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69.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147.xml" ContentType="application/vnd.openxmlformats-officedocument.presentationml.slide+xml"/>
  <Override PartName="/ppt/slides/slide158.xml" ContentType="application/vnd.openxmlformats-officedocument.presentationml.slide+xml"/>
  <Override PartName="/ppt/slides/slide176.xml" ContentType="application/vnd.openxmlformats-officedocument.presentationml.slide+xml"/>
  <Override PartName="/ppt/slides/slide194.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165.xml" ContentType="application/vnd.openxmlformats-officedocument.presentationml.slide+xml"/>
  <Override PartName="/ppt/slides/slide183.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72.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88.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s/slide195.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ppt/slides/slide191.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192.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480" r:id="rId10"/>
    <p:sldId id="264" r:id="rId11"/>
    <p:sldId id="265" r:id="rId12"/>
    <p:sldId id="266" r:id="rId13"/>
    <p:sldId id="267" r:id="rId14"/>
    <p:sldId id="268" r:id="rId15"/>
    <p:sldId id="269" r:id="rId16"/>
    <p:sldId id="270" r:id="rId17"/>
    <p:sldId id="271" r:id="rId18"/>
    <p:sldId id="272" r:id="rId19"/>
    <p:sldId id="275" r:id="rId20"/>
    <p:sldId id="276" r:id="rId21"/>
    <p:sldId id="277" r:id="rId22"/>
    <p:sldId id="278" r:id="rId23"/>
    <p:sldId id="279" r:id="rId24"/>
    <p:sldId id="481" r:id="rId25"/>
    <p:sldId id="482"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483" r:id="rId48"/>
    <p:sldId id="301" r:id="rId49"/>
    <p:sldId id="484"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 id="319" r:id="rId68"/>
    <p:sldId id="320" r:id="rId69"/>
    <p:sldId id="321" r:id="rId70"/>
    <p:sldId id="322" r:id="rId71"/>
    <p:sldId id="323" r:id="rId72"/>
    <p:sldId id="324" r:id="rId73"/>
    <p:sldId id="325" r:id="rId74"/>
    <p:sldId id="326" r:id="rId75"/>
    <p:sldId id="327" r:id="rId76"/>
    <p:sldId id="328" r:id="rId77"/>
    <p:sldId id="329" r:id="rId78"/>
    <p:sldId id="330" r:id="rId79"/>
    <p:sldId id="485" r:id="rId80"/>
    <p:sldId id="331" r:id="rId81"/>
    <p:sldId id="332" r:id="rId82"/>
    <p:sldId id="333" r:id="rId83"/>
    <p:sldId id="334" r:id="rId84"/>
    <p:sldId id="335" r:id="rId85"/>
    <p:sldId id="336" r:id="rId86"/>
    <p:sldId id="337" r:id="rId87"/>
    <p:sldId id="338" r:id="rId88"/>
    <p:sldId id="339" r:id="rId89"/>
    <p:sldId id="340" r:id="rId90"/>
    <p:sldId id="341" r:id="rId91"/>
    <p:sldId id="342" r:id="rId92"/>
    <p:sldId id="344" r:id="rId93"/>
    <p:sldId id="345" r:id="rId94"/>
    <p:sldId id="346" r:id="rId95"/>
    <p:sldId id="347" r:id="rId96"/>
    <p:sldId id="348" r:id="rId97"/>
    <p:sldId id="349" r:id="rId98"/>
    <p:sldId id="350" r:id="rId99"/>
    <p:sldId id="351" r:id="rId100"/>
    <p:sldId id="352" r:id="rId101"/>
    <p:sldId id="486" r:id="rId102"/>
    <p:sldId id="353" r:id="rId103"/>
    <p:sldId id="354" r:id="rId104"/>
    <p:sldId id="355" r:id="rId105"/>
    <p:sldId id="356" r:id="rId106"/>
    <p:sldId id="357" r:id="rId107"/>
    <p:sldId id="358" r:id="rId108"/>
    <p:sldId id="359" r:id="rId109"/>
    <p:sldId id="360" r:id="rId110"/>
    <p:sldId id="361" r:id="rId111"/>
    <p:sldId id="362" r:id="rId112"/>
    <p:sldId id="363" r:id="rId113"/>
    <p:sldId id="364" r:id="rId114"/>
    <p:sldId id="365" r:id="rId115"/>
    <p:sldId id="366" r:id="rId116"/>
    <p:sldId id="367" r:id="rId117"/>
    <p:sldId id="368" r:id="rId118"/>
    <p:sldId id="369" r:id="rId119"/>
    <p:sldId id="370" r:id="rId120"/>
    <p:sldId id="371" r:id="rId121"/>
    <p:sldId id="372" r:id="rId122"/>
    <p:sldId id="373" r:id="rId123"/>
    <p:sldId id="374" r:id="rId124"/>
    <p:sldId id="375" r:id="rId125"/>
    <p:sldId id="376" r:id="rId126"/>
    <p:sldId id="377" r:id="rId127"/>
    <p:sldId id="378" r:id="rId128"/>
    <p:sldId id="379" r:id="rId129"/>
    <p:sldId id="380" r:id="rId130"/>
    <p:sldId id="381" r:id="rId131"/>
    <p:sldId id="382" r:id="rId132"/>
    <p:sldId id="383" r:id="rId133"/>
    <p:sldId id="384" r:id="rId134"/>
    <p:sldId id="385" r:id="rId135"/>
    <p:sldId id="386" r:id="rId136"/>
    <p:sldId id="387" r:id="rId137"/>
    <p:sldId id="388" r:id="rId138"/>
    <p:sldId id="389" r:id="rId139"/>
    <p:sldId id="390" r:id="rId140"/>
    <p:sldId id="391" r:id="rId141"/>
    <p:sldId id="392" r:id="rId142"/>
    <p:sldId id="393" r:id="rId143"/>
    <p:sldId id="479" r:id="rId144"/>
    <p:sldId id="394" r:id="rId145"/>
    <p:sldId id="395" r:id="rId146"/>
    <p:sldId id="396" r:id="rId147"/>
    <p:sldId id="397" r:id="rId148"/>
    <p:sldId id="398" r:id="rId149"/>
    <p:sldId id="399" r:id="rId150"/>
    <p:sldId id="400" r:id="rId151"/>
    <p:sldId id="401" r:id="rId152"/>
    <p:sldId id="402" r:id="rId153"/>
    <p:sldId id="403" r:id="rId154"/>
    <p:sldId id="404" r:id="rId155"/>
    <p:sldId id="405" r:id="rId156"/>
    <p:sldId id="406" r:id="rId157"/>
    <p:sldId id="407" r:id="rId158"/>
    <p:sldId id="408" r:id="rId159"/>
    <p:sldId id="409" r:id="rId160"/>
    <p:sldId id="410" r:id="rId161"/>
    <p:sldId id="411" r:id="rId162"/>
    <p:sldId id="412" r:id="rId163"/>
    <p:sldId id="413" r:id="rId164"/>
    <p:sldId id="414" r:id="rId165"/>
    <p:sldId id="415" r:id="rId166"/>
    <p:sldId id="416" r:id="rId167"/>
    <p:sldId id="417" r:id="rId168"/>
    <p:sldId id="418" r:id="rId169"/>
    <p:sldId id="419" r:id="rId170"/>
    <p:sldId id="420" r:id="rId171"/>
    <p:sldId id="421" r:id="rId172"/>
    <p:sldId id="422" r:id="rId173"/>
    <p:sldId id="423" r:id="rId174"/>
    <p:sldId id="424" r:id="rId175"/>
    <p:sldId id="425" r:id="rId176"/>
    <p:sldId id="426" r:id="rId177"/>
    <p:sldId id="427" r:id="rId178"/>
    <p:sldId id="428" r:id="rId179"/>
    <p:sldId id="429" r:id="rId180"/>
    <p:sldId id="430" r:id="rId181"/>
    <p:sldId id="431" r:id="rId182"/>
    <p:sldId id="432" r:id="rId183"/>
    <p:sldId id="433" r:id="rId184"/>
    <p:sldId id="436" r:id="rId185"/>
    <p:sldId id="437" r:id="rId186"/>
    <p:sldId id="438" r:id="rId187"/>
    <p:sldId id="439" r:id="rId188"/>
    <p:sldId id="440" r:id="rId189"/>
    <p:sldId id="441" r:id="rId190"/>
    <p:sldId id="442" r:id="rId191"/>
    <p:sldId id="443" r:id="rId192"/>
    <p:sldId id="444" r:id="rId193"/>
    <p:sldId id="445" r:id="rId194"/>
    <p:sldId id="446" r:id="rId195"/>
    <p:sldId id="447" r:id="rId19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145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196" Type="http://schemas.openxmlformats.org/officeDocument/2006/relationships/slide" Target="slides/slide195.xml"/><Relationship Id="rId200"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viewProps" Target="viewProps.xml"/><Relationship Id="rId172" Type="http://schemas.openxmlformats.org/officeDocument/2006/relationships/slide" Target="slides/slide171.xml"/><Relationship Id="rId193" Type="http://schemas.openxmlformats.org/officeDocument/2006/relationships/slide" Target="slides/slide192.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190" Type="http://schemas.openxmlformats.org/officeDocument/2006/relationships/slide" Target="slides/slide189.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3/31/2023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3/31/2023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3/31/2023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3/31/2023</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3/31/2023</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3/31/2023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3/31/2023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371600"/>
            <a:ext cx="6477000" cy="1828800"/>
          </a:xfrm>
        </p:spPr>
        <p:txBody>
          <a:bodyPr/>
          <a:lstStyle/>
          <a:p>
            <a:pPr algn="ctr"/>
            <a:r>
              <a:rPr lang="en-US" dirty="0" smtClean="0"/>
              <a:t>UNIT – II</a:t>
            </a:r>
            <a:br>
              <a:rPr lang="en-US" dirty="0" smtClean="0"/>
            </a:br>
            <a:r>
              <a:rPr lang="en-US" dirty="0" smtClean="0"/>
              <a:t>PART - 2</a:t>
            </a:r>
            <a:endParaRPr lang="en-US" dirty="0"/>
          </a:p>
        </p:txBody>
      </p:sp>
      <p:sp>
        <p:nvSpPr>
          <p:cNvPr id="3" name="Subtitle 2"/>
          <p:cNvSpPr>
            <a:spLocks noGrp="1"/>
          </p:cNvSpPr>
          <p:nvPr>
            <p:ph type="subTitle" idx="1"/>
          </p:nvPr>
        </p:nvSpPr>
        <p:spPr/>
        <p:txBody>
          <a:bodyPr/>
          <a:lstStyle/>
          <a:p>
            <a:r>
              <a:rPr lang="en-US" dirty="0" smtClean="0"/>
              <a:t>Dr K Praveen Kumar </a:t>
            </a:r>
            <a:r>
              <a:rPr lang="en-US" smtClean="0"/>
              <a:t>Rao</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Common Usability Problems</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The Web with its dynamic capabilities and usability characteristics are waste of people’s time and quite irritating because of </a:t>
            </a:r>
          </a:p>
          <a:p>
            <a:pPr lvl="1" algn="just"/>
            <a:r>
              <a:rPr lang="en-US" dirty="0" smtClean="0">
                <a:latin typeface="Times New Roman" pitchFamily="18" charset="0"/>
                <a:cs typeface="Times New Roman" pitchFamily="18" charset="0"/>
              </a:rPr>
              <a:t>Visual clutter</a:t>
            </a:r>
          </a:p>
          <a:p>
            <a:pPr lvl="1" algn="just"/>
            <a:r>
              <a:rPr lang="en-US" dirty="0" smtClean="0">
                <a:latin typeface="Times New Roman" pitchFamily="18" charset="0"/>
                <a:cs typeface="Times New Roman" pitchFamily="18" charset="0"/>
              </a:rPr>
              <a:t>Impaired information readability</a:t>
            </a:r>
          </a:p>
          <a:p>
            <a:pPr lvl="1" algn="just"/>
            <a:r>
              <a:rPr lang="en-US" dirty="0" smtClean="0">
                <a:latin typeface="Times New Roman" pitchFamily="18" charset="0"/>
                <a:cs typeface="Times New Roman" pitchFamily="18" charset="0"/>
              </a:rPr>
              <a:t>Incomprehensible components</a:t>
            </a:r>
          </a:p>
          <a:p>
            <a:pPr lvl="1" algn="just"/>
            <a:r>
              <a:rPr lang="en-US" dirty="0" smtClean="0">
                <a:latin typeface="Times New Roman" pitchFamily="18" charset="0"/>
                <a:cs typeface="Times New Roman" pitchFamily="18" charset="0"/>
              </a:rPr>
              <a:t>Annoying distractions</a:t>
            </a:r>
          </a:p>
          <a:p>
            <a:pPr lvl="1" algn="just"/>
            <a:r>
              <a:rPr lang="en-US" dirty="0" smtClean="0">
                <a:latin typeface="Times New Roman" pitchFamily="18" charset="0"/>
                <a:cs typeface="Times New Roman" pitchFamily="18" charset="0"/>
              </a:rPr>
              <a:t>Confusing navigation</a:t>
            </a:r>
          </a:p>
          <a:p>
            <a:pPr lvl="1" algn="just"/>
            <a:r>
              <a:rPr lang="en-US" dirty="0" smtClean="0">
                <a:latin typeface="Times New Roman" pitchFamily="18" charset="0"/>
                <a:cs typeface="Times New Roman" pitchFamily="18" charset="0"/>
              </a:rPr>
              <a:t>Inefficient navigation</a:t>
            </a:r>
          </a:p>
          <a:p>
            <a:pPr lvl="1" algn="just"/>
            <a:r>
              <a:rPr lang="en-US" dirty="0" smtClean="0">
                <a:latin typeface="Times New Roman" pitchFamily="18" charset="0"/>
                <a:cs typeface="Times New Roman" pitchFamily="18" charset="0"/>
              </a:rPr>
              <a:t>Inefficient operations</a:t>
            </a:r>
          </a:p>
          <a:p>
            <a:pPr lvl="1"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fontScale="90000"/>
          </a:bodyPr>
          <a:lstStyle/>
          <a:p>
            <a:pPr algn="just"/>
            <a:r>
              <a:rPr lang="en-US" dirty="0" smtClean="0"/>
              <a:t>Screen and Web Page Meaning and Purpose</a:t>
            </a:r>
            <a:endParaRPr lang="en-US" dirty="0"/>
          </a:p>
        </p:txBody>
      </p:sp>
      <p:sp>
        <p:nvSpPr>
          <p:cNvPr id="3" name="Content Placeholder 2"/>
          <p:cNvSpPr>
            <a:spLocks noGrp="1"/>
          </p:cNvSpPr>
          <p:nvPr>
            <p:ph sz="quarter" idx="1"/>
          </p:nvPr>
        </p:nvSpPr>
        <p:spPr>
          <a:xfrm>
            <a:off x="152400" y="1600200"/>
            <a:ext cx="8839200" cy="5105400"/>
          </a:xfrm>
        </p:spPr>
        <p:txBody>
          <a:bodyPr>
            <a:normAutofit fontScale="85000" lnSpcReduction="20000"/>
          </a:bodyPr>
          <a:lstStyle/>
          <a:p>
            <a:pPr algn="just"/>
            <a:r>
              <a:rPr lang="en-US" dirty="0" smtClean="0">
                <a:latin typeface="Times New Roman" pitchFamily="18" charset="0"/>
                <a:cs typeface="Times New Roman" pitchFamily="18" charset="0"/>
              </a:rPr>
              <a:t>Each element</a:t>
            </a:r>
          </a:p>
          <a:p>
            <a:pPr algn="just"/>
            <a:r>
              <a:rPr lang="en-US" dirty="0" smtClean="0">
                <a:latin typeface="Times New Roman" pitchFamily="18" charset="0"/>
                <a:cs typeface="Times New Roman" pitchFamily="18" charset="0"/>
              </a:rPr>
              <a:t>Every control</a:t>
            </a:r>
          </a:p>
          <a:p>
            <a:pPr algn="just"/>
            <a:r>
              <a:rPr lang="en-US" dirty="0" smtClean="0">
                <a:latin typeface="Times New Roman" pitchFamily="18" charset="0"/>
                <a:cs typeface="Times New Roman" pitchFamily="18" charset="0"/>
              </a:rPr>
              <a:t>All text</a:t>
            </a:r>
          </a:p>
          <a:p>
            <a:pPr algn="just"/>
            <a:r>
              <a:rPr lang="en-US" dirty="0" smtClean="0">
                <a:latin typeface="Times New Roman" pitchFamily="18" charset="0"/>
                <a:cs typeface="Times New Roman" pitchFamily="18" charset="0"/>
              </a:rPr>
              <a:t>The screen organization</a:t>
            </a:r>
          </a:p>
          <a:p>
            <a:pPr algn="just"/>
            <a:r>
              <a:rPr lang="en-US" dirty="0" smtClean="0">
                <a:latin typeface="Times New Roman" pitchFamily="18" charset="0"/>
                <a:cs typeface="Times New Roman" pitchFamily="18" charset="0"/>
              </a:rPr>
              <a:t>All emphasis</a:t>
            </a:r>
          </a:p>
          <a:p>
            <a:pPr algn="just"/>
            <a:r>
              <a:rPr lang="en-US" dirty="0" smtClean="0">
                <a:latin typeface="Times New Roman" pitchFamily="18" charset="0"/>
                <a:cs typeface="Times New Roman" pitchFamily="18" charset="0"/>
              </a:rPr>
              <a:t>Each color</a:t>
            </a:r>
          </a:p>
          <a:p>
            <a:pPr algn="just"/>
            <a:r>
              <a:rPr lang="en-US" dirty="0" smtClean="0">
                <a:latin typeface="Times New Roman" pitchFamily="18" charset="0"/>
                <a:cs typeface="Times New Roman" pitchFamily="18" charset="0"/>
              </a:rPr>
              <a:t>Every graphic</a:t>
            </a:r>
          </a:p>
          <a:p>
            <a:pPr algn="just"/>
            <a:r>
              <a:rPr lang="en-US" dirty="0" smtClean="0">
                <a:latin typeface="Times New Roman" pitchFamily="18" charset="0"/>
                <a:cs typeface="Times New Roman" pitchFamily="18" charset="0"/>
              </a:rPr>
              <a:t>All screen animation</a:t>
            </a:r>
          </a:p>
          <a:p>
            <a:pPr algn="just"/>
            <a:r>
              <a:rPr lang="en-US" dirty="0" smtClean="0">
                <a:latin typeface="Times New Roman" pitchFamily="18" charset="0"/>
                <a:cs typeface="Times New Roman" pitchFamily="18" charset="0"/>
              </a:rPr>
              <a:t>Each message</a:t>
            </a:r>
          </a:p>
          <a:p>
            <a:pPr algn="just"/>
            <a:r>
              <a:rPr lang="en-US" dirty="0" smtClean="0">
                <a:latin typeface="Times New Roman" pitchFamily="18" charset="0"/>
                <a:cs typeface="Times New Roman" pitchFamily="18" charset="0"/>
              </a:rPr>
              <a:t>All forms of feedback</a:t>
            </a:r>
          </a:p>
          <a:p>
            <a:pPr algn="just"/>
            <a:r>
              <a:rPr lang="en-US" dirty="0" smtClean="0">
                <a:latin typeface="Times New Roman" pitchFamily="18" charset="0"/>
                <a:cs typeface="Times New Roman" pitchFamily="18" charset="0"/>
              </a:rPr>
              <a:t>Must</a:t>
            </a:r>
          </a:p>
          <a:p>
            <a:pPr lvl="1" algn="just"/>
            <a:r>
              <a:rPr lang="en-US" dirty="0" smtClean="0">
                <a:latin typeface="Times New Roman" pitchFamily="18" charset="0"/>
                <a:cs typeface="Times New Roman" pitchFamily="18" charset="0"/>
              </a:rPr>
              <a:t>Have meaning to screen users</a:t>
            </a:r>
          </a:p>
          <a:p>
            <a:pPr lvl="1" algn="just"/>
            <a:r>
              <a:rPr lang="en-US" dirty="0" smtClean="0">
                <a:latin typeface="Times New Roman" pitchFamily="18" charset="0"/>
                <a:cs typeface="Times New Roman" pitchFamily="18" charset="0"/>
              </a:rPr>
              <a:t>Serve a purpose in performing tasks</a:t>
            </a:r>
          </a:p>
          <a:p>
            <a:pPr lvl="1"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fontScale="90000"/>
          </a:bodyPr>
          <a:lstStyle/>
          <a:p>
            <a:pPr algn="just"/>
            <a:r>
              <a:rPr lang="en-US" dirty="0" smtClean="0"/>
              <a:t>Screen and Web Page Meaning and Purpose</a:t>
            </a:r>
            <a:endParaRPr lang="en-US" dirty="0"/>
          </a:p>
        </p:txBody>
      </p:sp>
      <p:sp>
        <p:nvSpPr>
          <p:cNvPr id="3" name="Content Placeholder 2"/>
          <p:cNvSpPr>
            <a:spLocks noGrp="1"/>
          </p:cNvSpPr>
          <p:nvPr>
            <p:ph sz="quarter" idx="1"/>
          </p:nvPr>
        </p:nvSpPr>
        <p:spPr>
          <a:xfrm>
            <a:off x="152400" y="1600200"/>
            <a:ext cx="8839200" cy="5105400"/>
          </a:xfrm>
        </p:spPr>
        <p:txBody>
          <a:bodyPr>
            <a:normAutofit fontScale="92500" lnSpcReduction="10000"/>
          </a:bodyPr>
          <a:lstStyle/>
          <a:p>
            <a:pPr lvl="1" algn="just"/>
            <a:r>
              <a:rPr lang="en-US" b="1" dirty="0" smtClean="0">
                <a:latin typeface="Times New Roman" pitchFamily="18" charset="0"/>
                <a:cs typeface="Times New Roman" pitchFamily="18" charset="0"/>
              </a:rPr>
              <a:t>Noise</a:t>
            </a:r>
            <a:r>
              <a:rPr lang="en-US" dirty="0" smtClean="0">
                <a:latin typeface="Times New Roman" pitchFamily="18" charset="0"/>
                <a:cs typeface="Times New Roman" pitchFamily="18" charset="0"/>
              </a:rPr>
              <a:t> </a:t>
            </a:r>
          </a:p>
          <a:p>
            <a:pPr lvl="2" algn="just"/>
            <a:r>
              <a:rPr lang="en-US" dirty="0" smtClean="0">
                <a:latin typeface="Times New Roman" pitchFamily="18" charset="0"/>
                <a:cs typeface="Times New Roman" pitchFamily="18" charset="0"/>
              </a:rPr>
              <a:t>Is useless information</a:t>
            </a:r>
          </a:p>
          <a:p>
            <a:pPr lvl="2" algn="just"/>
            <a:r>
              <a:rPr lang="en-US" dirty="0" smtClean="0">
                <a:latin typeface="Times New Roman" pitchFamily="18" charset="0"/>
                <a:cs typeface="Times New Roman" pitchFamily="18" charset="0"/>
              </a:rPr>
              <a:t>Reduces clarity of the screen or web pages</a:t>
            </a:r>
          </a:p>
          <a:p>
            <a:pPr lvl="2" algn="just"/>
            <a:r>
              <a:rPr lang="en-US" dirty="0" smtClean="0">
                <a:latin typeface="Times New Roman" pitchFamily="18" charset="0"/>
                <a:cs typeface="Times New Roman" pitchFamily="18" charset="0"/>
              </a:rPr>
              <a:t>It is distracting, competes the users attention and contributes to information overload</a:t>
            </a:r>
          </a:p>
          <a:p>
            <a:pPr lvl="1" algn="just"/>
            <a:r>
              <a:rPr lang="en-US" b="1" dirty="0" smtClean="0">
                <a:latin typeface="Times New Roman" pitchFamily="18" charset="0"/>
                <a:cs typeface="Times New Roman" pitchFamily="18" charset="0"/>
              </a:rPr>
              <a:t>Signals</a:t>
            </a:r>
            <a:r>
              <a:rPr lang="en-US" dirty="0" smtClean="0">
                <a:latin typeface="Times New Roman" pitchFamily="18" charset="0"/>
                <a:cs typeface="Times New Roman" pitchFamily="18" charset="0"/>
              </a:rPr>
              <a:t> </a:t>
            </a:r>
          </a:p>
          <a:p>
            <a:pPr lvl="2" algn="just"/>
            <a:r>
              <a:rPr lang="en-US" dirty="0" smtClean="0">
                <a:latin typeface="Times New Roman" pitchFamily="18" charset="0"/>
                <a:cs typeface="Times New Roman" pitchFamily="18" charset="0"/>
              </a:rPr>
              <a:t>Are useful information</a:t>
            </a:r>
          </a:p>
          <a:p>
            <a:pPr lvl="1" algn="just"/>
            <a:endParaRPr lang="en-US" sz="2200" dirty="0" smtClean="0">
              <a:latin typeface="Times New Roman" pitchFamily="18" charset="0"/>
              <a:cs typeface="Times New Roman" pitchFamily="18" charset="0"/>
            </a:endParaRPr>
          </a:p>
          <a:p>
            <a:pPr lvl="1" algn="just"/>
            <a:r>
              <a:rPr lang="en-US" dirty="0" smtClean="0">
                <a:latin typeface="Times New Roman" pitchFamily="18" charset="0"/>
                <a:cs typeface="Times New Roman" pitchFamily="18" charset="0"/>
              </a:rPr>
              <a:t>The objective in design is to minimize noise and maximize signals.</a:t>
            </a:r>
          </a:p>
          <a:p>
            <a:pPr lvl="1" algn="just"/>
            <a:r>
              <a:rPr lang="en-US" dirty="0" smtClean="0">
                <a:latin typeface="Times New Roman" pitchFamily="18" charset="0"/>
                <a:cs typeface="Times New Roman" pitchFamily="18" charset="0"/>
              </a:rPr>
              <a:t>Present information efficiently, simply, clearly, concisely and appropriately.</a:t>
            </a:r>
          </a:p>
          <a:p>
            <a:pPr lvl="1" algn="just"/>
            <a:r>
              <a:rPr lang="en-US" dirty="0" smtClean="0">
                <a:latin typeface="Times New Roman" pitchFamily="18" charset="0"/>
                <a:cs typeface="Times New Roman" pitchFamily="18" charset="0"/>
              </a:rPr>
              <a:t>Remove all unnecessary elements</a:t>
            </a: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fontScale="90000"/>
          </a:bodyPr>
          <a:lstStyle/>
          <a:p>
            <a:pPr algn="just"/>
            <a:r>
              <a:rPr lang="en-US" dirty="0" smtClean="0"/>
              <a:t>Organizing Screen Elements Clearly and Meaningfully</a:t>
            </a:r>
            <a:endParaRPr lang="en-US" dirty="0"/>
          </a:p>
        </p:txBody>
      </p:sp>
      <p:sp>
        <p:nvSpPr>
          <p:cNvPr id="3" name="Content Placeholder 2"/>
          <p:cNvSpPr>
            <a:spLocks noGrp="1"/>
          </p:cNvSpPr>
          <p:nvPr>
            <p:ph sz="quarter" idx="1"/>
          </p:nvPr>
        </p:nvSpPr>
        <p:spPr>
          <a:xfrm>
            <a:off x="152400" y="1600200"/>
            <a:ext cx="8839200" cy="5105400"/>
          </a:xfrm>
        </p:spPr>
        <p:txBody>
          <a:bodyPr>
            <a:normAutofit fontScale="92500"/>
          </a:bodyPr>
          <a:lstStyle/>
          <a:p>
            <a:pPr algn="just"/>
            <a:r>
              <a:rPr lang="en-US" b="1" dirty="0" smtClean="0">
                <a:latin typeface="Times New Roman" pitchFamily="18" charset="0"/>
                <a:cs typeface="Times New Roman" pitchFamily="18" charset="0"/>
              </a:rPr>
              <a:t>Visual clarity</a:t>
            </a:r>
            <a:r>
              <a:rPr lang="en-US" dirty="0" smtClean="0">
                <a:latin typeface="Times New Roman" pitchFamily="18" charset="0"/>
                <a:cs typeface="Times New Roman" pitchFamily="18" charset="0"/>
              </a:rPr>
              <a:t> is achieved when the display elements are organized and presented in meaningful and understandable ways.</a:t>
            </a:r>
          </a:p>
          <a:p>
            <a:pPr algn="just"/>
            <a:r>
              <a:rPr lang="en-US" dirty="0" smtClean="0">
                <a:latin typeface="Times New Roman" pitchFamily="18" charset="0"/>
                <a:cs typeface="Times New Roman" pitchFamily="18" charset="0"/>
              </a:rPr>
              <a:t>A </a:t>
            </a:r>
            <a:r>
              <a:rPr lang="en-US" b="1" dirty="0" smtClean="0">
                <a:latin typeface="Times New Roman" pitchFamily="18" charset="0"/>
                <a:cs typeface="Times New Roman" pitchFamily="18" charset="0"/>
              </a:rPr>
              <a:t>clear and clean</a:t>
            </a:r>
            <a:r>
              <a:rPr lang="en-US" dirty="0" smtClean="0">
                <a:latin typeface="Times New Roman" pitchFamily="18" charset="0"/>
                <a:cs typeface="Times New Roman" pitchFamily="18" charset="0"/>
              </a:rPr>
              <a:t> organization makes it easier to recognize  screen’s essential elements.</a:t>
            </a:r>
          </a:p>
          <a:p>
            <a:pPr algn="just"/>
            <a:r>
              <a:rPr lang="en-US" b="1" dirty="0" smtClean="0">
                <a:latin typeface="Times New Roman" pitchFamily="18" charset="0"/>
                <a:cs typeface="Times New Roman" pitchFamily="18" charset="0"/>
              </a:rPr>
              <a:t>Clarity</a:t>
            </a:r>
            <a:r>
              <a:rPr lang="en-US" dirty="0" smtClean="0">
                <a:latin typeface="Times New Roman" pitchFamily="18" charset="0"/>
                <a:cs typeface="Times New Roman" pitchFamily="18" charset="0"/>
              </a:rPr>
              <a:t> is influenced by a multitude of factors: </a:t>
            </a:r>
            <a:r>
              <a:rPr lang="en-US" i="1" dirty="0" smtClean="0">
                <a:latin typeface="Times New Roman" pitchFamily="18" charset="0"/>
                <a:cs typeface="Times New Roman" pitchFamily="18" charset="0"/>
              </a:rPr>
              <a:t>consistency in design, a visually pleasing composition, a logical and sequential ordering, the presentation of the proper amount of information, groupings, alignment of screen elements</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What must be avoided is </a:t>
            </a:r>
            <a:r>
              <a:rPr lang="en-US" b="1" dirty="0" smtClean="0">
                <a:latin typeface="Times New Roman" pitchFamily="18" charset="0"/>
                <a:cs typeface="Times New Roman" pitchFamily="18" charset="0"/>
              </a:rPr>
              <a:t>visual clutter</a:t>
            </a:r>
            <a:r>
              <a:rPr lang="en-US" dirty="0" smtClean="0">
                <a:latin typeface="Times New Roman" pitchFamily="18" charset="0"/>
                <a:cs typeface="Times New Roman" pitchFamily="18" charset="0"/>
              </a:rPr>
              <a:t> created by indistinct elements, random placement and confusing patterns.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a:bodyPr>
          <a:lstStyle/>
          <a:p>
            <a:r>
              <a:rPr lang="en-US" dirty="0" smtClean="0"/>
              <a:t>Consistency</a:t>
            </a:r>
            <a:endParaRPr lang="en-US" dirty="0"/>
          </a:p>
        </p:txBody>
      </p:sp>
      <p:sp>
        <p:nvSpPr>
          <p:cNvPr id="3" name="Content Placeholder 2"/>
          <p:cNvSpPr>
            <a:spLocks noGrp="1"/>
          </p:cNvSpPr>
          <p:nvPr>
            <p:ph sz="quarter" idx="1"/>
          </p:nvPr>
        </p:nvSpPr>
        <p:spPr>
          <a:xfrm>
            <a:off x="152400" y="1524000"/>
            <a:ext cx="8839200" cy="5257800"/>
          </a:xfrm>
        </p:spPr>
        <p:txBody>
          <a:bodyPr>
            <a:normAutofit fontScale="85000" lnSpcReduction="10000"/>
          </a:bodyPr>
          <a:lstStyle/>
          <a:p>
            <a:pPr algn="just"/>
            <a:r>
              <a:rPr lang="en-US" sz="3100" dirty="0" smtClean="0">
                <a:latin typeface="Times New Roman" pitchFamily="18" charset="0"/>
                <a:cs typeface="Times New Roman" pitchFamily="18" charset="0"/>
              </a:rPr>
              <a:t>Provide real-world consistency. Reflect a person’s experiences, expectations, work and cultural conventions</a:t>
            </a:r>
          </a:p>
          <a:p>
            <a:pPr algn="just"/>
            <a:r>
              <a:rPr lang="en-US" sz="3100" dirty="0" smtClean="0">
                <a:latin typeface="Times New Roman" pitchFamily="18" charset="0"/>
                <a:cs typeface="Times New Roman" pitchFamily="18" charset="0"/>
              </a:rPr>
              <a:t>Provide internal consistency. Observe the same conventions and rules for all aspects of an interface screen, and all application or web site screens, including</a:t>
            </a:r>
          </a:p>
          <a:p>
            <a:pPr lvl="1" algn="just"/>
            <a:r>
              <a:rPr lang="en-US" sz="2800" dirty="0" smtClean="0">
                <a:latin typeface="Times New Roman" pitchFamily="18" charset="0"/>
                <a:cs typeface="Times New Roman" pitchFamily="18" charset="0"/>
              </a:rPr>
              <a:t>Operational and navigational procedures</a:t>
            </a:r>
          </a:p>
          <a:p>
            <a:pPr lvl="1" algn="just"/>
            <a:r>
              <a:rPr lang="en-US" sz="2800" dirty="0" smtClean="0">
                <a:latin typeface="Times New Roman" pitchFamily="18" charset="0"/>
                <a:cs typeface="Times New Roman" pitchFamily="18" charset="0"/>
              </a:rPr>
              <a:t>Visual identity or theme</a:t>
            </a:r>
          </a:p>
          <a:p>
            <a:pPr lvl="1" algn="just"/>
            <a:r>
              <a:rPr lang="en-US" sz="2800" dirty="0" smtClean="0">
                <a:latin typeface="Times New Roman" pitchFamily="18" charset="0"/>
                <a:cs typeface="Times New Roman" pitchFamily="18" charset="0"/>
              </a:rPr>
              <a:t>Component</a:t>
            </a:r>
          </a:p>
          <a:p>
            <a:pPr lvl="2" algn="just"/>
            <a:r>
              <a:rPr lang="en-US" sz="2600" dirty="0" smtClean="0">
                <a:latin typeface="Times New Roman" pitchFamily="18" charset="0"/>
                <a:cs typeface="Times New Roman" pitchFamily="18" charset="0"/>
              </a:rPr>
              <a:t>Organization</a:t>
            </a:r>
          </a:p>
          <a:p>
            <a:pPr lvl="2" algn="just"/>
            <a:r>
              <a:rPr lang="en-US" sz="2600" dirty="0" smtClean="0">
                <a:latin typeface="Times New Roman" pitchFamily="18" charset="0"/>
                <a:cs typeface="Times New Roman" pitchFamily="18" charset="0"/>
              </a:rPr>
              <a:t>Presentation</a:t>
            </a:r>
          </a:p>
          <a:p>
            <a:pPr lvl="2" algn="just"/>
            <a:r>
              <a:rPr lang="en-US" sz="2600" dirty="0" smtClean="0">
                <a:latin typeface="Times New Roman" pitchFamily="18" charset="0"/>
                <a:cs typeface="Times New Roman" pitchFamily="18" charset="0"/>
              </a:rPr>
              <a:t>Usage</a:t>
            </a:r>
          </a:p>
          <a:p>
            <a:pPr lvl="2" algn="just"/>
            <a:r>
              <a:rPr lang="en-US" sz="2600" dirty="0" smtClean="0">
                <a:latin typeface="Times New Roman" pitchFamily="18" charset="0"/>
                <a:cs typeface="Times New Roman" pitchFamily="18" charset="0"/>
              </a:rPr>
              <a:t>Locations</a:t>
            </a:r>
          </a:p>
          <a:p>
            <a:pPr lvl="1" algn="just"/>
            <a:r>
              <a:rPr lang="en-US" sz="2800" dirty="0" smtClean="0">
                <a:latin typeface="Times New Roman" pitchFamily="18" charset="0"/>
                <a:cs typeface="Times New Roman" pitchFamily="18" charset="0"/>
              </a:rPr>
              <a:t>Deviate only when there is a clear benefit for the user</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Ordering of Screen Data and Content</a:t>
            </a:r>
            <a:endParaRPr lang="en-US" dirty="0"/>
          </a:p>
        </p:txBody>
      </p:sp>
      <p:sp>
        <p:nvSpPr>
          <p:cNvPr id="3" name="Content Placeholder 2"/>
          <p:cNvSpPr>
            <a:spLocks noGrp="1"/>
          </p:cNvSpPr>
          <p:nvPr>
            <p:ph sz="quarter" idx="1"/>
          </p:nvPr>
        </p:nvSpPr>
        <p:spPr>
          <a:xfrm>
            <a:off x="152400" y="1600200"/>
            <a:ext cx="8839200" cy="5105400"/>
          </a:xfrm>
        </p:spPr>
        <p:txBody>
          <a:bodyPr>
            <a:normAutofit fontScale="85000" lnSpcReduction="10000"/>
          </a:bodyPr>
          <a:lstStyle/>
          <a:p>
            <a:pPr algn="just"/>
            <a:r>
              <a:rPr lang="en-US" dirty="0" smtClean="0">
                <a:latin typeface="Times New Roman" pitchFamily="18" charset="0"/>
                <a:cs typeface="Times New Roman" pitchFamily="18" charset="0"/>
              </a:rPr>
              <a:t>Divide information into units that are logical, meaningful and sensible</a:t>
            </a:r>
          </a:p>
          <a:p>
            <a:pPr algn="just"/>
            <a:r>
              <a:rPr lang="en-US" dirty="0" smtClean="0">
                <a:latin typeface="Times New Roman" pitchFamily="18" charset="0"/>
                <a:cs typeface="Times New Roman" pitchFamily="18" charset="0"/>
              </a:rPr>
              <a:t>Organize by the degree of interrelationship between data and information</a:t>
            </a:r>
          </a:p>
          <a:p>
            <a:pPr algn="just"/>
            <a:r>
              <a:rPr lang="en-US" dirty="0" smtClean="0">
                <a:latin typeface="Times New Roman" pitchFamily="18" charset="0"/>
                <a:cs typeface="Times New Roman" pitchFamily="18" charset="0"/>
              </a:rPr>
              <a:t>Provide an ordering of screen units of information and elements that is prioritized according to the user’s expectations and needs</a:t>
            </a:r>
          </a:p>
          <a:p>
            <a:pPr algn="just"/>
            <a:r>
              <a:rPr lang="en-US" dirty="0" smtClean="0">
                <a:latin typeface="Times New Roman" pitchFamily="18" charset="0"/>
                <a:cs typeface="Times New Roman" pitchFamily="18" charset="0"/>
              </a:rPr>
              <a:t>Possible ordering schemes include</a:t>
            </a:r>
          </a:p>
          <a:p>
            <a:pPr lvl="1" algn="just"/>
            <a:r>
              <a:rPr lang="en-US" dirty="0" smtClean="0">
                <a:latin typeface="Times New Roman" pitchFamily="18" charset="0"/>
                <a:cs typeface="Times New Roman" pitchFamily="18" charset="0"/>
              </a:rPr>
              <a:t>Conventional</a:t>
            </a:r>
          </a:p>
          <a:p>
            <a:pPr lvl="1" algn="just"/>
            <a:r>
              <a:rPr lang="en-US" dirty="0" smtClean="0">
                <a:latin typeface="Times New Roman" pitchFamily="18" charset="0"/>
                <a:cs typeface="Times New Roman" pitchFamily="18" charset="0"/>
              </a:rPr>
              <a:t>Sequence of use</a:t>
            </a:r>
          </a:p>
          <a:p>
            <a:pPr lvl="1" algn="just"/>
            <a:r>
              <a:rPr lang="en-US" dirty="0" smtClean="0">
                <a:latin typeface="Times New Roman" pitchFamily="18" charset="0"/>
                <a:cs typeface="Times New Roman" pitchFamily="18" charset="0"/>
              </a:rPr>
              <a:t>Frequency of use</a:t>
            </a:r>
          </a:p>
          <a:p>
            <a:pPr lvl="1" algn="just"/>
            <a:r>
              <a:rPr lang="en-US" dirty="0" smtClean="0">
                <a:latin typeface="Times New Roman" pitchFamily="18" charset="0"/>
                <a:cs typeface="Times New Roman" pitchFamily="18" charset="0"/>
              </a:rPr>
              <a:t>Function</a:t>
            </a:r>
          </a:p>
          <a:p>
            <a:pPr lvl="1" algn="just"/>
            <a:r>
              <a:rPr lang="en-US" dirty="0" smtClean="0">
                <a:latin typeface="Times New Roman" pitchFamily="18" charset="0"/>
                <a:cs typeface="Times New Roman" pitchFamily="18" charset="0"/>
              </a:rPr>
              <a:t>Importance</a:t>
            </a:r>
          </a:p>
          <a:p>
            <a:pPr lvl="1" algn="just"/>
            <a:r>
              <a:rPr lang="en-US" dirty="0" smtClean="0">
                <a:latin typeface="Times New Roman" pitchFamily="18" charset="0"/>
                <a:cs typeface="Times New Roman" pitchFamily="18" charset="0"/>
              </a:rPr>
              <a:t>General to specific</a:t>
            </a:r>
          </a:p>
          <a:p>
            <a:pPr lvl="1"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Ordering of Screen Data and Content</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Form groups that cover all possibilities</a:t>
            </a:r>
          </a:p>
          <a:p>
            <a:pPr algn="just"/>
            <a:r>
              <a:rPr lang="en-US" dirty="0" smtClean="0">
                <a:latin typeface="Times New Roman" pitchFamily="18" charset="0"/>
                <a:cs typeface="Times New Roman" pitchFamily="18" charset="0"/>
              </a:rPr>
              <a:t>Ensure that information that must be compared is visible at the same time</a:t>
            </a:r>
          </a:p>
          <a:p>
            <a:pPr algn="just"/>
            <a:r>
              <a:rPr lang="en-US" dirty="0" smtClean="0">
                <a:latin typeface="Times New Roman" pitchFamily="18" charset="0"/>
                <a:cs typeface="Times New Roman" pitchFamily="18" charset="0"/>
              </a:rPr>
              <a:t>Ensure that only information relative to the users tasks or needs is presented on the screen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Upper-Left Starting Point</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Provide an obvious starting point in the screen’s upper-left corner</a:t>
            </a:r>
          </a:p>
          <a:p>
            <a:pPr algn="just"/>
            <a:r>
              <a:rPr lang="en-US" dirty="0" smtClean="0">
                <a:latin typeface="Times New Roman" pitchFamily="18" charset="0"/>
                <a:cs typeface="Times New Roman" pitchFamily="18" charset="0"/>
              </a:rPr>
              <a:t>This is near the location where visual scanning begins and will permit a left-to-right, top-to-bottom reading of information or text in common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Screen Navigation and Flow</a:t>
            </a:r>
            <a:endParaRPr lang="en-US" dirty="0"/>
          </a:p>
        </p:txBody>
      </p:sp>
      <p:sp>
        <p:nvSpPr>
          <p:cNvPr id="3" name="Content Placeholder 2"/>
          <p:cNvSpPr>
            <a:spLocks noGrp="1"/>
          </p:cNvSpPr>
          <p:nvPr>
            <p:ph sz="quarter" idx="1"/>
          </p:nvPr>
        </p:nvSpPr>
        <p:spPr>
          <a:xfrm>
            <a:off x="152400" y="1600200"/>
            <a:ext cx="8839200" cy="5105400"/>
          </a:xfrm>
        </p:spPr>
        <p:txBody>
          <a:bodyPr>
            <a:normAutofit fontScale="92500"/>
          </a:bodyPr>
          <a:lstStyle/>
          <a:p>
            <a:pPr algn="just"/>
            <a:r>
              <a:rPr lang="en-US" dirty="0" smtClean="0">
                <a:latin typeface="Times New Roman" pitchFamily="18" charset="0"/>
                <a:cs typeface="Times New Roman" pitchFamily="18" charset="0"/>
              </a:rPr>
              <a:t>Provide an ordering of screen information and elements that</a:t>
            </a:r>
          </a:p>
          <a:p>
            <a:pPr lvl="1" algn="just"/>
            <a:r>
              <a:rPr lang="en-US" dirty="0" smtClean="0">
                <a:latin typeface="Times New Roman" pitchFamily="18" charset="0"/>
                <a:cs typeface="Times New Roman" pitchFamily="18" charset="0"/>
              </a:rPr>
              <a:t>Is rhythmic, guiding a person’s eye through the display</a:t>
            </a:r>
          </a:p>
          <a:p>
            <a:pPr lvl="1" algn="just"/>
            <a:r>
              <a:rPr lang="en-US" dirty="0" smtClean="0">
                <a:latin typeface="Times New Roman" pitchFamily="18" charset="0"/>
                <a:cs typeface="Times New Roman" pitchFamily="18" charset="0"/>
              </a:rPr>
              <a:t>Encourages natural movement sequences</a:t>
            </a:r>
          </a:p>
          <a:p>
            <a:pPr lvl="1" algn="just"/>
            <a:r>
              <a:rPr lang="en-US" dirty="0" smtClean="0">
                <a:latin typeface="Times New Roman" pitchFamily="18" charset="0"/>
                <a:cs typeface="Times New Roman" pitchFamily="18" charset="0"/>
              </a:rPr>
              <a:t>Minimizes pointer and eye movement distances</a:t>
            </a:r>
          </a:p>
          <a:p>
            <a:pPr algn="just"/>
            <a:r>
              <a:rPr lang="en-US" dirty="0" smtClean="0">
                <a:latin typeface="Times New Roman" pitchFamily="18" charset="0"/>
                <a:cs typeface="Times New Roman" pitchFamily="18" charset="0"/>
              </a:rPr>
              <a:t>Locate the most important and most frequently used elements or controls at the top left</a:t>
            </a:r>
          </a:p>
          <a:p>
            <a:pPr algn="just"/>
            <a:r>
              <a:rPr lang="en-US" dirty="0" smtClean="0">
                <a:latin typeface="Times New Roman" pitchFamily="18" charset="0"/>
                <a:cs typeface="Times New Roman" pitchFamily="18" charset="0"/>
              </a:rPr>
              <a:t>Maintain a top-to-bottom, left-to-right flow</a:t>
            </a:r>
          </a:p>
          <a:p>
            <a:pPr algn="just"/>
            <a:r>
              <a:rPr lang="en-US" dirty="0" smtClean="0">
                <a:latin typeface="Times New Roman" pitchFamily="18" charset="0"/>
                <a:cs typeface="Times New Roman" pitchFamily="18" charset="0"/>
              </a:rPr>
              <a:t>Assist in navigation through a screen by</a:t>
            </a:r>
          </a:p>
          <a:p>
            <a:pPr lvl="1" algn="just"/>
            <a:r>
              <a:rPr lang="en-US" dirty="0" smtClean="0">
                <a:latin typeface="Times New Roman" pitchFamily="18" charset="0"/>
                <a:cs typeface="Times New Roman" pitchFamily="18" charset="0"/>
              </a:rPr>
              <a:t>Aligning elements</a:t>
            </a:r>
          </a:p>
          <a:p>
            <a:pPr lvl="1" algn="just"/>
            <a:r>
              <a:rPr lang="en-US" dirty="0" smtClean="0">
                <a:latin typeface="Times New Roman" pitchFamily="18" charset="0"/>
                <a:cs typeface="Times New Roman" pitchFamily="18" charset="0"/>
              </a:rPr>
              <a:t>Grouping elements</a:t>
            </a:r>
          </a:p>
          <a:p>
            <a:pPr lvl="1" algn="just"/>
            <a:r>
              <a:rPr lang="en-US" dirty="0" smtClean="0">
                <a:latin typeface="Times New Roman" pitchFamily="18" charset="0"/>
                <a:cs typeface="Times New Roman" pitchFamily="18" charset="0"/>
              </a:rPr>
              <a:t>Using of line borders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Screen Navigation and Flow</a:t>
            </a:r>
            <a:endParaRPr lang="en-US" dirty="0"/>
          </a:p>
        </p:txBody>
      </p:sp>
      <p:sp>
        <p:nvSpPr>
          <p:cNvPr id="3" name="Content Placeholder 2"/>
          <p:cNvSpPr>
            <a:spLocks noGrp="1"/>
          </p:cNvSpPr>
          <p:nvPr>
            <p:ph sz="quarter" idx="1"/>
          </p:nvPr>
        </p:nvSpPr>
        <p:spPr>
          <a:xfrm>
            <a:off x="152400" y="1600200"/>
            <a:ext cx="8839200" cy="5105400"/>
          </a:xfrm>
        </p:spPr>
        <p:txBody>
          <a:bodyPr>
            <a:normAutofit fontScale="92500" lnSpcReduction="20000"/>
          </a:bodyPr>
          <a:lstStyle/>
          <a:p>
            <a:pPr algn="just"/>
            <a:r>
              <a:rPr lang="en-US" dirty="0" smtClean="0">
                <a:latin typeface="Times New Roman" pitchFamily="18" charset="0"/>
                <a:cs typeface="Times New Roman" pitchFamily="18" charset="0"/>
              </a:rPr>
              <a:t>Through focus and emphasis, sequentially, direct attention of items that are</a:t>
            </a:r>
          </a:p>
          <a:p>
            <a:pPr lvl="1" algn="just"/>
            <a:r>
              <a:rPr lang="en-US" dirty="0" smtClean="0">
                <a:latin typeface="Times New Roman" pitchFamily="18" charset="0"/>
                <a:cs typeface="Times New Roman" pitchFamily="18" charset="0"/>
              </a:rPr>
              <a:t>Critical</a:t>
            </a:r>
          </a:p>
          <a:p>
            <a:pPr lvl="1" algn="just"/>
            <a:r>
              <a:rPr lang="en-US" dirty="0" smtClean="0">
                <a:latin typeface="Times New Roman" pitchFamily="18" charset="0"/>
                <a:cs typeface="Times New Roman" pitchFamily="18" charset="0"/>
              </a:rPr>
              <a:t>Important</a:t>
            </a:r>
          </a:p>
          <a:p>
            <a:pPr lvl="1" algn="just"/>
            <a:r>
              <a:rPr lang="en-US" dirty="0" smtClean="0">
                <a:latin typeface="Times New Roman" pitchFamily="18" charset="0"/>
                <a:cs typeface="Times New Roman" pitchFamily="18" charset="0"/>
              </a:rPr>
              <a:t>Secondary</a:t>
            </a:r>
          </a:p>
          <a:p>
            <a:pPr lvl="1" algn="just"/>
            <a:r>
              <a:rPr lang="en-US" dirty="0" smtClean="0">
                <a:latin typeface="Times New Roman" pitchFamily="18" charset="0"/>
                <a:cs typeface="Times New Roman" pitchFamily="18" charset="0"/>
              </a:rPr>
              <a:t>Peripheral</a:t>
            </a:r>
          </a:p>
          <a:p>
            <a:pPr algn="just"/>
            <a:r>
              <a:rPr lang="en-US" dirty="0" smtClean="0">
                <a:latin typeface="Times New Roman" pitchFamily="18" charset="0"/>
                <a:cs typeface="Times New Roman" pitchFamily="18" charset="0"/>
              </a:rPr>
              <a:t>Tab through window in logical order of displayed information</a:t>
            </a:r>
          </a:p>
          <a:p>
            <a:pPr algn="just"/>
            <a:r>
              <a:rPr lang="en-US" dirty="0" smtClean="0">
                <a:latin typeface="Times New Roman" pitchFamily="18" charset="0"/>
                <a:cs typeface="Times New Roman" pitchFamily="18" charset="0"/>
              </a:rPr>
              <a:t>Locate command buttons at end of the tabbing order sequence</a:t>
            </a:r>
          </a:p>
          <a:p>
            <a:pPr algn="just"/>
            <a:r>
              <a:rPr lang="en-US" dirty="0" smtClean="0">
                <a:latin typeface="Times New Roman" pitchFamily="18" charset="0"/>
                <a:cs typeface="Times New Roman" pitchFamily="18" charset="0"/>
              </a:rPr>
              <a:t>When groups of related information must be broken and displayed on separate screens, provide breaks at logical or natural points in the information flow</a:t>
            </a:r>
          </a:p>
          <a:p>
            <a:pPr lvl="1"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Visually Pleasing Composition</a:t>
            </a:r>
            <a:endParaRPr lang="en-US" dirty="0"/>
          </a:p>
        </p:txBody>
      </p:sp>
      <p:sp>
        <p:nvSpPr>
          <p:cNvPr id="3" name="Content Placeholder 2"/>
          <p:cNvSpPr>
            <a:spLocks noGrp="1"/>
          </p:cNvSpPr>
          <p:nvPr>
            <p:ph sz="quarter" idx="1"/>
          </p:nvPr>
        </p:nvSpPr>
        <p:spPr>
          <a:xfrm>
            <a:off x="152400" y="1600200"/>
            <a:ext cx="8839200" cy="5105400"/>
          </a:xfrm>
        </p:spPr>
        <p:txBody>
          <a:bodyPr>
            <a:normAutofit/>
          </a:bodyPr>
          <a:lstStyle/>
          <a:p>
            <a:pPr algn="just"/>
            <a:r>
              <a:rPr lang="en-US" dirty="0" smtClean="0">
                <a:latin typeface="Times New Roman" pitchFamily="18" charset="0"/>
                <a:cs typeface="Times New Roman" pitchFamily="18" charset="0"/>
              </a:rPr>
              <a:t>Provide visually pleasing composition with the following qualities</a:t>
            </a:r>
          </a:p>
          <a:p>
            <a:pPr lvl="1" algn="just"/>
            <a:r>
              <a:rPr lang="en-US" b="1" dirty="0" smtClean="0">
                <a:latin typeface="Times New Roman" pitchFamily="18" charset="0"/>
                <a:cs typeface="Times New Roman" pitchFamily="18" charset="0"/>
              </a:rPr>
              <a:t>Balance</a:t>
            </a:r>
            <a:r>
              <a:rPr lang="en-US" dirty="0" smtClean="0">
                <a:latin typeface="Times New Roman" pitchFamily="18" charset="0"/>
                <a:cs typeface="Times New Roman" pitchFamily="18" charset="0"/>
              </a:rPr>
              <a:t> – Create screen balance by providing an equal weight of screen elements, left and right, top and bottom</a:t>
            </a:r>
          </a:p>
          <a:p>
            <a:pPr lvl="1" algn="just"/>
            <a:r>
              <a:rPr lang="en-US" b="1" dirty="0" smtClean="0">
                <a:latin typeface="Times New Roman" pitchFamily="18" charset="0"/>
                <a:cs typeface="Times New Roman" pitchFamily="18" charset="0"/>
              </a:rPr>
              <a:t>Symmetry</a:t>
            </a:r>
            <a:r>
              <a:rPr lang="en-US" dirty="0" smtClean="0">
                <a:latin typeface="Times New Roman" pitchFamily="18" charset="0"/>
                <a:cs typeface="Times New Roman" pitchFamily="18" charset="0"/>
              </a:rPr>
              <a:t> – Create symmetry by replicating elements left and right of the screen centerline</a:t>
            </a:r>
          </a:p>
          <a:p>
            <a:pPr lvl="1" algn="just"/>
            <a:r>
              <a:rPr lang="en-US" b="1" dirty="0" smtClean="0">
                <a:latin typeface="Times New Roman" pitchFamily="18" charset="0"/>
                <a:cs typeface="Times New Roman" pitchFamily="18" charset="0"/>
              </a:rPr>
              <a:t>Regularity</a:t>
            </a:r>
            <a:r>
              <a:rPr lang="en-US" dirty="0" smtClean="0">
                <a:latin typeface="Times New Roman" pitchFamily="18" charset="0"/>
                <a:cs typeface="Times New Roman" pitchFamily="18" charset="0"/>
              </a:rPr>
              <a:t> – Create regularity by establishing standard and consistently spaced horizontal and vertical alignment points. Use similar element shapes, colors and spacing</a:t>
            </a:r>
          </a:p>
          <a:p>
            <a:pPr lvl="1" algn="just"/>
            <a:r>
              <a:rPr lang="en-US" b="1" dirty="0" smtClean="0">
                <a:latin typeface="Times New Roman" pitchFamily="18" charset="0"/>
                <a:cs typeface="Times New Roman" pitchFamily="18" charset="0"/>
              </a:rPr>
              <a:t>Predictability</a:t>
            </a:r>
            <a:r>
              <a:rPr lang="en-US" dirty="0" smtClean="0">
                <a:latin typeface="Times New Roman" pitchFamily="18" charset="0"/>
                <a:cs typeface="Times New Roman" pitchFamily="18" charset="0"/>
              </a:rPr>
              <a:t> – Create predictability by being consistent and following conventional orders or arrangements</a:t>
            </a:r>
          </a:p>
          <a:p>
            <a:pPr lvl="1"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fontScale="90000"/>
          </a:bodyPr>
          <a:lstStyle/>
          <a:p>
            <a:pPr algn="just"/>
            <a:r>
              <a:rPr lang="en-US" dirty="0" smtClean="0"/>
              <a:t>Myth – Usability is nothing but common sense</a:t>
            </a:r>
            <a:endParaRPr lang="en-US" dirty="0"/>
          </a:p>
        </p:txBody>
      </p:sp>
      <p:sp>
        <p:nvSpPr>
          <p:cNvPr id="3" name="Content Placeholder 2"/>
          <p:cNvSpPr>
            <a:spLocks noGrp="1"/>
          </p:cNvSpPr>
          <p:nvPr>
            <p:ph sz="quarter" idx="1"/>
          </p:nvPr>
        </p:nvSpPr>
        <p:spPr>
          <a:xfrm>
            <a:off x="152400" y="1600200"/>
            <a:ext cx="8839200" cy="5105400"/>
          </a:xfrm>
        </p:spPr>
        <p:txBody>
          <a:bodyPr/>
          <a:lstStyle/>
          <a:p>
            <a:pPr lvl="1" algn="just"/>
            <a:r>
              <a:rPr lang="en-US" dirty="0" smtClean="0">
                <a:latin typeface="Times New Roman" pitchFamily="18" charset="0"/>
                <a:cs typeface="Times New Roman" pitchFamily="18" charset="0"/>
              </a:rPr>
              <a:t>Excessive or inefficient page scrolling</a:t>
            </a:r>
          </a:p>
          <a:p>
            <a:pPr lvl="1" algn="just"/>
            <a:r>
              <a:rPr lang="en-US" dirty="0" smtClean="0">
                <a:latin typeface="Times New Roman" pitchFamily="18" charset="0"/>
                <a:cs typeface="Times New Roman" pitchFamily="18" charset="0"/>
              </a:rPr>
              <a:t>Information overload</a:t>
            </a:r>
          </a:p>
          <a:p>
            <a:pPr lvl="1" algn="just"/>
            <a:r>
              <a:rPr lang="en-US" dirty="0" smtClean="0">
                <a:latin typeface="Times New Roman" pitchFamily="18" charset="0"/>
                <a:cs typeface="Times New Roman" pitchFamily="18" charset="0"/>
              </a:rPr>
              <a:t>Design inconsistency</a:t>
            </a:r>
          </a:p>
          <a:p>
            <a:pPr lvl="1" algn="just"/>
            <a:r>
              <a:rPr lang="en-US" dirty="0" smtClean="0">
                <a:latin typeface="Times New Roman" pitchFamily="18" charset="0"/>
                <a:cs typeface="Times New Roman" pitchFamily="18" charset="0"/>
              </a:rPr>
              <a:t>Outdated information</a:t>
            </a:r>
          </a:p>
          <a:p>
            <a:pPr lvl="1" algn="just"/>
            <a:r>
              <a:rPr lang="en-US" dirty="0" smtClean="0">
                <a:latin typeface="Times New Roman" pitchFamily="18" charset="0"/>
                <a:cs typeface="Times New Roman" pitchFamily="18" charset="0"/>
              </a:rPr>
              <a:t>Stale design caused by emulation of printed documents and past systems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Myth</a:t>
            </a:r>
          </a:p>
          <a:p>
            <a:pPr lvl="1" algn="just"/>
            <a:r>
              <a:rPr lang="en-US" b="1" dirty="0" smtClean="0">
                <a:latin typeface="Times New Roman" pitchFamily="18" charset="0"/>
                <a:cs typeface="Times New Roman" pitchFamily="18" charset="0"/>
              </a:rPr>
              <a:t>Usability is nothing but common sense</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Visually Pleasing Composition</a:t>
            </a:r>
            <a:endParaRPr lang="en-US" dirty="0"/>
          </a:p>
        </p:txBody>
      </p:sp>
      <p:sp>
        <p:nvSpPr>
          <p:cNvPr id="3" name="Content Placeholder 2"/>
          <p:cNvSpPr>
            <a:spLocks noGrp="1"/>
          </p:cNvSpPr>
          <p:nvPr>
            <p:ph sz="quarter" idx="1"/>
          </p:nvPr>
        </p:nvSpPr>
        <p:spPr>
          <a:xfrm>
            <a:off x="152400" y="1600200"/>
            <a:ext cx="8839200" cy="5105400"/>
          </a:xfrm>
        </p:spPr>
        <p:txBody>
          <a:bodyPr>
            <a:normAutofit lnSpcReduction="10000"/>
          </a:bodyPr>
          <a:lstStyle/>
          <a:p>
            <a:pPr lvl="1" algn="just"/>
            <a:r>
              <a:rPr lang="en-US" b="1" dirty="0" smtClean="0">
                <a:latin typeface="Times New Roman" pitchFamily="18" charset="0"/>
                <a:cs typeface="Times New Roman" pitchFamily="18" charset="0"/>
              </a:rPr>
              <a:t>Sequentially</a:t>
            </a:r>
          </a:p>
          <a:p>
            <a:pPr lvl="2" algn="just"/>
            <a:r>
              <a:rPr lang="en-US" dirty="0" smtClean="0">
                <a:latin typeface="Times New Roman" pitchFamily="18" charset="0"/>
                <a:cs typeface="Times New Roman" pitchFamily="18" charset="0"/>
              </a:rPr>
              <a:t>Provide sequentiality by arranging elements to guide the eye through the screen in an obvious, logical, rhythmic and efficient manner</a:t>
            </a:r>
          </a:p>
          <a:p>
            <a:pPr lvl="2" algn="just"/>
            <a:r>
              <a:rPr lang="en-US" dirty="0" smtClean="0">
                <a:latin typeface="Times New Roman" pitchFamily="18" charset="0"/>
                <a:cs typeface="Times New Roman" pitchFamily="18" charset="0"/>
              </a:rPr>
              <a:t>The eye tends to be attracted to </a:t>
            </a:r>
          </a:p>
          <a:p>
            <a:pPr lvl="3" algn="just"/>
            <a:r>
              <a:rPr lang="en-US" sz="2200" dirty="0" smtClean="0">
                <a:latin typeface="Times New Roman" pitchFamily="18" charset="0"/>
                <a:cs typeface="Times New Roman" pitchFamily="18" charset="0"/>
              </a:rPr>
              <a:t>A brighter element before one less bright</a:t>
            </a:r>
          </a:p>
          <a:p>
            <a:pPr lvl="3" algn="just"/>
            <a:r>
              <a:rPr lang="en-US" sz="2200" dirty="0" smtClean="0">
                <a:latin typeface="Times New Roman" pitchFamily="18" charset="0"/>
                <a:cs typeface="Times New Roman" pitchFamily="18" charset="0"/>
              </a:rPr>
              <a:t>Isolated elements before elements in a group</a:t>
            </a:r>
          </a:p>
          <a:p>
            <a:pPr lvl="3" algn="just"/>
            <a:r>
              <a:rPr lang="en-US" sz="2200" dirty="0" smtClean="0">
                <a:latin typeface="Times New Roman" pitchFamily="18" charset="0"/>
                <a:cs typeface="Times New Roman" pitchFamily="18" charset="0"/>
              </a:rPr>
              <a:t>Graphics before text</a:t>
            </a:r>
          </a:p>
          <a:p>
            <a:pPr lvl="3" algn="just"/>
            <a:r>
              <a:rPr lang="en-US" sz="2200" dirty="0" smtClean="0">
                <a:latin typeface="Times New Roman" pitchFamily="18" charset="0"/>
                <a:cs typeface="Times New Roman" pitchFamily="18" charset="0"/>
              </a:rPr>
              <a:t>Color before black and white</a:t>
            </a:r>
          </a:p>
          <a:p>
            <a:pPr lvl="3" algn="just"/>
            <a:r>
              <a:rPr lang="en-US" sz="2200" dirty="0" smtClean="0">
                <a:latin typeface="Times New Roman" pitchFamily="18" charset="0"/>
                <a:cs typeface="Times New Roman" pitchFamily="18" charset="0"/>
              </a:rPr>
              <a:t>Highly saturated colors before those less saturated</a:t>
            </a:r>
          </a:p>
          <a:p>
            <a:pPr lvl="3" algn="just"/>
            <a:r>
              <a:rPr lang="en-US" sz="2200" dirty="0" smtClean="0">
                <a:latin typeface="Times New Roman" pitchFamily="18" charset="0"/>
                <a:cs typeface="Times New Roman" pitchFamily="18" charset="0"/>
              </a:rPr>
              <a:t>Dark areas before light areas</a:t>
            </a:r>
          </a:p>
          <a:p>
            <a:pPr lvl="3" algn="just"/>
            <a:r>
              <a:rPr lang="en-US" sz="2200" dirty="0" smtClean="0">
                <a:latin typeface="Times New Roman" pitchFamily="18" charset="0"/>
                <a:cs typeface="Times New Roman" pitchFamily="18" charset="0"/>
              </a:rPr>
              <a:t>A big element before a small one</a:t>
            </a:r>
          </a:p>
          <a:p>
            <a:pPr lvl="3" algn="just"/>
            <a:r>
              <a:rPr lang="en-US" sz="2200" dirty="0" smtClean="0">
                <a:latin typeface="Times New Roman" pitchFamily="18" charset="0"/>
                <a:cs typeface="Times New Roman" pitchFamily="18" charset="0"/>
              </a:rPr>
              <a:t>An unusual shape before a usual one</a:t>
            </a:r>
          </a:p>
          <a:p>
            <a:pPr lvl="3" algn="just"/>
            <a:r>
              <a:rPr lang="en-US" sz="2200" dirty="0" smtClean="0">
                <a:latin typeface="Times New Roman" pitchFamily="18" charset="0"/>
                <a:cs typeface="Times New Roman" pitchFamily="18" charset="0"/>
              </a:rPr>
              <a:t>Big objects before little objects</a:t>
            </a:r>
          </a:p>
          <a:p>
            <a:pPr lvl="1"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Visually Pleasing Composition</a:t>
            </a:r>
            <a:endParaRPr lang="en-US" dirty="0"/>
          </a:p>
        </p:txBody>
      </p:sp>
      <p:sp>
        <p:nvSpPr>
          <p:cNvPr id="3" name="Content Placeholder 2"/>
          <p:cNvSpPr>
            <a:spLocks noGrp="1"/>
          </p:cNvSpPr>
          <p:nvPr>
            <p:ph sz="quarter" idx="1"/>
          </p:nvPr>
        </p:nvSpPr>
        <p:spPr>
          <a:xfrm>
            <a:off x="152400" y="1600200"/>
            <a:ext cx="8839200" cy="5105400"/>
          </a:xfrm>
        </p:spPr>
        <p:txBody>
          <a:bodyPr/>
          <a:lstStyle/>
          <a:p>
            <a:pPr lvl="1" algn="just"/>
            <a:r>
              <a:rPr lang="en-US" b="1" dirty="0" smtClean="0">
                <a:latin typeface="Times New Roman" pitchFamily="18" charset="0"/>
                <a:cs typeface="Times New Roman" pitchFamily="18" charset="0"/>
              </a:rPr>
              <a:t>Economy</a:t>
            </a:r>
            <a:r>
              <a:rPr lang="en-US" dirty="0" smtClean="0">
                <a:latin typeface="Times New Roman" pitchFamily="18" charset="0"/>
                <a:cs typeface="Times New Roman" pitchFamily="18" charset="0"/>
              </a:rPr>
              <a:t> – Provides economy by using a few styles, display techniques and colors as possible</a:t>
            </a:r>
          </a:p>
          <a:p>
            <a:pPr lvl="1" algn="just"/>
            <a:r>
              <a:rPr lang="en-US" b="1" dirty="0" smtClean="0">
                <a:latin typeface="Times New Roman" pitchFamily="18" charset="0"/>
                <a:cs typeface="Times New Roman" pitchFamily="18" charset="0"/>
              </a:rPr>
              <a:t>Unity</a:t>
            </a:r>
            <a:r>
              <a:rPr lang="en-US" dirty="0" smtClean="0">
                <a:latin typeface="Times New Roman" pitchFamily="18" charset="0"/>
                <a:cs typeface="Times New Roman" pitchFamily="18" charset="0"/>
              </a:rPr>
              <a:t> – Create unity by using similar sizes, shapes or colors for related information. Leaving less space between elements of a screen than the space left at the margins</a:t>
            </a:r>
          </a:p>
          <a:p>
            <a:pPr lvl="1" algn="just"/>
            <a:r>
              <a:rPr lang="en-US" b="1" dirty="0" smtClean="0">
                <a:latin typeface="Times New Roman" pitchFamily="18" charset="0"/>
                <a:cs typeface="Times New Roman" pitchFamily="18" charset="0"/>
              </a:rPr>
              <a:t>Proportion</a:t>
            </a:r>
            <a:r>
              <a:rPr lang="en-US" dirty="0" smtClean="0">
                <a:latin typeface="Times New Roman" pitchFamily="18" charset="0"/>
                <a:cs typeface="Times New Roman" pitchFamily="18" charset="0"/>
              </a:rPr>
              <a:t> – Create windows and groupings of data or text with aesthetically pleasing proportions</a:t>
            </a:r>
          </a:p>
          <a:p>
            <a:pPr lvl="1" algn="just"/>
            <a:r>
              <a:rPr lang="en-US" b="1" dirty="0" smtClean="0">
                <a:latin typeface="Times New Roman" pitchFamily="18" charset="0"/>
                <a:cs typeface="Times New Roman" pitchFamily="18" charset="0"/>
              </a:rPr>
              <a:t>Simplicity (Complexity)</a:t>
            </a:r>
            <a:r>
              <a:rPr lang="en-US" dirty="0" smtClean="0">
                <a:latin typeface="Times New Roman" pitchFamily="18" charset="0"/>
                <a:cs typeface="Times New Roman" pitchFamily="18" charset="0"/>
              </a:rPr>
              <a:t> – Optimize the number of elements on a screen, within limits of clarity. Minimize alignment points, especially horizontal or columnar. Provide standard grids of horizontal or vertical lines to position elements</a:t>
            </a: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Visually Pleasing Composition</a:t>
            </a:r>
            <a:endParaRPr lang="en-US" dirty="0"/>
          </a:p>
        </p:txBody>
      </p:sp>
      <p:sp>
        <p:nvSpPr>
          <p:cNvPr id="3" name="Content Placeholder 2"/>
          <p:cNvSpPr>
            <a:spLocks noGrp="1"/>
          </p:cNvSpPr>
          <p:nvPr>
            <p:ph sz="quarter" idx="1"/>
          </p:nvPr>
        </p:nvSpPr>
        <p:spPr>
          <a:xfrm>
            <a:off x="152400" y="1600200"/>
            <a:ext cx="8839200" cy="5105400"/>
          </a:xfrm>
        </p:spPr>
        <p:txBody>
          <a:bodyPr/>
          <a:lstStyle/>
          <a:p>
            <a:pPr marL="320040" lvl="1" indent="-320040" algn="just">
              <a:spcBef>
                <a:spcPts val="700"/>
              </a:spcBef>
              <a:buClr>
                <a:schemeClr val="accent2"/>
              </a:buClr>
              <a:buSzPct val="60000"/>
              <a:buFont typeface="Wingdings"/>
              <a:buChar char=""/>
            </a:pPr>
            <a:r>
              <a:rPr lang="en-US" b="1" dirty="0" smtClean="0">
                <a:latin typeface="Times New Roman" pitchFamily="18" charset="0"/>
                <a:cs typeface="Times New Roman" pitchFamily="18" charset="0"/>
              </a:rPr>
              <a:t>Groupings</a:t>
            </a:r>
          </a:p>
          <a:p>
            <a:pPr marL="594360" lvl="2" indent="-320040" algn="just">
              <a:spcBef>
                <a:spcPts val="700"/>
              </a:spcBef>
              <a:buSzPct val="60000"/>
              <a:buFont typeface="Wingdings"/>
              <a:buChar char=""/>
            </a:pPr>
            <a:r>
              <a:rPr lang="en-US" dirty="0" smtClean="0">
                <a:latin typeface="Times New Roman" pitchFamily="18" charset="0"/>
                <a:cs typeface="Times New Roman" pitchFamily="18" charset="0"/>
              </a:rPr>
              <a:t>Provide functional groupings of associated elements</a:t>
            </a:r>
          </a:p>
          <a:p>
            <a:pPr marL="594360" lvl="2" indent="-320040" algn="just">
              <a:spcBef>
                <a:spcPts val="700"/>
              </a:spcBef>
              <a:buSzPct val="60000"/>
              <a:buFont typeface="Wingdings"/>
              <a:buChar char=""/>
            </a:pPr>
            <a:r>
              <a:rPr lang="en-US" dirty="0" smtClean="0">
                <a:latin typeface="Times New Roman" pitchFamily="18" charset="0"/>
                <a:cs typeface="Times New Roman" pitchFamily="18" charset="0"/>
              </a:rPr>
              <a:t>Create spatial groupings as closely as possible to five degrees of visual angle</a:t>
            </a:r>
          </a:p>
          <a:p>
            <a:pPr marL="594360" lvl="2" indent="-320040" algn="just">
              <a:spcBef>
                <a:spcPts val="700"/>
              </a:spcBef>
              <a:buSzPct val="60000"/>
              <a:buFont typeface="Wingdings"/>
              <a:buChar char=""/>
            </a:pPr>
            <a:r>
              <a:rPr lang="en-US" dirty="0" smtClean="0">
                <a:latin typeface="Times New Roman" pitchFamily="18" charset="0"/>
                <a:cs typeface="Times New Roman" pitchFamily="18" charset="0"/>
              </a:rPr>
              <a:t>Evenly space controls with a grouping, allowing liberal use of white spaces</a:t>
            </a:r>
          </a:p>
          <a:p>
            <a:pPr marL="594360" lvl="2" indent="-320040" algn="just">
              <a:spcBef>
                <a:spcPts val="700"/>
              </a:spcBef>
              <a:buSzPct val="60000"/>
              <a:buFont typeface="Wingdings"/>
              <a:buChar char=""/>
            </a:pPr>
            <a:r>
              <a:rPr lang="en-US" dirty="0" smtClean="0">
                <a:latin typeface="Times New Roman" pitchFamily="18" charset="0"/>
                <a:cs typeface="Times New Roman" pitchFamily="18" charset="0"/>
              </a:rPr>
              <a:t>Visually reinforce groupings</a:t>
            </a:r>
          </a:p>
          <a:p>
            <a:pPr marL="1051560" lvl="3" indent="-320040" algn="just">
              <a:spcBef>
                <a:spcPts val="700"/>
              </a:spcBef>
              <a:buSzPct val="60000"/>
              <a:buFont typeface="Wingdings"/>
              <a:buChar char=""/>
            </a:pPr>
            <a:r>
              <a:rPr lang="en-US" dirty="0" smtClean="0">
                <a:latin typeface="Times New Roman" pitchFamily="18" charset="0"/>
                <a:cs typeface="Times New Roman" pitchFamily="18" charset="0"/>
              </a:rPr>
              <a:t>Provide adequate separation between groupings through liberal use of white spaces</a:t>
            </a:r>
          </a:p>
          <a:p>
            <a:pPr marL="1051560" lvl="3" indent="-320040" algn="just">
              <a:spcBef>
                <a:spcPts val="700"/>
              </a:spcBef>
              <a:buSzPct val="60000"/>
              <a:buFont typeface="Wingdings"/>
              <a:buChar char=""/>
            </a:pPr>
            <a:r>
              <a:rPr lang="en-US" dirty="0" smtClean="0">
                <a:latin typeface="Times New Roman" pitchFamily="18" charset="0"/>
                <a:cs typeface="Times New Roman" pitchFamily="18" charset="0"/>
              </a:rPr>
              <a:t>Provide line borders around groups</a:t>
            </a:r>
          </a:p>
          <a:p>
            <a:pPr marL="594360" lvl="2" indent="-320040" algn="just">
              <a:spcBef>
                <a:spcPts val="700"/>
              </a:spcBef>
              <a:buSzPct val="60000"/>
              <a:buFont typeface="Wingdings"/>
              <a:buChar char=""/>
            </a:pPr>
            <a:r>
              <a:rPr lang="en-US" dirty="0" smtClean="0">
                <a:latin typeface="Times New Roman" pitchFamily="18" charset="0"/>
                <a:cs typeface="Times New Roman" pitchFamily="18" charset="0"/>
              </a:rPr>
              <a:t>Provide meaningful titles for each grouping</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fontScale="90000"/>
          </a:bodyPr>
          <a:lstStyle/>
          <a:p>
            <a:pPr algn="just"/>
            <a:r>
              <a:rPr lang="en-US" dirty="0" smtClean="0"/>
              <a:t>Perceptual Principles and Functional Grouping</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Use visual organization to create functional groupings</a:t>
            </a:r>
          </a:p>
          <a:p>
            <a:pPr lvl="1" algn="just"/>
            <a:r>
              <a:rPr lang="en-US" dirty="0" smtClean="0">
                <a:latin typeface="Times New Roman" pitchFamily="18" charset="0"/>
                <a:cs typeface="Times New Roman" pitchFamily="18" charset="0"/>
              </a:rPr>
              <a:t>Proximity			000	000	000</a:t>
            </a:r>
          </a:p>
          <a:p>
            <a:pPr lvl="1" algn="just"/>
            <a:r>
              <a:rPr lang="en-US" dirty="0" smtClean="0">
                <a:latin typeface="Times New Roman" pitchFamily="18" charset="0"/>
                <a:cs typeface="Times New Roman" pitchFamily="18" charset="0"/>
              </a:rPr>
              <a:t>Similarity			AAABBBCCC</a:t>
            </a:r>
          </a:p>
          <a:p>
            <a:pPr lvl="1" algn="just"/>
            <a:r>
              <a:rPr lang="en-US" dirty="0" smtClean="0">
                <a:latin typeface="Times New Roman" pitchFamily="18" charset="0"/>
                <a:cs typeface="Times New Roman" pitchFamily="18" charset="0"/>
              </a:rPr>
              <a:t>Closure				[]	[]	[]</a:t>
            </a:r>
          </a:p>
          <a:p>
            <a:pPr lvl="1" algn="just"/>
            <a:r>
              <a:rPr lang="en-US" dirty="0" smtClean="0">
                <a:latin typeface="Times New Roman" pitchFamily="18" charset="0"/>
                <a:cs typeface="Times New Roman" pitchFamily="18" charset="0"/>
              </a:rPr>
              <a:t>Matching patterns		&gt;&gt;	&lt;&gt;</a:t>
            </a:r>
          </a:p>
          <a:p>
            <a:pPr algn="just"/>
            <a:r>
              <a:rPr lang="en-US" dirty="0" smtClean="0">
                <a:latin typeface="Times New Roman" pitchFamily="18" charset="0"/>
                <a:cs typeface="Times New Roman" pitchFamily="18" charset="0"/>
              </a:rPr>
              <a:t>Combine visual organization principles in logical ways</a:t>
            </a:r>
          </a:p>
          <a:p>
            <a:pPr lvl="1" algn="just"/>
            <a:r>
              <a:rPr lang="en-US" dirty="0" smtClean="0">
                <a:latin typeface="Times New Roman" pitchFamily="18" charset="0"/>
                <a:cs typeface="Times New Roman" pitchFamily="18" charset="0"/>
              </a:rPr>
              <a:t>Proximity and similarity		AAA	BBB	CCC</a:t>
            </a:r>
          </a:p>
          <a:p>
            <a:pPr lvl="1" algn="just"/>
            <a:r>
              <a:rPr lang="en-US" dirty="0" smtClean="0">
                <a:latin typeface="Times New Roman" pitchFamily="18" charset="0"/>
                <a:cs typeface="Times New Roman" pitchFamily="18" charset="0"/>
              </a:rPr>
              <a:t>Proximity and closure			[]	[]	[]</a:t>
            </a:r>
          </a:p>
          <a:p>
            <a:pPr lvl="1" algn="just"/>
            <a:r>
              <a:rPr lang="en-US" dirty="0" smtClean="0">
                <a:latin typeface="Times New Roman" pitchFamily="18" charset="0"/>
                <a:cs typeface="Times New Roman" pitchFamily="18" charset="0"/>
              </a:rPr>
              <a:t>Matching patterns and closure	()	&lt;&gt;	[]</a:t>
            </a:r>
          </a:p>
          <a:p>
            <a:pPr lvl="1" algn="just"/>
            <a:r>
              <a:rPr lang="en-US" dirty="0" smtClean="0">
                <a:latin typeface="Times New Roman" pitchFamily="18" charset="0"/>
                <a:cs typeface="Times New Roman" pitchFamily="18" charset="0"/>
              </a:rPr>
              <a:t>Proximity and ordering		1234	1	5</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fontScale="90000"/>
          </a:bodyPr>
          <a:lstStyle/>
          <a:p>
            <a:pPr algn="just"/>
            <a:r>
              <a:rPr lang="en-US" dirty="0" smtClean="0"/>
              <a:t>Perceptual Principles and Functional Grouping</a:t>
            </a:r>
            <a:endParaRPr lang="en-US" dirty="0"/>
          </a:p>
        </p:txBody>
      </p:sp>
      <p:sp>
        <p:nvSpPr>
          <p:cNvPr id="3" name="Content Placeholder 2"/>
          <p:cNvSpPr>
            <a:spLocks noGrp="1"/>
          </p:cNvSpPr>
          <p:nvPr>
            <p:ph sz="quarter" idx="1"/>
          </p:nvPr>
        </p:nvSpPr>
        <p:spPr>
          <a:xfrm>
            <a:off x="152400" y="1600200"/>
            <a:ext cx="8839200" cy="5105400"/>
          </a:xfrm>
        </p:spPr>
        <p:txBody>
          <a:bodyPr>
            <a:normAutofit/>
          </a:bodyPr>
          <a:lstStyle/>
          <a:p>
            <a:pPr algn="just"/>
            <a:r>
              <a:rPr lang="en-US" dirty="0" smtClean="0">
                <a:latin typeface="Times New Roman" pitchFamily="18" charset="0"/>
                <a:cs typeface="Times New Roman" pitchFamily="18" charset="0"/>
              </a:rPr>
              <a:t>Avoid visual organization principles that conflict</a:t>
            </a:r>
          </a:p>
          <a:p>
            <a:pPr lvl="1" algn="just"/>
            <a:r>
              <a:rPr lang="en-US" dirty="0" smtClean="0">
                <a:latin typeface="Times New Roman" pitchFamily="18" charset="0"/>
                <a:cs typeface="Times New Roman" pitchFamily="18" charset="0"/>
              </a:rPr>
              <a:t>Proximity opposing similarity	</a:t>
            </a:r>
          </a:p>
          <a:p>
            <a:pPr lvl="1" algn="just"/>
            <a:r>
              <a:rPr lang="en-US" dirty="0" smtClean="0">
                <a:latin typeface="Times New Roman" pitchFamily="18" charset="0"/>
                <a:cs typeface="Times New Roman" pitchFamily="18" charset="0"/>
              </a:rPr>
              <a:t>Proximity opposing closure		</a:t>
            </a:r>
          </a:p>
          <a:p>
            <a:pPr lvl="1" algn="just"/>
            <a:r>
              <a:rPr lang="en-US" dirty="0" smtClean="0">
                <a:latin typeface="Times New Roman" pitchFamily="18" charset="0"/>
                <a:cs typeface="Times New Roman" pitchFamily="18" charset="0"/>
              </a:rPr>
              <a:t>Proximity opposing ordering		</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Grouping Using White Spaces</a:t>
            </a:r>
          </a:p>
          <a:p>
            <a:pPr lvl="1" algn="just"/>
            <a:r>
              <a:rPr lang="en-US" dirty="0" smtClean="0">
                <a:latin typeface="Times New Roman" pitchFamily="18" charset="0"/>
                <a:cs typeface="Times New Roman" pitchFamily="18" charset="0"/>
              </a:rPr>
              <a:t>Provide adequate separation between groupings through liberal use of white spaces</a:t>
            </a:r>
          </a:p>
          <a:p>
            <a:pPr lvl="1" algn="just"/>
            <a:r>
              <a:rPr lang="en-US" dirty="0" smtClean="0">
                <a:latin typeface="Times New Roman" pitchFamily="18" charset="0"/>
                <a:cs typeface="Times New Roman" pitchFamily="18" charset="0"/>
              </a:rPr>
              <a:t>For Web pages, carefully consider the trade-off  between screen white space and the requirement for page scrolling</a:t>
            </a:r>
          </a:p>
          <a:p>
            <a:pPr lvl="8"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Grouping Using Borders</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Incorporate line borders for</a:t>
            </a:r>
          </a:p>
          <a:p>
            <a:pPr lvl="1" algn="just"/>
            <a:r>
              <a:rPr lang="en-US" dirty="0" smtClean="0">
                <a:latin typeface="Times New Roman" pitchFamily="18" charset="0"/>
                <a:cs typeface="Times New Roman" pitchFamily="18" charset="0"/>
              </a:rPr>
              <a:t>Focusing attention on groupings or related information</a:t>
            </a:r>
          </a:p>
          <a:p>
            <a:pPr lvl="1" algn="just"/>
            <a:r>
              <a:rPr lang="en-US" dirty="0" smtClean="0">
                <a:latin typeface="Times New Roman" pitchFamily="18" charset="0"/>
                <a:cs typeface="Times New Roman" pitchFamily="18" charset="0"/>
              </a:rPr>
              <a:t>Guiding the eye through the screen</a:t>
            </a:r>
          </a:p>
          <a:p>
            <a:pPr algn="just"/>
            <a:r>
              <a:rPr lang="en-US" dirty="0" smtClean="0">
                <a:latin typeface="Times New Roman" pitchFamily="18" charset="0"/>
                <a:cs typeface="Times New Roman" pitchFamily="18" charset="0"/>
              </a:rPr>
              <a:t>Do not exceed three line thicknesses or two line styles on a screen</a:t>
            </a:r>
          </a:p>
          <a:p>
            <a:pPr lvl="1" algn="just"/>
            <a:r>
              <a:rPr lang="en-US" dirty="0" smtClean="0">
                <a:latin typeface="Times New Roman" pitchFamily="18" charset="0"/>
                <a:cs typeface="Times New Roman" pitchFamily="18" charset="0"/>
              </a:rPr>
              <a:t>Use a standard hierarchy for line presentation</a:t>
            </a:r>
          </a:p>
          <a:p>
            <a:pPr algn="just"/>
            <a:r>
              <a:rPr lang="en-US" dirty="0" smtClean="0">
                <a:latin typeface="Times New Roman" pitchFamily="18" charset="0"/>
                <a:cs typeface="Times New Roman" pitchFamily="18" charset="0"/>
              </a:rPr>
              <a:t>Creates lines consistent in height and length</a:t>
            </a:r>
          </a:p>
          <a:p>
            <a:pPr algn="just"/>
            <a:r>
              <a:rPr lang="en-US" dirty="0" smtClean="0">
                <a:latin typeface="Times New Roman" pitchFamily="18" charset="0"/>
                <a:cs typeface="Times New Roman" pitchFamily="18" charset="0"/>
              </a:rPr>
              <a:t>Leave sufficient padding space between the information and the </a:t>
            </a:r>
            <a:r>
              <a:rPr lang="en-US" smtClean="0">
                <a:latin typeface="Times New Roman" pitchFamily="18" charset="0"/>
                <a:cs typeface="Times New Roman" pitchFamily="18" charset="0"/>
              </a:rPr>
              <a:t>surrounding borders</a:t>
            </a: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Grouping Using Borders</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For adjacent groupings with borders, whenever possible, align the borders left, right, top and bottom</a:t>
            </a:r>
          </a:p>
          <a:p>
            <a:pPr algn="just"/>
            <a:r>
              <a:rPr lang="en-US" dirty="0" smtClean="0">
                <a:latin typeface="Times New Roman" pitchFamily="18" charset="0"/>
                <a:cs typeface="Times New Roman" pitchFamily="18" charset="0"/>
              </a:rPr>
              <a:t>Use rules and borders sparingly</a:t>
            </a:r>
          </a:p>
          <a:p>
            <a:pPr algn="just"/>
            <a:r>
              <a:rPr lang="en-US" dirty="0" smtClean="0">
                <a:latin typeface="Times New Roman" pitchFamily="18" charset="0"/>
                <a:cs typeface="Times New Roman" pitchFamily="18" charset="0"/>
              </a:rPr>
              <a:t>In Web page design</a:t>
            </a:r>
          </a:p>
          <a:p>
            <a:pPr lvl="1" algn="just"/>
            <a:r>
              <a:rPr lang="en-US" dirty="0" smtClean="0">
                <a:latin typeface="Times New Roman" pitchFamily="18" charset="0"/>
                <a:cs typeface="Times New Roman" pitchFamily="18" charset="0"/>
              </a:rPr>
              <a:t>Be cautious in using horizontal lines as separators between page sections</a:t>
            </a:r>
          </a:p>
          <a:p>
            <a:pPr lvl="1" algn="just"/>
            <a:r>
              <a:rPr lang="en-US" dirty="0" smtClean="0">
                <a:latin typeface="Times New Roman" pitchFamily="18" charset="0"/>
                <a:cs typeface="Times New Roman" pitchFamily="18" charset="0"/>
              </a:rPr>
              <a:t>Reserve horizontal lines for situations in which the difference between adjacent areas must be emphasized</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latin typeface="Times New Roman" pitchFamily="18" charset="0"/>
                <a:cs typeface="Times New Roman" pitchFamily="18" charset="0"/>
              </a:rPr>
              <a:t>Grouping Using Backgrounds</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Consider incorporating a contrasting background for related information</a:t>
            </a:r>
          </a:p>
          <a:p>
            <a:pPr lvl="1" algn="just"/>
            <a:r>
              <a:rPr lang="en-US" dirty="0" smtClean="0">
                <a:latin typeface="Times New Roman" pitchFamily="18" charset="0"/>
                <a:cs typeface="Times New Roman" pitchFamily="18" charset="0"/>
              </a:rPr>
              <a:t>The background should not have the emphasis of the screen component that should be attended to. Consider 25 percent gray screening</a:t>
            </a:r>
          </a:p>
          <a:p>
            <a:pPr lvl="1" algn="just"/>
            <a:r>
              <a:rPr lang="en-US" dirty="0" smtClean="0">
                <a:latin typeface="Times New Roman" pitchFamily="18" charset="0"/>
                <a:cs typeface="Times New Roman" pitchFamily="18" charset="0"/>
              </a:rPr>
              <a:t>Reserve higher contrast or emphasizing techniques for screen components to which attention should be drawn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Visual Style in Web Page Design</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Maintain a consistent and unified visual style throughout the pages of an entire Web site</a:t>
            </a:r>
          </a:p>
          <a:p>
            <a:pPr algn="just"/>
            <a:r>
              <a:rPr lang="en-US" dirty="0" smtClean="0">
                <a:latin typeface="Times New Roman" pitchFamily="18" charset="0"/>
                <a:cs typeface="Times New Roman" pitchFamily="18" charset="0"/>
              </a:rPr>
              <a:t>Base the visual style on</a:t>
            </a:r>
          </a:p>
          <a:p>
            <a:pPr lvl="1" algn="just"/>
            <a:r>
              <a:rPr lang="en-US" dirty="0" smtClean="0">
                <a:latin typeface="Times New Roman" pitchFamily="18" charset="0"/>
                <a:cs typeface="Times New Roman" pitchFamily="18" charset="0"/>
              </a:rPr>
              <a:t>The profile and goals of the Web site owner</a:t>
            </a:r>
          </a:p>
          <a:p>
            <a:pPr lvl="1" algn="just"/>
            <a:r>
              <a:rPr lang="en-US" dirty="0" smtClean="0">
                <a:latin typeface="Times New Roman" pitchFamily="18" charset="0"/>
                <a:cs typeface="Times New Roman" pitchFamily="18" charset="0"/>
              </a:rPr>
              <a:t>The profile, tastes and expectations of the Web site user</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Amount of Information</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Present the proper amount of information for the task</a:t>
            </a:r>
          </a:p>
          <a:p>
            <a:pPr lvl="1" algn="just"/>
            <a:r>
              <a:rPr lang="en-US" dirty="0" smtClean="0">
                <a:latin typeface="Times New Roman" pitchFamily="18" charset="0"/>
                <a:cs typeface="Times New Roman" pitchFamily="18" charset="0"/>
              </a:rPr>
              <a:t>Too little is inefficient</a:t>
            </a:r>
          </a:p>
          <a:p>
            <a:pPr lvl="1" algn="just"/>
            <a:r>
              <a:rPr lang="en-US" dirty="0" smtClean="0">
                <a:latin typeface="Times New Roman" pitchFamily="18" charset="0"/>
                <a:cs typeface="Times New Roman" pitchFamily="18" charset="0"/>
              </a:rPr>
              <a:t>Too much is confusing</a:t>
            </a:r>
          </a:p>
          <a:p>
            <a:pPr algn="just"/>
            <a:r>
              <a:rPr lang="en-US" dirty="0" smtClean="0">
                <a:latin typeface="Times New Roman" pitchFamily="18" charset="0"/>
                <a:cs typeface="Times New Roman" pitchFamily="18" charset="0"/>
              </a:rPr>
              <a:t>Present all information necessary for performing an action or making a decision on one screen, whenever possible</a:t>
            </a:r>
          </a:p>
          <a:p>
            <a:pPr lvl="1" algn="just"/>
            <a:r>
              <a:rPr lang="en-US" dirty="0" smtClean="0">
                <a:latin typeface="Times New Roman" pitchFamily="18" charset="0"/>
                <a:cs typeface="Times New Roman" pitchFamily="18" charset="0"/>
              </a:rPr>
              <a:t>People should not have to remember things from one screen to the next</a:t>
            </a:r>
          </a:p>
          <a:p>
            <a:pPr algn="just"/>
            <a:r>
              <a:rPr lang="en-US" dirty="0" smtClean="0">
                <a:latin typeface="Times New Roman" pitchFamily="18" charset="0"/>
                <a:cs typeface="Times New Roman" pitchFamily="18" charset="0"/>
              </a:rPr>
              <a:t>Restrict screen or window density levels to no more than 30 percent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Some Practical Measures of Usability</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Usability can often be sensed by simple observation of, or talking to, people using an interface. </a:t>
            </a:r>
          </a:p>
          <a:p>
            <a:pPr lvl="1" algn="just"/>
            <a:r>
              <a:rPr lang="en-US" dirty="0" smtClean="0">
                <a:latin typeface="Times New Roman" pitchFamily="18" charset="0"/>
                <a:cs typeface="Times New Roman" pitchFamily="18" charset="0"/>
              </a:rPr>
              <a:t>Are people asking a lot of questions or often reaching for a manual?</a:t>
            </a:r>
          </a:p>
          <a:p>
            <a:pPr lvl="1" algn="just"/>
            <a:r>
              <a:rPr lang="en-US" dirty="0" smtClean="0">
                <a:latin typeface="Times New Roman" pitchFamily="18" charset="0"/>
                <a:cs typeface="Times New Roman" pitchFamily="18" charset="0"/>
              </a:rPr>
              <a:t>Are frequent exasperation responses heard?</a:t>
            </a:r>
          </a:p>
          <a:p>
            <a:pPr lvl="1" algn="just"/>
            <a:r>
              <a:rPr lang="en-US" dirty="0" smtClean="0">
                <a:latin typeface="Times New Roman" pitchFamily="18" charset="0"/>
                <a:cs typeface="Times New Roman" pitchFamily="18" charset="0"/>
              </a:rPr>
              <a:t>Are there many irrelevant actions being performed?</a:t>
            </a:r>
          </a:p>
          <a:p>
            <a:pPr lvl="1" algn="just"/>
            <a:r>
              <a:rPr lang="en-US" dirty="0" smtClean="0">
                <a:latin typeface="Times New Roman" pitchFamily="18" charset="0"/>
                <a:cs typeface="Times New Roman" pitchFamily="18" charset="0"/>
              </a:rPr>
              <a:t>Are there many things to ignore?</a:t>
            </a:r>
          </a:p>
          <a:p>
            <a:pPr lvl="1" algn="just"/>
            <a:r>
              <a:rPr lang="en-US" dirty="0" smtClean="0">
                <a:latin typeface="Times New Roman" pitchFamily="18" charset="0"/>
                <a:cs typeface="Times New Roman" pitchFamily="18" charset="0"/>
              </a:rPr>
              <a:t>Do a number of people want to use the product?</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Web Page Size</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Minimize page length</a:t>
            </a:r>
          </a:p>
          <a:p>
            <a:pPr lvl="1" algn="just"/>
            <a:r>
              <a:rPr lang="en-US" dirty="0" smtClean="0">
                <a:latin typeface="Times New Roman" pitchFamily="18" charset="0"/>
                <a:cs typeface="Times New Roman" pitchFamily="18" charset="0"/>
              </a:rPr>
              <a:t>Restrict to two or three screens of information</a:t>
            </a:r>
          </a:p>
          <a:p>
            <a:pPr algn="just"/>
            <a:r>
              <a:rPr lang="en-US" dirty="0" smtClean="0">
                <a:latin typeface="Times New Roman" pitchFamily="18" charset="0"/>
                <a:cs typeface="Times New Roman" pitchFamily="18" charset="0"/>
              </a:rPr>
              <a:t>Place critical or important information at the very top so it is always viewable when the page is opened</a:t>
            </a:r>
          </a:p>
          <a:p>
            <a:pPr lvl="1" algn="just"/>
            <a:r>
              <a:rPr lang="en-US" dirty="0" smtClean="0">
                <a:latin typeface="Times New Roman" pitchFamily="18" charset="0"/>
                <a:cs typeface="Times New Roman" pitchFamily="18" charset="0"/>
              </a:rPr>
              <a:t>Locate it within the top 4 inches of page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Deciding on Long Versus Short Pages</a:t>
            </a:r>
            <a:endParaRPr lang="en-US" dirty="0"/>
          </a:p>
        </p:txBody>
      </p:sp>
      <p:sp>
        <p:nvSpPr>
          <p:cNvPr id="3" name="Content Placeholder 2"/>
          <p:cNvSpPr>
            <a:spLocks noGrp="1"/>
          </p:cNvSpPr>
          <p:nvPr>
            <p:ph sz="quarter" idx="1"/>
          </p:nvPr>
        </p:nvSpPr>
        <p:spPr>
          <a:xfrm>
            <a:off x="152400" y="1600200"/>
            <a:ext cx="8839200" cy="5105400"/>
          </a:xfrm>
        </p:spPr>
        <p:txBody>
          <a:bodyPr>
            <a:normAutofit lnSpcReduction="10000"/>
          </a:bodyPr>
          <a:lstStyle/>
          <a:p>
            <a:pPr algn="just"/>
            <a:r>
              <a:rPr lang="en-US" dirty="0" smtClean="0">
                <a:latin typeface="Times New Roman" pitchFamily="18" charset="0"/>
                <a:cs typeface="Times New Roman" pitchFamily="18" charset="0"/>
              </a:rPr>
              <a:t>To find specific information quickly</a:t>
            </a:r>
          </a:p>
          <a:p>
            <a:pPr lvl="1" algn="just"/>
            <a:r>
              <a:rPr lang="en-US" dirty="0" smtClean="0">
                <a:latin typeface="Times New Roman" pitchFamily="18" charset="0"/>
                <a:cs typeface="Times New Roman" pitchFamily="18" charset="0"/>
              </a:rPr>
              <a:t>Create more links to short pages</a:t>
            </a:r>
          </a:p>
          <a:p>
            <a:pPr algn="just"/>
            <a:r>
              <a:rPr lang="en-US" dirty="0" smtClean="0">
                <a:latin typeface="Times New Roman" pitchFamily="18" charset="0"/>
                <a:cs typeface="Times New Roman" pitchFamily="18" charset="0"/>
              </a:rPr>
              <a:t>To understand an entire concept without interruption</a:t>
            </a:r>
          </a:p>
          <a:p>
            <a:pPr lvl="1" algn="just"/>
            <a:r>
              <a:rPr lang="en-US" dirty="0" smtClean="0">
                <a:latin typeface="Times New Roman" pitchFamily="18" charset="0"/>
                <a:cs typeface="Times New Roman" pitchFamily="18" charset="0"/>
              </a:rPr>
              <a:t>Present the entire concept in one page with internal links to subtopics</a:t>
            </a:r>
          </a:p>
          <a:p>
            <a:pPr algn="just"/>
            <a:r>
              <a:rPr lang="en-US" dirty="0" smtClean="0">
                <a:latin typeface="Times New Roman" pitchFamily="18" charset="0"/>
                <a:cs typeface="Times New Roman" pitchFamily="18" charset="0"/>
              </a:rPr>
              <a:t>To print all or most of the concept to read offline</a:t>
            </a:r>
          </a:p>
          <a:p>
            <a:pPr lvl="1" algn="just"/>
            <a:r>
              <a:rPr lang="en-US" dirty="0" smtClean="0">
                <a:latin typeface="Times New Roman" pitchFamily="18" charset="0"/>
                <a:cs typeface="Times New Roman" pitchFamily="18" charset="0"/>
              </a:rPr>
              <a:t>Use one long page or prepare a version that uses one page</a:t>
            </a:r>
          </a:p>
          <a:p>
            <a:pPr algn="just"/>
            <a:r>
              <a:rPr lang="en-US" dirty="0" smtClean="0">
                <a:latin typeface="Times New Roman" pitchFamily="18" charset="0"/>
                <a:cs typeface="Times New Roman" pitchFamily="18" charset="0"/>
              </a:rPr>
              <a:t>If page will be overloading over slow modems and all pages are not needed</a:t>
            </a:r>
          </a:p>
          <a:p>
            <a:pPr lvl="1" algn="just"/>
            <a:r>
              <a:rPr lang="en-US" dirty="0" smtClean="0">
                <a:latin typeface="Times New Roman" pitchFamily="18" charset="0"/>
                <a:cs typeface="Times New Roman" pitchFamily="18" charset="0"/>
              </a:rPr>
              <a:t>Create a comprehensive contents page with links to many short pages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Scrolling and Paging</a:t>
            </a:r>
            <a:endParaRPr lang="en-US" dirty="0"/>
          </a:p>
        </p:txBody>
      </p:sp>
      <p:sp>
        <p:nvSpPr>
          <p:cNvPr id="3" name="Content Placeholder 2"/>
          <p:cNvSpPr>
            <a:spLocks noGrp="1"/>
          </p:cNvSpPr>
          <p:nvPr>
            <p:ph sz="quarter" idx="1"/>
          </p:nvPr>
        </p:nvSpPr>
        <p:spPr>
          <a:xfrm>
            <a:off x="152400" y="1600200"/>
            <a:ext cx="8839200" cy="5105400"/>
          </a:xfrm>
        </p:spPr>
        <p:txBody>
          <a:bodyPr>
            <a:normAutofit lnSpcReduction="10000"/>
          </a:bodyPr>
          <a:lstStyle/>
          <a:p>
            <a:pPr algn="just"/>
            <a:r>
              <a:rPr lang="en-US" dirty="0" smtClean="0">
                <a:latin typeface="Times New Roman" pitchFamily="18" charset="0"/>
                <a:cs typeface="Times New Roman" pitchFamily="18" charset="0"/>
              </a:rPr>
              <a:t>Scrolling</a:t>
            </a:r>
          </a:p>
          <a:p>
            <a:pPr lvl="1" algn="just"/>
            <a:r>
              <a:rPr lang="en-US" dirty="0" smtClean="0">
                <a:latin typeface="Times New Roman" pitchFamily="18" charset="0"/>
                <a:cs typeface="Times New Roman" pitchFamily="18" charset="0"/>
              </a:rPr>
              <a:t>Avoid scrolling to determine a page’s content</a:t>
            </a:r>
          </a:p>
          <a:p>
            <a:pPr lvl="1" algn="just"/>
            <a:r>
              <a:rPr lang="en-US" dirty="0" smtClean="0">
                <a:latin typeface="Times New Roman" pitchFamily="18" charset="0"/>
                <a:cs typeface="Times New Roman" pitchFamily="18" charset="0"/>
              </a:rPr>
              <a:t>Minimize vertical page scrolling</a:t>
            </a:r>
          </a:p>
          <a:p>
            <a:pPr lvl="1" algn="just"/>
            <a:r>
              <a:rPr lang="en-US" dirty="0" smtClean="0">
                <a:latin typeface="Times New Roman" pitchFamily="18" charset="0"/>
                <a:cs typeface="Times New Roman" pitchFamily="18" charset="0"/>
              </a:rPr>
              <a:t>When vertical scrolling is necessary to view an entire page</a:t>
            </a:r>
          </a:p>
          <a:p>
            <a:pPr lvl="2" algn="just"/>
            <a:r>
              <a:rPr lang="en-US" dirty="0" smtClean="0">
                <a:latin typeface="Times New Roman" pitchFamily="18" charset="0"/>
                <a:cs typeface="Times New Roman" pitchFamily="18" charset="0"/>
              </a:rPr>
              <a:t>Provide contextual cues within the page that it must be scrolled to view its entire content</a:t>
            </a:r>
          </a:p>
          <a:p>
            <a:pPr lvl="2" algn="just"/>
            <a:r>
              <a:rPr lang="en-US" dirty="0" smtClean="0">
                <a:latin typeface="Times New Roman" pitchFamily="18" charset="0"/>
                <a:cs typeface="Times New Roman" pitchFamily="18" charset="0"/>
              </a:rPr>
              <a:t>Provide a unique and consistent end of page structure</a:t>
            </a:r>
          </a:p>
          <a:p>
            <a:pPr lvl="1" algn="just"/>
            <a:r>
              <a:rPr lang="en-US" dirty="0" smtClean="0">
                <a:latin typeface="Times New Roman" pitchFamily="18" charset="0"/>
                <a:cs typeface="Times New Roman" pitchFamily="18" charset="0"/>
              </a:rPr>
              <a:t>Avoid horizontal page scrolling</a:t>
            </a:r>
          </a:p>
          <a:p>
            <a:pPr algn="just"/>
            <a:r>
              <a:rPr lang="en-US" dirty="0" smtClean="0">
                <a:latin typeface="Times New Roman" pitchFamily="18" charset="0"/>
                <a:cs typeface="Times New Roman" pitchFamily="18" charset="0"/>
              </a:rPr>
              <a:t>Paging</a:t>
            </a:r>
          </a:p>
          <a:p>
            <a:pPr lvl="1" algn="just"/>
            <a:r>
              <a:rPr lang="en-US" dirty="0" smtClean="0">
                <a:latin typeface="Times New Roman" pitchFamily="18" charset="0"/>
                <a:cs typeface="Times New Roman" pitchFamily="18" charset="0"/>
              </a:rPr>
              <a:t>Encourage viewing a page through paging</a:t>
            </a:r>
          </a:p>
          <a:p>
            <a:pPr lvl="1" algn="just"/>
            <a:r>
              <a:rPr lang="en-US" dirty="0" smtClean="0">
                <a:latin typeface="Times New Roman" pitchFamily="18" charset="0"/>
                <a:cs typeface="Times New Roman" pitchFamily="18" charset="0"/>
              </a:rPr>
              <a:t>Create a second version of a Web site, one consisting of individual screens that are viewed through paging</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Distinctiveness </a:t>
            </a:r>
            <a:endParaRPr lang="en-US" dirty="0"/>
          </a:p>
        </p:txBody>
      </p:sp>
      <p:sp>
        <p:nvSpPr>
          <p:cNvPr id="3" name="Content Placeholder 2"/>
          <p:cNvSpPr>
            <a:spLocks noGrp="1"/>
          </p:cNvSpPr>
          <p:nvPr>
            <p:ph sz="quarter" idx="1"/>
          </p:nvPr>
        </p:nvSpPr>
        <p:spPr>
          <a:xfrm>
            <a:off x="152400" y="1600200"/>
            <a:ext cx="8839200" cy="5105400"/>
          </a:xfrm>
        </p:spPr>
        <p:txBody>
          <a:bodyPr>
            <a:normAutofit fontScale="92500" lnSpcReduction="20000"/>
          </a:bodyPr>
          <a:lstStyle/>
          <a:p>
            <a:pPr algn="just"/>
            <a:r>
              <a:rPr lang="en-US" dirty="0" smtClean="0">
                <a:latin typeface="Times New Roman" pitchFamily="18" charset="0"/>
                <a:cs typeface="Times New Roman" pitchFamily="18" charset="0"/>
              </a:rPr>
              <a:t>Individual screen controls and groups of controls must be perceptually distinct</a:t>
            </a:r>
          </a:p>
          <a:p>
            <a:pPr lvl="1" algn="just"/>
            <a:r>
              <a:rPr lang="en-US" dirty="0" smtClean="0">
                <a:latin typeface="Times New Roman" pitchFamily="18" charset="0"/>
                <a:cs typeface="Times New Roman" pitchFamily="18" charset="0"/>
              </a:rPr>
              <a:t>Screen controls</a:t>
            </a:r>
          </a:p>
          <a:p>
            <a:pPr lvl="2" algn="just"/>
            <a:r>
              <a:rPr lang="en-US" dirty="0" smtClean="0">
                <a:latin typeface="Times New Roman" pitchFamily="18" charset="0"/>
                <a:cs typeface="Times New Roman" pitchFamily="18" charset="0"/>
              </a:rPr>
              <a:t>Should not touch a window border</a:t>
            </a:r>
          </a:p>
          <a:p>
            <a:pPr lvl="2" algn="just"/>
            <a:r>
              <a:rPr lang="en-US" dirty="0" smtClean="0">
                <a:latin typeface="Times New Roman" pitchFamily="18" charset="0"/>
                <a:cs typeface="Times New Roman" pitchFamily="18" charset="0"/>
              </a:rPr>
              <a:t>Should not touch each other</a:t>
            </a:r>
          </a:p>
          <a:p>
            <a:pPr lvl="1" algn="just"/>
            <a:r>
              <a:rPr lang="en-US" dirty="0" smtClean="0">
                <a:latin typeface="Times New Roman" pitchFamily="18" charset="0"/>
                <a:cs typeface="Times New Roman" pitchFamily="18" charset="0"/>
              </a:rPr>
              <a:t>Field and group borders</a:t>
            </a:r>
          </a:p>
          <a:p>
            <a:pPr lvl="2" algn="just"/>
            <a:r>
              <a:rPr lang="en-US" dirty="0" smtClean="0">
                <a:latin typeface="Times New Roman" pitchFamily="18" charset="0"/>
                <a:cs typeface="Times New Roman" pitchFamily="18" charset="0"/>
              </a:rPr>
              <a:t>Should not touch a window border</a:t>
            </a:r>
          </a:p>
          <a:p>
            <a:pPr lvl="2" algn="just"/>
            <a:r>
              <a:rPr lang="en-US" dirty="0" smtClean="0">
                <a:latin typeface="Times New Roman" pitchFamily="18" charset="0"/>
                <a:cs typeface="Times New Roman" pitchFamily="18" charset="0"/>
              </a:rPr>
              <a:t>Should not touch each other</a:t>
            </a:r>
          </a:p>
          <a:p>
            <a:pPr lvl="1" algn="just"/>
            <a:r>
              <a:rPr lang="en-US" dirty="0" smtClean="0">
                <a:latin typeface="Times New Roman" pitchFamily="18" charset="0"/>
                <a:cs typeface="Times New Roman" pitchFamily="18" charset="0"/>
              </a:rPr>
              <a:t>Buttons</a:t>
            </a:r>
          </a:p>
          <a:p>
            <a:pPr lvl="2" algn="just"/>
            <a:r>
              <a:rPr lang="en-US" dirty="0" smtClean="0">
                <a:latin typeface="Times New Roman" pitchFamily="18" charset="0"/>
                <a:cs typeface="Times New Roman" pitchFamily="18" charset="0"/>
              </a:rPr>
              <a:t>Should not touch a window border</a:t>
            </a:r>
          </a:p>
          <a:p>
            <a:pPr lvl="2" algn="just"/>
            <a:r>
              <a:rPr lang="en-US" dirty="0" smtClean="0">
                <a:latin typeface="Times New Roman" pitchFamily="18" charset="0"/>
                <a:cs typeface="Times New Roman" pitchFamily="18" charset="0"/>
              </a:rPr>
              <a:t>Should not touch each other</a:t>
            </a:r>
          </a:p>
          <a:p>
            <a:pPr lvl="1" algn="just"/>
            <a:r>
              <a:rPr lang="en-US" dirty="0" smtClean="0">
                <a:latin typeface="Times New Roman" pitchFamily="18" charset="0"/>
                <a:cs typeface="Times New Roman" pitchFamily="18" charset="0"/>
              </a:rPr>
              <a:t>A button label should not touch the button border</a:t>
            </a:r>
          </a:p>
          <a:p>
            <a:pPr lvl="1" algn="just"/>
            <a:r>
              <a:rPr lang="en-US" dirty="0" smtClean="0">
                <a:latin typeface="Times New Roman" pitchFamily="18" charset="0"/>
                <a:cs typeface="Times New Roman" pitchFamily="18" charset="0"/>
              </a:rPr>
              <a:t>Adjacent screen elements must be displayed in colors or shades of sufficient contrast with one another</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Focus and Emphasis</a:t>
            </a:r>
            <a:endParaRPr lang="en-US" dirty="0"/>
          </a:p>
        </p:txBody>
      </p:sp>
      <p:sp>
        <p:nvSpPr>
          <p:cNvPr id="3" name="Content Placeholder 2"/>
          <p:cNvSpPr>
            <a:spLocks noGrp="1"/>
          </p:cNvSpPr>
          <p:nvPr>
            <p:ph sz="quarter" idx="1"/>
          </p:nvPr>
        </p:nvSpPr>
        <p:spPr>
          <a:xfrm>
            <a:off x="152400" y="1600200"/>
            <a:ext cx="8839200" cy="5105400"/>
          </a:xfrm>
        </p:spPr>
        <p:txBody>
          <a:bodyPr>
            <a:normAutofit fontScale="70000" lnSpcReduction="20000"/>
          </a:bodyPr>
          <a:lstStyle/>
          <a:p>
            <a:pPr algn="just"/>
            <a:r>
              <a:rPr lang="en-US" dirty="0" smtClean="0">
                <a:latin typeface="Times New Roman" pitchFamily="18" charset="0"/>
                <a:cs typeface="Times New Roman" pitchFamily="18" charset="0"/>
              </a:rPr>
              <a:t>Visually emphasize the</a:t>
            </a:r>
          </a:p>
          <a:p>
            <a:pPr lvl="1" algn="just"/>
            <a:r>
              <a:rPr lang="en-US" dirty="0" smtClean="0">
                <a:latin typeface="Times New Roman" pitchFamily="18" charset="0"/>
                <a:cs typeface="Times New Roman" pitchFamily="18" charset="0"/>
              </a:rPr>
              <a:t>Most prominent element</a:t>
            </a:r>
          </a:p>
          <a:p>
            <a:pPr lvl="1" algn="just"/>
            <a:r>
              <a:rPr lang="en-US" dirty="0" smtClean="0">
                <a:latin typeface="Times New Roman" pitchFamily="18" charset="0"/>
                <a:cs typeface="Times New Roman" pitchFamily="18" charset="0"/>
              </a:rPr>
              <a:t>Most important elements</a:t>
            </a:r>
          </a:p>
          <a:p>
            <a:pPr lvl="1" algn="just"/>
            <a:r>
              <a:rPr lang="en-US" dirty="0" smtClean="0">
                <a:latin typeface="Times New Roman" pitchFamily="18" charset="0"/>
                <a:cs typeface="Times New Roman" pitchFamily="18" charset="0"/>
              </a:rPr>
              <a:t>Central idea or focal point</a:t>
            </a:r>
          </a:p>
          <a:p>
            <a:pPr algn="just"/>
            <a:r>
              <a:rPr lang="en-US" dirty="0" smtClean="0">
                <a:latin typeface="Times New Roman" pitchFamily="18" charset="0"/>
                <a:cs typeface="Times New Roman" pitchFamily="18" charset="0"/>
              </a:rPr>
              <a:t>To provide emphasis use techniques such as</a:t>
            </a:r>
          </a:p>
          <a:p>
            <a:pPr lvl="1" algn="just"/>
            <a:r>
              <a:rPr lang="en-US" dirty="0" smtClean="0">
                <a:latin typeface="Times New Roman" pitchFamily="18" charset="0"/>
                <a:cs typeface="Times New Roman" pitchFamily="18" charset="0"/>
              </a:rPr>
              <a:t>Higher brightness</a:t>
            </a:r>
          </a:p>
          <a:p>
            <a:pPr lvl="1" algn="just"/>
            <a:r>
              <a:rPr lang="en-US" dirty="0" smtClean="0">
                <a:latin typeface="Times New Roman" pitchFamily="18" charset="0"/>
                <a:cs typeface="Times New Roman" pitchFamily="18" charset="0"/>
              </a:rPr>
              <a:t>Reserve polarity or inverse video</a:t>
            </a:r>
          </a:p>
          <a:p>
            <a:pPr lvl="1" algn="just"/>
            <a:r>
              <a:rPr lang="en-US" dirty="0" smtClean="0">
                <a:latin typeface="Times New Roman" pitchFamily="18" charset="0"/>
                <a:cs typeface="Times New Roman" pitchFamily="18" charset="0"/>
              </a:rPr>
              <a:t>Larger and distinctive font</a:t>
            </a:r>
          </a:p>
          <a:p>
            <a:pPr lvl="1" algn="just"/>
            <a:r>
              <a:rPr lang="en-US" dirty="0" smtClean="0">
                <a:latin typeface="Times New Roman" pitchFamily="18" charset="0"/>
                <a:cs typeface="Times New Roman" pitchFamily="18" charset="0"/>
              </a:rPr>
              <a:t>Underlining</a:t>
            </a:r>
          </a:p>
          <a:p>
            <a:pPr lvl="1" algn="just"/>
            <a:r>
              <a:rPr lang="en-US" dirty="0" smtClean="0">
                <a:latin typeface="Times New Roman" pitchFamily="18" charset="0"/>
                <a:cs typeface="Times New Roman" pitchFamily="18" charset="0"/>
              </a:rPr>
              <a:t>Blinking</a:t>
            </a:r>
          </a:p>
          <a:p>
            <a:pPr lvl="1" algn="just"/>
            <a:r>
              <a:rPr lang="en-US" dirty="0" smtClean="0">
                <a:latin typeface="Times New Roman" pitchFamily="18" charset="0"/>
                <a:cs typeface="Times New Roman" pitchFamily="18" charset="0"/>
              </a:rPr>
              <a:t>Line rulings and surrounding boxes or frames</a:t>
            </a:r>
          </a:p>
          <a:p>
            <a:pPr lvl="1" algn="just"/>
            <a:r>
              <a:rPr lang="en-US" dirty="0" smtClean="0">
                <a:latin typeface="Times New Roman" pitchFamily="18" charset="0"/>
                <a:cs typeface="Times New Roman" pitchFamily="18" charset="0"/>
              </a:rPr>
              <a:t>Contrasting colors</a:t>
            </a:r>
          </a:p>
          <a:p>
            <a:pPr lvl="1" algn="just"/>
            <a:r>
              <a:rPr lang="en-US" dirty="0" smtClean="0">
                <a:latin typeface="Times New Roman" pitchFamily="18" charset="0"/>
                <a:cs typeface="Times New Roman" pitchFamily="18" charset="0"/>
              </a:rPr>
              <a:t>Larger size</a:t>
            </a:r>
          </a:p>
          <a:p>
            <a:pPr lvl="1" algn="just"/>
            <a:r>
              <a:rPr lang="en-US" dirty="0" smtClean="0">
                <a:latin typeface="Times New Roman" pitchFamily="18" charset="0"/>
                <a:cs typeface="Times New Roman" pitchFamily="18" charset="0"/>
              </a:rPr>
              <a:t>Positioning</a:t>
            </a:r>
          </a:p>
          <a:p>
            <a:pPr lvl="1" algn="just"/>
            <a:r>
              <a:rPr lang="en-US" dirty="0" smtClean="0">
                <a:latin typeface="Times New Roman" pitchFamily="18" charset="0"/>
                <a:cs typeface="Times New Roman" pitchFamily="18" charset="0"/>
              </a:rPr>
              <a:t>Isolation</a:t>
            </a:r>
          </a:p>
          <a:p>
            <a:pPr lvl="1" algn="just"/>
            <a:r>
              <a:rPr lang="en-US" dirty="0" smtClean="0">
                <a:latin typeface="Times New Roman" pitchFamily="18" charset="0"/>
                <a:cs typeface="Times New Roman" pitchFamily="18" charset="0"/>
              </a:rPr>
              <a:t>Distinctive or unusual shape</a:t>
            </a:r>
          </a:p>
          <a:p>
            <a:pPr lvl="1" algn="just"/>
            <a:r>
              <a:rPr lang="en-US" dirty="0" smtClean="0">
                <a:latin typeface="Times New Roman" pitchFamily="18" charset="0"/>
                <a:cs typeface="Times New Roman" pitchFamily="18" charset="0"/>
              </a:rPr>
              <a:t>White space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Focus and Emphasis</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De-emphasize less important elements</a:t>
            </a:r>
          </a:p>
          <a:p>
            <a:pPr algn="just"/>
            <a:r>
              <a:rPr lang="en-US" dirty="0" smtClean="0">
                <a:latin typeface="Times New Roman" pitchFamily="18" charset="0"/>
                <a:cs typeface="Times New Roman" pitchFamily="18" charset="0"/>
              </a:rPr>
              <a:t>To ensure that emphasized screen elements stand out, avoid</a:t>
            </a:r>
          </a:p>
          <a:p>
            <a:pPr lvl="1" algn="just"/>
            <a:r>
              <a:rPr lang="en-US" dirty="0" smtClean="0">
                <a:latin typeface="Times New Roman" pitchFamily="18" charset="0"/>
                <a:cs typeface="Times New Roman" pitchFamily="18" charset="0"/>
              </a:rPr>
              <a:t>Emphasizing too many screen elements</a:t>
            </a:r>
          </a:p>
          <a:p>
            <a:pPr lvl="1" algn="just"/>
            <a:r>
              <a:rPr lang="en-US" dirty="0" smtClean="0">
                <a:latin typeface="Times New Roman" pitchFamily="18" charset="0"/>
                <a:cs typeface="Times New Roman" pitchFamily="18" charset="0"/>
              </a:rPr>
              <a:t>Using too many emphasizing techniques</a:t>
            </a:r>
          </a:p>
          <a:p>
            <a:pPr lvl="1" algn="just"/>
            <a:r>
              <a:rPr lang="en-US" dirty="0" smtClean="0">
                <a:latin typeface="Times New Roman" pitchFamily="18" charset="0"/>
                <a:cs typeface="Times New Roman" pitchFamily="18" charset="0"/>
              </a:rPr>
              <a:t>Screen clutter</a:t>
            </a:r>
          </a:p>
          <a:p>
            <a:pPr algn="just"/>
            <a:r>
              <a:rPr lang="en-US" dirty="0" smtClean="0">
                <a:latin typeface="Times New Roman" pitchFamily="18" charset="0"/>
                <a:cs typeface="Times New Roman" pitchFamily="18" charset="0"/>
              </a:rPr>
              <a:t>In Web page design</a:t>
            </a:r>
          </a:p>
          <a:p>
            <a:pPr lvl="1" algn="just"/>
            <a:r>
              <a:rPr lang="en-US" dirty="0" smtClean="0">
                <a:latin typeface="Times New Roman" pitchFamily="18" charset="0"/>
                <a:cs typeface="Times New Roman" pitchFamily="18" charset="0"/>
              </a:rPr>
              <a:t>Call attention to new or changed content</a:t>
            </a:r>
          </a:p>
          <a:p>
            <a:pPr lvl="1" algn="just"/>
            <a:r>
              <a:rPr lang="en-US" dirty="0" smtClean="0">
                <a:latin typeface="Times New Roman" pitchFamily="18" charset="0"/>
                <a:cs typeface="Times New Roman" pitchFamily="18" charset="0"/>
              </a:rPr>
              <a:t>Ensure that page text is not overwhelmed by page background</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fontScale="90000"/>
          </a:bodyPr>
          <a:lstStyle/>
          <a:p>
            <a:pPr algn="just"/>
            <a:r>
              <a:rPr lang="en-US" dirty="0" smtClean="0"/>
              <a:t>Presenting Information Simply and Meaningfully</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Provide legibility</a:t>
            </a:r>
          </a:p>
          <a:p>
            <a:pPr lvl="1" algn="just"/>
            <a:r>
              <a:rPr lang="en-US" dirty="0" smtClean="0">
                <a:latin typeface="Times New Roman" pitchFamily="18" charset="0"/>
                <a:cs typeface="Times New Roman" pitchFamily="18" charset="0"/>
              </a:rPr>
              <a:t>Information is noticeable and distinguishable</a:t>
            </a:r>
          </a:p>
          <a:p>
            <a:pPr algn="just"/>
            <a:r>
              <a:rPr lang="en-US" dirty="0" smtClean="0">
                <a:latin typeface="Times New Roman" pitchFamily="18" charset="0"/>
                <a:cs typeface="Times New Roman" pitchFamily="18" charset="0"/>
              </a:rPr>
              <a:t>Provide readability</a:t>
            </a:r>
          </a:p>
          <a:p>
            <a:pPr lvl="1" algn="just"/>
            <a:r>
              <a:rPr lang="en-US" dirty="0" smtClean="0">
                <a:latin typeface="Times New Roman" pitchFamily="18" charset="0"/>
                <a:cs typeface="Times New Roman" pitchFamily="18" charset="0"/>
              </a:rPr>
              <a:t>Information is identifiable, interpretable and attractive</a:t>
            </a:r>
          </a:p>
          <a:p>
            <a:pPr algn="just"/>
            <a:r>
              <a:rPr lang="en-US" dirty="0" smtClean="0">
                <a:latin typeface="Times New Roman" pitchFamily="18" charset="0"/>
                <a:cs typeface="Times New Roman" pitchFamily="18" charset="0"/>
              </a:rPr>
              <a:t>Present information in usable form</a:t>
            </a:r>
          </a:p>
          <a:p>
            <a:pPr lvl="1" algn="just"/>
            <a:r>
              <a:rPr lang="en-US" dirty="0" smtClean="0">
                <a:latin typeface="Times New Roman" pitchFamily="18" charset="0"/>
                <a:cs typeface="Times New Roman" pitchFamily="18" charset="0"/>
              </a:rPr>
              <a:t>Translations, transpositions and references to documentation should not be required to interpret and understand information</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fontScale="90000"/>
          </a:bodyPr>
          <a:lstStyle/>
          <a:p>
            <a:pPr algn="just"/>
            <a:r>
              <a:rPr lang="en-US" dirty="0" smtClean="0"/>
              <a:t>Presenting Information Simply and Meaningfully</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Utilize contrasting display features</a:t>
            </a:r>
          </a:p>
          <a:p>
            <a:pPr lvl="1" algn="just"/>
            <a:r>
              <a:rPr lang="en-US" dirty="0" smtClean="0">
                <a:latin typeface="Times New Roman" pitchFamily="18" charset="0"/>
                <a:cs typeface="Times New Roman" pitchFamily="18" charset="0"/>
              </a:rPr>
              <a:t>To attract and call attention to different screen elements</a:t>
            </a:r>
          </a:p>
          <a:p>
            <a:pPr algn="just"/>
            <a:r>
              <a:rPr lang="en-US" dirty="0" smtClean="0">
                <a:latin typeface="Times New Roman" pitchFamily="18" charset="0"/>
                <a:cs typeface="Times New Roman" pitchFamily="18" charset="0"/>
              </a:rPr>
              <a:t>Create visual lines</a:t>
            </a:r>
          </a:p>
          <a:p>
            <a:pPr lvl="1" algn="just"/>
            <a:r>
              <a:rPr lang="en-US" dirty="0" smtClean="0">
                <a:latin typeface="Times New Roman" pitchFamily="18" charset="0"/>
                <a:cs typeface="Times New Roman" pitchFamily="18" charset="0"/>
              </a:rPr>
              <a:t>Implicit and explicit, to guide the eye</a:t>
            </a:r>
          </a:p>
          <a:p>
            <a:pPr algn="just"/>
            <a:r>
              <a:rPr lang="en-US" dirty="0" smtClean="0">
                <a:latin typeface="Times New Roman" pitchFamily="18" charset="0"/>
                <a:cs typeface="Times New Roman" pitchFamily="18" charset="0"/>
              </a:rPr>
              <a:t>Be consistent</a:t>
            </a:r>
          </a:p>
          <a:p>
            <a:pPr lvl="1" algn="just"/>
            <a:r>
              <a:rPr lang="en-US" dirty="0" smtClean="0">
                <a:latin typeface="Times New Roman" pitchFamily="18" charset="0"/>
                <a:cs typeface="Times New Roman" pitchFamily="18" charset="0"/>
              </a:rPr>
              <a:t>In appearance and procedural usage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Typography </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In typography, a typeface is the name of a type such as Times New Roman, Verdana, Arial. </a:t>
            </a:r>
          </a:p>
          <a:p>
            <a:pPr algn="just"/>
            <a:r>
              <a:rPr lang="en-US" dirty="0" smtClean="0">
                <a:latin typeface="Times New Roman" pitchFamily="18" charset="0"/>
                <a:cs typeface="Times New Roman" pitchFamily="18" charset="0"/>
              </a:rPr>
              <a:t>A font is a typeface of a particular size such as Times New Roman 16 point, Arial 14 point.</a:t>
            </a:r>
          </a:p>
          <a:p>
            <a:pPr algn="just"/>
            <a:r>
              <a:rPr lang="en-US" dirty="0" smtClean="0">
                <a:latin typeface="Times New Roman" pitchFamily="18" charset="0"/>
                <a:cs typeface="Times New Roman" pitchFamily="18" charset="0"/>
              </a:rPr>
              <a:t>In screen design, the terms have become interchangeable. The term font will be used to encompass both types and sizes.</a:t>
            </a:r>
          </a:p>
          <a:p>
            <a:pPr algn="just"/>
            <a:r>
              <a:rPr lang="en-US" dirty="0" smtClean="0">
                <a:latin typeface="Times New Roman" pitchFamily="18" charset="0"/>
                <a:cs typeface="Times New Roman" pitchFamily="18" charset="0"/>
              </a:rPr>
              <a:t>In screen design, different fonts are used to organize information, establish importance, establish a reading order, create a particular mood.</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Typography </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There is a limit in the number of font variations recommended. Using too many techniques at one time only leads to screen clutter and the impression of confusion.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Some Objective Measures of Usability </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err="1" smtClean="0">
                <a:latin typeface="Times New Roman" pitchFamily="18" charset="0"/>
                <a:cs typeface="Times New Roman" pitchFamily="18" charset="0"/>
              </a:rPr>
              <a:t>Shackel</a:t>
            </a:r>
            <a:r>
              <a:rPr lang="en-US" dirty="0" smtClean="0">
                <a:latin typeface="Times New Roman" pitchFamily="18" charset="0"/>
                <a:cs typeface="Times New Roman" pitchFamily="18" charset="0"/>
              </a:rPr>
              <a:t> presents the following objective criteria for measuring usability.</a:t>
            </a:r>
          </a:p>
          <a:p>
            <a:pPr algn="just"/>
            <a:r>
              <a:rPr lang="en-US" dirty="0" smtClean="0">
                <a:latin typeface="Times New Roman" pitchFamily="18" charset="0"/>
                <a:cs typeface="Times New Roman" pitchFamily="18" charset="0"/>
              </a:rPr>
              <a:t>How effective is the interface? Can the required range of tasks be accomplished:</a:t>
            </a:r>
          </a:p>
          <a:p>
            <a:pPr lvl="1" algn="just"/>
            <a:r>
              <a:rPr lang="en-US" dirty="0" smtClean="0">
                <a:latin typeface="Times New Roman" pitchFamily="18" charset="0"/>
                <a:cs typeface="Times New Roman" pitchFamily="18" charset="0"/>
              </a:rPr>
              <a:t>At better than some required level of performance?</a:t>
            </a:r>
          </a:p>
          <a:p>
            <a:pPr lvl="1" algn="just"/>
            <a:r>
              <a:rPr lang="en-US" dirty="0" smtClean="0">
                <a:latin typeface="Times New Roman" pitchFamily="18" charset="0"/>
                <a:cs typeface="Times New Roman" pitchFamily="18" charset="0"/>
              </a:rPr>
              <a:t>By some required percentage of the specified target range of users?</a:t>
            </a:r>
          </a:p>
          <a:p>
            <a:pPr lvl="1" algn="just"/>
            <a:r>
              <a:rPr lang="en-US" dirty="0" smtClean="0">
                <a:latin typeface="Times New Roman" pitchFamily="18" charset="0"/>
                <a:cs typeface="Times New Roman" pitchFamily="18" charset="0"/>
              </a:rPr>
              <a:t>Within some required proportion of the range of usage environments?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Font Types and Families</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Use simple, common, readable fonts</a:t>
            </a:r>
          </a:p>
          <a:p>
            <a:pPr lvl="1" algn="just"/>
            <a:r>
              <a:rPr lang="en-US" dirty="0" smtClean="0">
                <a:latin typeface="Times New Roman" pitchFamily="18" charset="0"/>
                <a:cs typeface="Times New Roman" pitchFamily="18" charset="0"/>
              </a:rPr>
              <a:t>Any Sans Serif such as Verdana or Helvetica</a:t>
            </a:r>
          </a:p>
          <a:p>
            <a:pPr lvl="1" algn="just"/>
            <a:r>
              <a:rPr lang="en-US" dirty="0" smtClean="0">
                <a:latin typeface="Times New Roman" pitchFamily="18" charset="0"/>
                <a:cs typeface="Times New Roman" pitchFamily="18" charset="0"/>
              </a:rPr>
              <a:t>Times Roman</a:t>
            </a:r>
          </a:p>
          <a:p>
            <a:pPr algn="just"/>
            <a:r>
              <a:rPr lang="en-US" dirty="0" smtClean="0">
                <a:latin typeface="Times New Roman" pitchFamily="18" charset="0"/>
                <a:cs typeface="Times New Roman" pitchFamily="18" charset="0"/>
              </a:rPr>
              <a:t>Use no more than two families, compatible in terms of line thicknesses, capital letter height and so on</a:t>
            </a:r>
          </a:p>
          <a:p>
            <a:pPr lvl="1" algn="just"/>
            <a:r>
              <a:rPr lang="en-US" dirty="0" smtClean="0">
                <a:latin typeface="Times New Roman" pitchFamily="18" charset="0"/>
                <a:cs typeface="Times New Roman" pitchFamily="18" charset="0"/>
              </a:rPr>
              <a:t>Assign a separate purpose to each family</a:t>
            </a:r>
          </a:p>
          <a:p>
            <a:pPr lvl="1" algn="just"/>
            <a:r>
              <a:rPr lang="en-US" dirty="0" smtClean="0">
                <a:latin typeface="Times New Roman" pitchFamily="18" charset="0"/>
                <a:cs typeface="Times New Roman" pitchFamily="18" charset="0"/>
              </a:rPr>
              <a:t>Allow one family to dominate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Font Size</a:t>
            </a:r>
            <a:endParaRPr lang="en-US" dirty="0"/>
          </a:p>
        </p:txBody>
      </p:sp>
      <p:sp>
        <p:nvSpPr>
          <p:cNvPr id="3" name="Content Placeholder 2"/>
          <p:cNvSpPr>
            <a:spLocks noGrp="1"/>
          </p:cNvSpPr>
          <p:nvPr>
            <p:ph sz="quarter" idx="1"/>
          </p:nvPr>
        </p:nvSpPr>
        <p:spPr>
          <a:xfrm>
            <a:off x="152400" y="1600200"/>
            <a:ext cx="8839200" cy="5105400"/>
          </a:xfrm>
        </p:spPr>
        <p:txBody>
          <a:bodyPr>
            <a:normAutofit fontScale="92500"/>
          </a:bodyPr>
          <a:lstStyle/>
          <a:p>
            <a:pPr algn="just"/>
            <a:r>
              <a:rPr lang="en-US" dirty="0" smtClean="0">
                <a:latin typeface="Times New Roman" pitchFamily="18" charset="0"/>
                <a:cs typeface="Times New Roman" pitchFamily="18" charset="0"/>
              </a:rPr>
              <a:t>Use no more than three sizes</a:t>
            </a:r>
          </a:p>
          <a:p>
            <a:pPr lvl="1" algn="just"/>
            <a:r>
              <a:rPr lang="en-US" dirty="0" smtClean="0">
                <a:latin typeface="Times New Roman" pitchFamily="18" charset="0"/>
                <a:cs typeface="Times New Roman" pitchFamily="18" charset="0"/>
              </a:rPr>
              <a:t>Consider ‘X’ height</a:t>
            </a:r>
          </a:p>
          <a:p>
            <a:pPr algn="just"/>
            <a:r>
              <a:rPr lang="en-US" dirty="0" smtClean="0">
                <a:latin typeface="Times New Roman" pitchFamily="18" charset="0"/>
                <a:cs typeface="Times New Roman" pitchFamily="18" charset="0"/>
              </a:rPr>
              <a:t>For graphical system use</a:t>
            </a:r>
          </a:p>
          <a:p>
            <a:pPr lvl="1" algn="just"/>
            <a:r>
              <a:rPr lang="en-US" dirty="0" smtClean="0">
                <a:latin typeface="Times New Roman" pitchFamily="18" charset="0"/>
                <a:cs typeface="Times New Roman" pitchFamily="18" charset="0"/>
              </a:rPr>
              <a:t>12 point for menus</a:t>
            </a:r>
          </a:p>
          <a:p>
            <a:pPr lvl="1" algn="just"/>
            <a:r>
              <a:rPr lang="en-US" dirty="0" smtClean="0">
                <a:latin typeface="Times New Roman" pitchFamily="18" charset="0"/>
                <a:cs typeface="Times New Roman" pitchFamily="18" charset="0"/>
              </a:rPr>
              <a:t>10 point for windows</a:t>
            </a:r>
          </a:p>
          <a:p>
            <a:pPr algn="just"/>
            <a:r>
              <a:rPr lang="en-US" dirty="0" smtClean="0">
                <a:latin typeface="Times New Roman" pitchFamily="18" charset="0"/>
                <a:cs typeface="Times New Roman" pitchFamily="18" charset="0"/>
              </a:rPr>
              <a:t>For Web pages use</a:t>
            </a:r>
          </a:p>
          <a:p>
            <a:pPr lvl="1" algn="just"/>
            <a:r>
              <a:rPr lang="en-US" dirty="0" smtClean="0">
                <a:latin typeface="Times New Roman" pitchFamily="18" charset="0"/>
                <a:cs typeface="Times New Roman" pitchFamily="18" charset="0"/>
              </a:rPr>
              <a:t>12-14 points for body text</a:t>
            </a:r>
          </a:p>
          <a:p>
            <a:pPr lvl="1" algn="just"/>
            <a:r>
              <a:rPr lang="en-US" dirty="0" smtClean="0">
                <a:latin typeface="Times New Roman" pitchFamily="18" charset="0"/>
                <a:cs typeface="Times New Roman" pitchFamily="18" charset="0"/>
              </a:rPr>
              <a:t>18-36 points for titles and headings</a:t>
            </a:r>
          </a:p>
          <a:p>
            <a:pPr algn="just"/>
            <a:r>
              <a:rPr lang="en-US" dirty="0" smtClean="0">
                <a:latin typeface="Times New Roman" pitchFamily="18" charset="0"/>
                <a:cs typeface="Times New Roman" pitchFamily="18" charset="0"/>
              </a:rPr>
              <a:t>For line spacing use one to one and one-half times font size</a:t>
            </a:r>
          </a:p>
          <a:p>
            <a:pPr algn="just"/>
            <a:r>
              <a:rPr lang="en-US" dirty="0" smtClean="0">
                <a:latin typeface="Times New Roman" pitchFamily="18" charset="0"/>
                <a:cs typeface="Times New Roman" pitchFamily="18" charset="0"/>
              </a:rPr>
              <a:t>Never change established type sizes to squeeze in more text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Font Styles and Weight</a:t>
            </a:r>
            <a:endParaRPr lang="en-US" dirty="0"/>
          </a:p>
        </p:txBody>
      </p:sp>
      <p:sp>
        <p:nvSpPr>
          <p:cNvPr id="3" name="Content Placeholder 2"/>
          <p:cNvSpPr>
            <a:spLocks noGrp="1"/>
          </p:cNvSpPr>
          <p:nvPr>
            <p:ph sz="quarter" idx="1"/>
          </p:nvPr>
        </p:nvSpPr>
        <p:spPr>
          <a:xfrm>
            <a:off x="152400" y="1600200"/>
            <a:ext cx="8839200" cy="5105400"/>
          </a:xfrm>
        </p:spPr>
        <p:txBody>
          <a:bodyPr>
            <a:normAutofit fontScale="92500" lnSpcReduction="10000"/>
          </a:bodyPr>
          <a:lstStyle/>
          <a:p>
            <a:pPr algn="just"/>
            <a:r>
              <a:rPr lang="en-US" dirty="0" smtClean="0">
                <a:latin typeface="Times New Roman" pitchFamily="18" charset="0"/>
                <a:cs typeface="Times New Roman" pitchFamily="18" charset="0"/>
              </a:rPr>
              <a:t>Use no more than</a:t>
            </a:r>
          </a:p>
          <a:p>
            <a:pPr lvl="1" algn="just"/>
            <a:r>
              <a:rPr lang="en-US" dirty="0" smtClean="0">
                <a:latin typeface="Times New Roman" pitchFamily="18" charset="0"/>
                <a:cs typeface="Times New Roman" pitchFamily="18" charset="0"/>
              </a:rPr>
              <a:t>Two styles of the same family</a:t>
            </a:r>
          </a:p>
          <a:p>
            <a:pPr lvl="2" algn="just"/>
            <a:r>
              <a:rPr lang="en-US" dirty="0" smtClean="0">
                <a:latin typeface="Times New Roman" pitchFamily="18" charset="0"/>
                <a:cs typeface="Times New Roman" pitchFamily="18" charset="0"/>
              </a:rPr>
              <a:t>Standard and Italic</a:t>
            </a:r>
          </a:p>
          <a:p>
            <a:pPr lvl="2" algn="just"/>
            <a:r>
              <a:rPr lang="en-US" dirty="0" smtClean="0">
                <a:latin typeface="Times New Roman" pitchFamily="18" charset="0"/>
                <a:cs typeface="Times New Roman" pitchFamily="18" charset="0"/>
              </a:rPr>
              <a:t>Italic is best presented in a serif font</a:t>
            </a:r>
          </a:p>
          <a:p>
            <a:pPr lvl="1" algn="just"/>
            <a:r>
              <a:rPr lang="en-US" dirty="0" smtClean="0">
                <a:latin typeface="Times New Roman" pitchFamily="18" charset="0"/>
                <a:cs typeface="Times New Roman" pitchFamily="18" charset="0"/>
              </a:rPr>
              <a:t>Two weights</a:t>
            </a:r>
          </a:p>
          <a:p>
            <a:pPr lvl="2" algn="just"/>
            <a:r>
              <a:rPr lang="en-US" dirty="0" smtClean="0">
                <a:latin typeface="Times New Roman" pitchFamily="18" charset="0"/>
                <a:cs typeface="Times New Roman" pitchFamily="18" charset="0"/>
              </a:rPr>
              <a:t>Regular and bold</a:t>
            </a:r>
          </a:p>
          <a:p>
            <a:pPr lvl="2" algn="just"/>
            <a:r>
              <a:rPr lang="en-US" dirty="0" smtClean="0">
                <a:latin typeface="Times New Roman" pitchFamily="18" charset="0"/>
                <a:cs typeface="Times New Roman" pitchFamily="18" charset="0"/>
              </a:rPr>
              <a:t>Bold is best presented in a sans serif font</a:t>
            </a:r>
          </a:p>
          <a:p>
            <a:pPr algn="just"/>
            <a:r>
              <a:rPr lang="en-US" dirty="0" smtClean="0">
                <a:latin typeface="Times New Roman" pitchFamily="18" charset="0"/>
                <a:cs typeface="Times New Roman" pitchFamily="18" charset="0"/>
              </a:rPr>
              <a:t>Use italics when you want to call attention</a:t>
            </a:r>
          </a:p>
          <a:p>
            <a:pPr algn="just"/>
            <a:r>
              <a:rPr lang="en-US" dirty="0" smtClean="0">
                <a:latin typeface="Times New Roman" pitchFamily="18" charset="0"/>
                <a:cs typeface="Times New Roman" pitchFamily="18" charset="0"/>
              </a:rPr>
              <a:t>Use bold when you want to call attention or create a hierarchy</a:t>
            </a:r>
          </a:p>
          <a:p>
            <a:pPr algn="just"/>
            <a:r>
              <a:rPr lang="en-US" dirty="0" smtClean="0">
                <a:latin typeface="Times New Roman" pitchFamily="18" charset="0"/>
                <a:cs typeface="Times New Roman" pitchFamily="18" charset="0"/>
              </a:rPr>
              <a:t>In Web pages, use an underline only to indicate a navigation link</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Font Case</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Use mixed-case for</a:t>
            </a:r>
          </a:p>
          <a:p>
            <a:pPr lvl="1" algn="just"/>
            <a:r>
              <a:rPr lang="en-US" dirty="0" smtClean="0">
                <a:latin typeface="Times New Roman" pitchFamily="18" charset="0"/>
                <a:cs typeface="Times New Roman" pitchFamily="18" charset="0"/>
              </a:rPr>
              <a:t>Control captions</a:t>
            </a:r>
          </a:p>
          <a:p>
            <a:pPr lvl="1" algn="just"/>
            <a:r>
              <a:rPr lang="en-US" dirty="0" smtClean="0">
                <a:latin typeface="Times New Roman" pitchFamily="18" charset="0"/>
                <a:cs typeface="Times New Roman" pitchFamily="18" charset="0"/>
              </a:rPr>
              <a:t>Data</a:t>
            </a:r>
          </a:p>
          <a:p>
            <a:pPr lvl="1" algn="just"/>
            <a:r>
              <a:rPr lang="en-US" dirty="0" smtClean="0">
                <a:latin typeface="Times New Roman" pitchFamily="18" charset="0"/>
                <a:cs typeface="Times New Roman" pitchFamily="18" charset="0"/>
              </a:rPr>
              <a:t>Control choice descriptions</a:t>
            </a:r>
          </a:p>
          <a:p>
            <a:pPr lvl="1" algn="just"/>
            <a:r>
              <a:rPr lang="en-US" dirty="0" smtClean="0">
                <a:latin typeface="Times New Roman" pitchFamily="18" charset="0"/>
                <a:cs typeface="Times New Roman" pitchFamily="18" charset="0"/>
              </a:rPr>
              <a:t>Text</a:t>
            </a:r>
          </a:p>
          <a:p>
            <a:pPr lvl="1" algn="just"/>
            <a:r>
              <a:rPr lang="en-US" dirty="0" smtClean="0">
                <a:latin typeface="Times New Roman" pitchFamily="18" charset="0"/>
                <a:cs typeface="Times New Roman" pitchFamily="18" charset="0"/>
              </a:rPr>
              <a:t>Informational messages</a:t>
            </a:r>
          </a:p>
          <a:p>
            <a:pPr lvl="1" algn="just"/>
            <a:r>
              <a:rPr lang="en-US" dirty="0" smtClean="0">
                <a:latin typeface="Times New Roman" pitchFamily="18" charset="0"/>
                <a:cs typeface="Times New Roman" pitchFamily="18" charset="0"/>
              </a:rPr>
              <a:t>Instructional information</a:t>
            </a:r>
          </a:p>
          <a:p>
            <a:pPr lvl="1" algn="just"/>
            <a:r>
              <a:rPr lang="en-US" dirty="0" smtClean="0">
                <a:latin typeface="Times New Roman" pitchFamily="18" charset="0"/>
                <a:cs typeface="Times New Roman" pitchFamily="18" charset="0"/>
              </a:rPr>
              <a:t>Menu descriptions</a:t>
            </a:r>
          </a:p>
          <a:p>
            <a:pPr lvl="1" algn="just"/>
            <a:r>
              <a:rPr lang="en-US" dirty="0" smtClean="0">
                <a:latin typeface="Times New Roman" pitchFamily="18" charset="0"/>
                <a:cs typeface="Times New Roman" pitchFamily="18" charset="0"/>
              </a:rPr>
              <a:t>Button descriptions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Font Case</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Consider using upper case or capitalization for</a:t>
            </a:r>
          </a:p>
          <a:p>
            <a:pPr lvl="1" algn="just"/>
            <a:r>
              <a:rPr lang="en-US" dirty="0" smtClean="0">
                <a:latin typeface="Times New Roman" pitchFamily="18" charset="0"/>
                <a:cs typeface="Times New Roman" pitchFamily="18" charset="0"/>
              </a:rPr>
              <a:t>Title</a:t>
            </a:r>
          </a:p>
          <a:p>
            <a:pPr lvl="1" algn="just"/>
            <a:r>
              <a:rPr lang="en-US" dirty="0" smtClean="0">
                <a:latin typeface="Times New Roman" pitchFamily="18" charset="0"/>
                <a:cs typeface="Times New Roman" pitchFamily="18" charset="0"/>
              </a:rPr>
              <a:t>Section headings</a:t>
            </a:r>
          </a:p>
          <a:p>
            <a:pPr lvl="1" algn="just"/>
            <a:r>
              <a:rPr lang="en-US" dirty="0" smtClean="0">
                <a:latin typeface="Times New Roman" pitchFamily="18" charset="0"/>
                <a:cs typeface="Times New Roman" pitchFamily="18" charset="0"/>
              </a:rPr>
              <a:t>Subsection headings</a:t>
            </a:r>
          </a:p>
          <a:p>
            <a:pPr lvl="1" algn="just"/>
            <a:r>
              <a:rPr lang="en-US" dirty="0" smtClean="0">
                <a:latin typeface="Times New Roman" pitchFamily="18" charset="0"/>
                <a:cs typeface="Times New Roman" pitchFamily="18" charset="0"/>
              </a:rPr>
              <a:t>Caution and warning messages</a:t>
            </a:r>
          </a:p>
          <a:p>
            <a:pPr lvl="1" algn="just"/>
            <a:r>
              <a:rPr lang="en-US" dirty="0" smtClean="0">
                <a:latin typeface="Times New Roman" pitchFamily="18" charset="0"/>
                <a:cs typeface="Times New Roman" pitchFamily="18" charset="0"/>
              </a:rPr>
              <a:t>Words or phrases small in point size</a:t>
            </a:r>
          </a:p>
          <a:p>
            <a:pPr algn="just"/>
            <a:r>
              <a:rPr lang="en-US" dirty="0" smtClean="0">
                <a:latin typeface="Times New Roman" pitchFamily="18" charset="0"/>
                <a:cs typeface="Times New Roman" pitchFamily="18" charset="0"/>
              </a:rPr>
              <a:t>Use all lower case with caution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Defaults </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For graphical operating systems, use the standard system fonts</a:t>
            </a:r>
          </a:p>
          <a:p>
            <a:pPr algn="just"/>
            <a:r>
              <a:rPr lang="en-US" dirty="0" smtClean="0">
                <a:latin typeface="Times New Roman" pitchFamily="18" charset="0"/>
                <a:cs typeface="Times New Roman" pitchFamily="18" charset="0"/>
              </a:rPr>
              <a:t>For Web pages design for the default browser fonts</a:t>
            </a:r>
          </a:p>
          <a:p>
            <a:pPr algn="just"/>
            <a:r>
              <a:rPr lang="en-US" dirty="0" smtClean="0">
                <a:latin typeface="Times New Roman" pitchFamily="18" charset="0"/>
                <a:cs typeface="Times New Roman" pitchFamily="18" charset="0"/>
              </a:rPr>
              <a:t>Consider that the user may change the fonts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Consistency </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Establish a consistent hierarchy and convention for using typefaces, styles and sizes</a:t>
            </a:r>
          </a:p>
          <a:p>
            <a:pPr lvl="1" algn="just"/>
            <a:r>
              <a:rPr lang="en-US" dirty="0" smtClean="0">
                <a:latin typeface="Times New Roman" pitchFamily="18" charset="0"/>
                <a:cs typeface="Times New Roman" pitchFamily="18" charset="0"/>
              </a:rPr>
              <a:t>Decide on a font for each different level of importance in the hierarchy</a:t>
            </a:r>
          </a:p>
          <a:p>
            <a:pPr lvl="1" algn="just"/>
            <a:r>
              <a:rPr lang="en-US" dirty="0" smtClean="0">
                <a:latin typeface="Times New Roman" pitchFamily="18" charset="0"/>
                <a:cs typeface="Times New Roman" pitchFamily="18" charset="0"/>
              </a:rPr>
              <a:t>Communicate hierarchy with changes in</a:t>
            </a:r>
          </a:p>
          <a:p>
            <a:pPr lvl="2" algn="just"/>
            <a:r>
              <a:rPr lang="en-US" dirty="0" smtClean="0">
                <a:latin typeface="Times New Roman" pitchFamily="18" charset="0"/>
                <a:cs typeface="Times New Roman" pitchFamily="18" charset="0"/>
              </a:rPr>
              <a:t>Size</a:t>
            </a:r>
          </a:p>
          <a:p>
            <a:pPr lvl="2" algn="just"/>
            <a:r>
              <a:rPr lang="en-US" dirty="0" smtClean="0">
                <a:latin typeface="Times New Roman" pitchFamily="18" charset="0"/>
                <a:cs typeface="Times New Roman" pitchFamily="18" charset="0"/>
              </a:rPr>
              <a:t>Weight</a:t>
            </a:r>
          </a:p>
          <a:p>
            <a:pPr lvl="2" algn="just"/>
            <a:r>
              <a:rPr lang="en-US" dirty="0" smtClean="0">
                <a:latin typeface="Times New Roman" pitchFamily="18" charset="0"/>
                <a:cs typeface="Times New Roman" pitchFamily="18" charset="0"/>
              </a:rPr>
              <a:t>color</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Other </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Always consider the visual capabilities of the user</a:t>
            </a:r>
          </a:p>
          <a:p>
            <a:pPr algn="just"/>
            <a:r>
              <a:rPr lang="en-US" dirty="0" smtClean="0">
                <a:latin typeface="Times New Roman" pitchFamily="18" charset="0"/>
                <a:cs typeface="Times New Roman" pitchFamily="18" charset="0"/>
              </a:rPr>
              <a:t>Always verify that the design has succeeded using the selected fonts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Paper Versus Screen Reading</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Provide a facility for printing out a hard copy of documents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Screen Elements</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The elements of a screen include </a:t>
            </a:r>
          </a:p>
          <a:p>
            <a:pPr lvl="1" algn="just"/>
            <a:r>
              <a:rPr lang="en-US" dirty="0" smtClean="0">
                <a:latin typeface="Times New Roman" pitchFamily="18" charset="0"/>
                <a:cs typeface="Times New Roman" pitchFamily="18" charset="0"/>
              </a:rPr>
              <a:t>Control captions</a:t>
            </a:r>
          </a:p>
          <a:p>
            <a:pPr lvl="1" algn="just"/>
            <a:r>
              <a:rPr lang="en-US" dirty="0" smtClean="0">
                <a:latin typeface="Times New Roman" pitchFamily="18" charset="0"/>
                <a:cs typeface="Times New Roman" pitchFamily="18" charset="0"/>
              </a:rPr>
              <a:t>The data or information displayed on the screen</a:t>
            </a:r>
          </a:p>
          <a:p>
            <a:pPr lvl="1" algn="just"/>
            <a:r>
              <a:rPr lang="en-US" dirty="0" smtClean="0">
                <a:latin typeface="Times New Roman" pitchFamily="18" charset="0"/>
                <a:cs typeface="Times New Roman" pitchFamily="18" charset="0"/>
              </a:rPr>
              <a:t>Headings and headlines</a:t>
            </a:r>
          </a:p>
          <a:p>
            <a:pPr lvl="1" algn="just"/>
            <a:r>
              <a:rPr lang="en-US" dirty="0" smtClean="0">
                <a:latin typeface="Times New Roman" pitchFamily="18" charset="0"/>
                <a:cs typeface="Times New Roman" pitchFamily="18" charset="0"/>
              </a:rPr>
              <a:t>Instructional information</a:t>
            </a:r>
          </a:p>
          <a:p>
            <a:pPr lvl="1" algn="just"/>
            <a:r>
              <a:rPr lang="en-US" dirty="0" smtClean="0">
                <a:latin typeface="Times New Roman" pitchFamily="18" charset="0"/>
                <a:cs typeface="Times New Roman" pitchFamily="18" charset="0"/>
              </a:rPr>
              <a:t>Screen’s title</a:t>
            </a:r>
          </a:p>
          <a:p>
            <a:pPr algn="just"/>
            <a:r>
              <a:rPr lang="en-US" dirty="0" smtClean="0">
                <a:latin typeface="Times New Roman" pitchFamily="18" charset="0"/>
                <a:cs typeface="Times New Roman" pitchFamily="18" charset="0"/>
              </a:rPr>
              <a:t>The guidelines addressing these screen components are stated separately</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Some Objective Measures of Usability </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How learnable is the interface? Can the interface be learned</a:t>
            </a:r>
          </a:p>
          <a:p>
            <a:pPr lvl="1" algn="just"/>
            <a:r>
              <a:rPr lang="en-US" dirty="0" smtClean="0">
                <a:latin typeface="Times New Roman" pitchFamily="18" charset="0"/>
                <a:cs typeface="Times New Roman" pitchFamily="18" charset="0"/>
              </a:rPr>
              <a:t>Within some specified time from commissioning and start of user training?</a:t>
            </a:r>
          </a:p>
          <a:p>
            <a:pPr lvl="1" algn="just"/>
            <a:r>
              <a:rPr lang="en-US" dirty="0" smtClean="0">
                <a:latin typeface="Times New Roman" pitchFamily="18" charset="0"/>
                <a:cs typeface="Times New Roman" pitchFamily="18" charset="0"/>
              </a:rPr>
              <a:t>Based on some specified amount of training and user support?</a:t>
            </a:r>
          </a:p>
          <a:p>
            <a:pPr lvl="1" algn="just"/>
            <a:r>
              <a:rPr lang="en-US" dirty="0" smtClean="0">
                <a:latin typeface="Times New Roman" pitchFamily="18" charset="0"/>
                <a:cs typeface="Times New Roman" pitchFamily="18" charset="0"/>
              </a:rPr>
              <a:t>Within some specified </a:t>
            </a:r>
            <a:r>
              <a:rPr lang="en-US" smtClean="0">
                <a:latin typeface="Times New Roman" pitchFamily="18" charset="0"/>
                <a:cs typeface="Times New Roman" pitchFamily="18" charset="0"/>
              </a:rPr>
              <a:t>relearning time, </a:t>
            </a:r>
            <a:r>
              <a:rPr lang="en-US" dirty="0" smtClean="0">
                <a:latin typeface="Times New Roman" pitchFamily="18" charset="0"/>
                <a:cs typeface="Times New Roman" pitchFamily="18" charset="0"/>
              </a:rPr>
              <a:t>each time for intermittent users?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Captions / Labels</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Identify controls with captions or labels</a:t>
            </a:r>
          </a:p>
          <a:p>
            <a:pPr algn="just"/>
            <a:r>
              <a:rPr lang="en-US" dirty="0" smtClean="0">
                <a:latin typeface="Times New Roman" pitchFamily="18" charset="0"/>
                <a:cs typeface="Times New Roman" pitchFamily="18" charset="0"/>
              </a:rPr>
              <a:t>Fully spell them out in a language meaningful to the user</a:t>
            </a:r>
          </a:p>
          <a:p>
            <a:pPr algn="just"/>
            <a:r>
              <a:rPr lang="en-US" dirty="0" smtClean="0">
                <a:latin typeface="Times New Roman" pitchFamily="18" charset="0"/>
                <a:cs typeface="Times New Roman" pitchFamily="18" charset="0"/>
              </a:rPr>
              <a:t>Display them in normal intensity</a:t>
            </a:r>
          </a:p>
          <a:p>
            <a:pPr algn="just"/>
            <a:r>
              <a:rPr lang="en-US" dirty="0" smtClean="0">
                <a:latin typeface="Times New Roman" pitchFamily="18" charset="0"/>
                <a:cs typeface="Times New Roman" pitchFamily="18" charset="0"/>
              </a:rPr>
              <a:t>Use a mixed-case font</a:t>
            </a:r>
          </a:p>
          <a:p>
            <a:pPr algn="just"/>
            <a:r>
              <a:rPr lang="en-US" dirty="0" smtClean="0">
                <a:latin typeface="Times New Roman" pitchFamily="18" charset="0"/>
                <a:cs typeface="Times New Roman" pitchFamily="18" charset="0"/>
              </a:rPr>
              <a:t>Capitalize the first letter of each significant word</a:t>
            </a:r>
          </a:p>
          <a:p>
            <a:pPr algn="just"/>
            <a:r>
              <a:rPr lang="en-US" dirty="0" smtClean="0">
                <a:latin typeface="Times New Roman" pitchFamily="18" charset="0"/>
                <a:cs typeface="Times New Roman" pitchFamily="18" charset="0"/>
              </a:rPr>
              <a:t>End each caption with a colon (:)</a:t>
            </a:r>
          </a:p>
          <a:p>
            <a:pPr algn="just"/>
            <a:r>
              <a:rPr lang="en-US" dirty="0" smtClean="0">
                <a:latin typeface="Times New Roman" pitchFamily="18" charset="0"/>
                <a:cs typeface="Times New Roman" pitchFamily="18" charset="0"/>
              </a:rPr>
              <a:t>Choose distinct captions that can be easily distinguished from other captions</a:t>
            </a:r>
          </a:p>
          <a:p>
            <a:pPr lvl="1" algn="just"/>
            <a:r>
              <a:rPr lang="en-US" dirty="0" smtClean="0">
                <a:latin typeface="Times New Roman" pitchFamily="18" charset="0"/>
                <a:cs typeface="Times New Roman" pitchFamily="18" charset="0"/>
              </a:rPr>
              <a:t>Minimal differences (one letter or word) cause confusion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Data Fields</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For entry or modifiable data fields, display data within</a:t>
            </a:r>
          </a:p>
          <a:p>
            <a:pPr lvl="1" algn="just"/>
            <a:r>
              <a:rPr lang="en-US" dirty="0" smtClean="0">
                <a:latin typeface="Times New Roman" pitchFamily="18" charset="0"/>
                <a:cs typeface="Times New Roman" pitchFamily="18" charset="0"/>
              </a:rPr>
              <a:t>A line box</a:t>
            </a:r>
          </a:p>
          <a:p>
            <a:pPr lvl="1" algn="just"/>
            <a:r>
              <a:rPr lang="en-US" dirty="0" smtClean="0">
                <a:latin typeface="Times New Roman" pitchFamily="18" charset="0"/>
                <a:cs typeface="Times New Roman" pitchFamily="18" charset="0"/>
              </a:rPr>
              <a:t>A reverse polarity box</a:t>
            </a:r>
          </a:p>
          <a:p>
            <a:pPr algn="just"/>
            <a:r>
              <a:rPr lang="en-US" dirty="0" smtClean="0">
                <a:latin typeface="Times New Roman" pitchFamily="18" charset="0"/>
                <a:cs typeface="Times New Roman" pitchFamily="18" charset="0"/>
              </a:rPr>
              <a:t>For inquiry or display/read-only screens, display data on the normal screen background</a:t>
            </a:r>
          </a:p>
          <a:p>
            <a:pPr algn="just"/>
            <a:r>
              <a:rPr lang="en-US" dirty="0" smtClean="0">
                <a:latin typeface="Times New Roman" pitchFamily="18" charset="0"/>
                <a:cs typeface="Times New Roman" pitchFamily="18" charset="0"/>
              </a:rPr>
              <a:t>Visually emphasize the data fields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Control Captions / Data Fields</a:t>
            </a:r>
            <a:endParaRPr lang="en-US" dirty="0"/>
          </a:p>
        </p:txBody>
      </p:sp>
      <p:sp>
        <p:nvSpPr>
          <p:cNvPr id="3" name="Content Placeholder 2"/>
          <p:cNvSpPr>
            <a:spLocks noGrp="1"/>
          </p:cNvSpPr>
          <p:nvPr>
            <p:ph sz="quarter" idx="1"/>
          </p:nvPr>
        </p:nvSpPr>
        <p:spPr>
          <a:xfrm>
            <a:off x="152400" y="1600200"/>
            <a:ext cx="8839200" cy="5105400"/>
          </a:xfrm>
        </p:spPr>
        <p:txBody>
          <a:bodyPr>
            <a:normAutofit/>
          </a:bodyPr>
          <a:lstStyle/>
          <a:p>
            <a:pPr algn="just"/>
            <a:r>
              <a:rPr lang="en-US" dirty="0" smtClean="0">
                <a:latin typeface="Times New Roman" pitchFamily="18" charset="0"/>
                <a:cs typeface="Times New Roman" pitchFamily="18" charset="0"/>
              </a:rPr>
              <a:t>Differentiate captions from data fields by using</a:t>
            </a:r>
          </a:p>
          <a:p>
            <a:pPr lvl="1" algn="just"/>
            <a:r>
              <a:rPr lang="en-US" dirty="0" smtClean="0">
                <a:latin typeface="Times New Roman" pitchFamily="18" charset="0"/>
                <a:cs typeface="Times New Roman" pitchFamily="18" charset="0"/>
              </a:rPr>
              <a:t>Contrasting features such as different intensities, separating columns, boxes and so forth</a:t>
            </a:r>
          </a:p>
          <a:p>
            <a:pPr lvl="1" algn="just"/>
            <a:r>
              <a:rPr lang="en-US" dirty="0" smtClean="0">
                <a:latin typeface="Times New Roman" pitchFamily="18" charset="0"/>
                <a:cs typeface="Times New Roman" pitchFamily="18" charset="0"/>
              </a:rPr>
              <a:t>Consistent physical relationships</a:t>
            </a:r>
          </a:p>
          <a:p>
            <a:pPr lvl="2" algn="just"/>
            <a:r>
              <a:rPr lang="en-US" dirty="0" smtClean="0">
                <a:latin typeface="Times New Roman" pitchFamily="18" charset="0"/>
                <a:cs typeface="Times New Roman" pitchFamily="18" charset="0"/>
              </a:rPr>
              <a:t>Sex	</a:t>
            </a:r>
          </a:p>
          <a:p>
            <a:pPr lvl="2" algn="just"/>
            <a:r>
              <a:rPr lang="en-US" dirty="0" smtClean="0">
                <a:latin typeface="Times New Roman" pitchFamily="18" charset="0"/>
                <a:cs typeface="Times New Roman" pitchFamily="18" charset="0"/>
              </a:rPr>
              <a:t>Relation	</a:t>
            </a:r>
          </a:p>
          <a:p>
            <a:pPr algn="just"/>
            <a:r>
              <a:rPr lang="en-US" dirty="0" smtClean="0">
                <a:latin typeface="Times New Roman" pitchFamily="18" charset="0"/>
                <a:cs typeface="Times New Roman" pitchFamily="18" charset="0"/>
              </a:rPr>
              <a:t>For single data fields</a:t>
            </a:r>
          </a:p>
          <a:p>
            <a:pPr lvl="1" algn="just"/>
            <a:r>
              <a:rPr lang="en-US" dirty="0" smtClean="0">
                <a:latin typeface="Times New Roman" pitchFamily="18" charset="0"/>
                <a:cs typeface="Times New Roman" pitchFamily="18" charset="0"/>
              </a:rPr>
              <a:t>Place the caption to left of the data field</a:t>
            </a:r>
          </a:p>
          <a:p>
            <a:pPr lvl="2" algn="just"/>
            <a:r>
              <a:rPr lang="en-US" dirty="0" smtClean="0">
                <a:latin typeface="Times New Roman" pitchFamily="18" charset="0"/>
                <a:cs typeface="Times New Roman" pitchFamily="18" charset="0"/>
              </a:rPr>
              <a:t>Relation </a:t>
            </a:r>
          </a:p>
          <a:p>
            <a:pPr lvl="1" algn="just"/>
            <a:r>
              <a:rPr lang="en-US" dirty="0" smtClean="0">
                <a:latin typeface="Times New Roman" pitchFamily="18" charset="0"/>
                <a:cs typeface="Times New Roman" pitchFamily="18" charset="0"/>
              </a:rPr>
              <a:t>Align the caption with the control’s data</a:t>
            </a:r>
          </a:p>
        </p:txBody>
      </p:sp>
      <p:sp>
        <p:nvSpPr>
          <p:cNvPr id="4" name="Rectangle 3"/>
          <p:cNvSpPr/>
          <p:nvPr/>
        </p:nvSpPr>
        <p:spPr>
          <a:xfrm>
            <a:off x="2362200" y="3581400"/>
            <a:ext cx="16764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Female </a:t>
            </a:r>
            <a:endParaRPr lang="en-US" dirty="0"/>
          </a:p>
        </p:txBody>
      </p:sp>
      <p:sp>
        <p:nvSpPr>
          <p:cNvPr id="5" name="Rectangle 4"/>
          <p:cNvSpPr/>
          <p:nvPr/>
        </p:nvSpPr>
        <p:spPr>
          <a:xfrm>
            <a:off x="2362200" y="3962400"/>
            <a:ext cx="16764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Daughter </a:t>
            </a:r>
            <a:endParaRPr lang="en-US" dirty="0"/>
          </a:p>
        </p:txBody>
      </p:sp>
      <p:sp>
        <p:nvSpPr>
          <p:cNvPr id="7" name="Rectangle 6"/>
          <p:cNvSpPr/>
          <p:nvPr/>
        </p:nvSpPr>
        <p:spPr>
          <a:xfrm>
            <a:off x="2743200" y="5410200"/>
            <a:ext cx="16764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Daughter </a:t>
            </a:r>
            <a:endParaRPr lang="en-US" dirty="0"/>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Control Captions / Data Fields</a:t>
            </a:r>
            <a:endParaRPr lang="en-US" dirty="0"/>
          </a:p>
        </p:txBody>
      </p:sp>
      <p:sp>
        <p:nvSpPr>
          <p:cNvPr id="3" name="Content Placeholder 2"/>
          <p:cNvSpPr>
            <a:spLocks noGrp="1"/>
          </p:cNvSpPr>
          <p:nvPr>
            <p:ph sz="quarter" idx="1"/>
          </p:nvPr>
        </p:nvSpPr>
        <p:spPr>
          <a:xfrm>
            <a:off x="152400" y="1600200"/>
            <a:ext cx="8839200" cy="5105400"/>
          </a:xfrm>
        </p:spPr>
        <p:txBody>
          <a:bodyPr>
            <a:normAutofit/>
          </a:bodyPr>
          <a:lstStyle/>
          <a:p>
            <a:pPr lvl="1" algn="just"/>
            <a:r>
              <a:rPr lang="en-US" dirty="0" smtClean="0">
                <a:latin typeface="Times New Roman" pitchFamily="18" charset="0"/>
                <a:cs typeface="Times New Roman" pitchFamily="18" charset="0"/>
              </a:rPr>
              <a:t>Alternately, place the caption above the data field</a:t>
            </a:r>
          </a:p>
          <a:p>
            <a:pPr lvl="1" algn="just"/>
            <a:r>
              <a:rPr lang="en-US" dirty="0" smtClean="0">
                <a:latin typeface="Times New Roman" pitchFamily="18" charset="0"/>
                <a:cs typeface="Times New Roman" pitchFamily="18" charset="0"/>
              </a:rPr>
              <a:t>Align captions justified, upper left to the data field</a:t>
            </a:r>
          </a:p>
          <a:p>
            <a:pPr lvl="2" algn="just"/>
            <a:r>
              <a:rPr lang="en-US" dirty="0" smtClean="0">
                <a:latin typeface="Times New Roman" pitchFamily="18" charset="0"/>
                <a:cs typeface="Times New Roman" pitchFamily="18" charset="0"/>
              </a:rPr>
              <a:t>Relation</a:t>
            </a:r>
          </a:p>
          <a:p>
            <a:pPr lvl="2" algn="just"/>
            <a:endParaRPr lang="en-US" dirty="0" smtClean="0">
              <a:latin typeface="Times New Roman" pitchFamily="18" charset="0"/>
              <a:cs typeface="Times New Roman" pitchFamily="18" charset="0"/>
            </a:endParaRPr>
          </a:p>
          <a:p>
            <a:pPr lvl="1" algn="just"/>
            <a:r>
              <a:rPr lang="en-US" dirty="0" smtClean="0">
                <a:latin typeface="Times New Roman" pitchFamily="18" charset="0"/>
                <a:cs typeface="Times New Roman" pitchFamily="18" charset="0"/>
              </a:rPr>
              <a:t>Maintain consistent positional relations within a screen or within related screens, whenever possible</a:t>
            </a:r>
          </a:p>
          <a:p>
            <a:pPr algn="just"/>
            <a:r>
              <a:rPr lang="en-US" dirty="0" smtClean="0">
                <a:latin typeface="Times New Roman" pitchFamily="18" charset="0"/>
                <a:cs typeface="Times New Roman" pitchFamily="18" charset="0"/>
              </a:rPr>
              <a:t>For multiple listings of columnar-oriented data, place the caption above the </a:t>
            </a:r>
            <a:r>
              <a:rPr lang="en-US" dirty="0" err="1" smtClean="0">
                <a:latin typeface="Times New Roman" pitchFamily="18" charset="0"/>
                <a:cs typeface="Times New Roman" pitchFamily="18" charset="0"/>
              </a:rPr>
              <a:t>columnized</a:t>
            </a:r>
            <a:r>
              <a:rPr lang="en-US" dirty="0" smtClean="0">
                <a:latin typeface="Times New Roman" pitchFamily="18" charset="0"/>
                <a:cs typeface="Times New Roman" pitchFamily="18" charset="0"/>
              </a:rPr>
              <a:t> data fields</a:t>
            </a:r>
          </a:p>
          <a:p>
            <a:pPr lvl="1" algn="just"/>
            <a:r>
              <a:rPr lang="en-US" dirty="0" smtClean="0">
                <a:latin typeface="Times New Roman" pitchFamily="18" charset="0"/>
                <a:cs typeface="Times New Roman" pitchFamily="18" charset="0"/>
              </a:rPr>
              <a:t>Names </a:t>
            </a:r>
            <a:endParaRPr lang="en-US" dirty="0">
              <a:latin typeface="Times New Roman" pitchFamily="18" charset="0"/>
              <a:cs typeface="Times New Roman" pitchFamily="18" charset="0"/>
            </a:endParaRPr>
          </a:p>
        </p:txBody>
      </p:sp>
      <p:sp>
        <p:nvSpPr>
          <p:cNvPr id="4" name="Rectangle 3"/>
          <p:cNvSpPr/>
          <p:nvPr/>
        </p:nvSpPr>
        <p:spPr>
          <a:xfrm>
            <a:off x="1219200" y="3048000"/>
            <a:ext cx="16764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Daughter </a:t>
            </a:r>
            <a:endParaRPr lang="en-US" dirty="0"/>
          </a:p>
        </p:txBody>
      </p:sp>
      <p:sp>
        <p:nvSpPr>
          <p:cNvPr id="6" name="Rectangle 5"/>
          <p:cNvSpPr/>
          <p:nvPr/>
        </p:nvSpPr>
        <p:spPr>
          <a:xfrm>
            <a:off x="1981200" y="5638800"/>
            <a:ext cx="1905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X</a:t>
            </a:r>
            <a:endParaRPr lang="en-US" dirty="0"/>
          </a:p>
        </p:txBody>
      </p:sp>
      <p:sp>
        <p:nvSpPr>
          <p:cNvPr id="7" name="Rectangle 6"/>
          <p:cNvSpPr/>
          <p:nvPr/>
        </p:nvSpPr>
        <p:spPr>
          <a:xfrm>
            <a:off x="1981200" y="5867400"/>
            <a:ext cx="1905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Y</a:t>
            </a:r>
            <a:endParaRPr lang="en-US" dirty="0"/>
          </a:p>
        </p:txBody>
      </p:sp>
      <p:sp>
        <p:nvSpPr>
          <p:cNvPr id="8" name="Rectangle 7"/>
          <p:cNvSpPr/>
          <p:nvPr/>
        </p:nvSpPr>
        <p:spPr>
          <a:xfrm>
            <a:off x="1981200" y="6096000"/>
            <a:ext cx="1905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Z</a:t>
            </a:r>
            <a:endParaRPr lang="en-US" dirty="0"/>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fontScale="90000"/>
          </a:bodyPr>
          <a:lstStyle/>
          <a:p>
            <a:r>
              <a:rPr lang="en-US" dirty="0" smtClean="0"/>
              <a:t>Control Caption/Data Field Justification</a:t>
            </a:r>
            <a:endParaRPr lang="en-US" dirty="0"/>
          </a:p>
        </p:txBody>
      </p:sp>
      <p:sp>
        <p:nvSpPr>
          <p:cNvPr id="3" name="Content Placeholder 2"/>
          <p:cNvSpPr>
            <a:spLocks noGrp="1"/>
          </p:cNvSpPr>
          <p:nvPr>
            <p:ph sz="quarter" idx="1"/>
          </p:nvPr>
        </p:nvSpPr>
        <p:spPr>
          <a:xfrm>
            <a:off x="152400" y="1600200"/>
            <a:ext cx="8839200" cy="5105400"/>
          </a:xfrm>
        </p:spPr>
        <p:txBody>
          <a:bodyPr>
            <a:normAutofit lnSpcReduction="10000"/>
          </a:bodyPr>
          <a:lstStyle/>
          <a:p>
            <a:pPr algn="just"/>
            <a:r>
              <a:rPr lang="en-US" dirty="0" smtClean="0">
                <a:latin typeface="Times New Roman" pitchFamily="18" charset="0"/>
                <a:cs typeface="Times New Roman" pitchFamily="18" charset="0"/>
              </a:rPr>
              <a:t>First Approach</a:t>
            </a:r>
          </a:p>
          <a:p>
            <a:pPr lvl="1" algn="just"/>
            <a:r>
              <a:rPr lang="en-US" dirty="0" smtClean="0">
                <a:latin typeface="Times New Roman" pitchFamily="18" charset="0"/>
                <a:cs typeface="Times New Roman" pitchFamily="18" charset="0"/>
              </a:rPr>
              <a:t>Left-justify both captions and data fields</a:t>
            </a:r>
          </a:p>
          <a:p>
            <a:pPr lvl="1" algn="just"/>
            <a:r>
              <a:rPr lang="en-US" dirty="0" smtClean="0">
                <a:latin typeface="Times New Roman" pitchFamily="18" charset="0"/>
                <a:cs typeface="Times New Roman" pitchFamily="18" charset="0"/>
              </a:rPr>
              <a:t>Leave one space between the longest caption and the data field column</a:t>
            </a:r>
          </a:p>
          <a:p>
            <a:pPr lvl="2" algn="just"/>
            <a:r>
              <a:rPr lang="en-US" dirty="0" smtClean="0">
                <a:latin typeface="Times New Roman" pitchFamily="18" charset="0"/>
                <a:cs typeface="Times New Roman" pitchFamily="18" charset="0"/>
              </a:rPr>
              <a:t>Division	 </a:t>
            </a:r>
          </a:p>
          <a:p>
            <a:pPr lvl="2" algn="just"/>
            <a:r>
              <a:rPr lang="en-US" dirty="0" smtClean="0">
                <a:latin typeface="Times New Roman" pitchFamily="18" charset="0"/>
                <a:cs typeface="Times New Roman" pitchFamily="18" charset="0"/>
              </a:rPr>
              <a:t>Department	</a:t>
            </a:r>
          </a:p>
          <a:p>
            <a:pPr algn="just"/>
            <a:r>
              <a:rPr lang="en-US" dirty="0" smtClean="0">
                <a:latin typeface="Times New Roman" pitchFamily="18" charset="0"/>
                <a:cs typeface="Times New Roman" pitchFamily="18" charset="0"/>
              </a:rPr>
              <a:t>Second Approach</a:t>
            </a:r>
          </a:p>
          <a:p>
            <a:pPr lvl="1" algn="just"/>
            <a:r>
              <a:rPr lang="en-US" dirty="0" smtClean="0">
                <a:latin typeface="Times New Roman" pitchFamily="18" charset="0"/>
                <a:cs typeface="Times New Roman" pitchFamily="18" charset="0"/>
              </a:rPr>
              <a:t>Left-justify data fields and right-justify captions to data fields</a:t>
            </a:r>
          </a:p>
          <a:p>
            <a:pPr lvl="1" algn="just"/>
            <a:r>
              <a:rPr lang="en-US" dirty="0" smtClean="0">
                <a:latin typeface="Times New Roman" pitchFamily="18" charset="0"/>
                <a:cs typeface="Times New Roman" pitchFamily="18" charset="0"/>
              </a:rPr>
              <a:t>Leave one space between each</a:t>
            </a:r>
          </a:p>
          <a:p>
            <a:pPr lvl="2" algn="just"/>
            <a:r>
              <a:rPr lang="en-US" dirty="0" smtClean="0">
                <a:latin typeface="Times New Roman" pitchFamily="18" charset="0"/>
                <a:cs typeface="Times New Roman" pitchFamily="18" charset="0"/>
              </a:rPr>
              <a:t>     Division	</a:t>
            </a:r>
          </a:p>
          <a:p>
            <a:pPr lvl="2" algn="just"/>
            <a:r>
              <a:rPr lang="en-US" dirty="0" smtClean="0">
                <a:latin typeface="Times New Roman" pitchFamily="18" charset="0"/>
                <a:cs typeface="Times New Roman" pitchFamily="18" charset="0"/>
              </a:rPr>
              <a:t>Department	</a:t>
            </a:r>
            <a:endParaRPr lang="en-US" dirty="0">
              <a:latin typeface="Times New Roman" pitchFamily="18" charset="0"/>
              <a:cs typeface="Times New Roman" pitchFamily="18" charset="0"/>
            </a:endParaRPr>
          </a:p>
        </p:txBody>
      </p:sp>
      <p:sp>
        <p:nvSpPr>
          <p:cNvPr id="4" name="Rectangle 3"/>
          <p:cNvSpPr/>
          <p:nvPr/>
        </p:nvSpPr>
        <p:spPr>
          <a:xfrm>
            <a:off x="2971800" y="3429000"/>
            <a:ext cx="23622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971800" y="3810000"/>
            <a:ext cx="23622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124200" y="5943600"/>
            <a:ext cx="23622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124200" y="6248400"/>
            <a:ext cx="23622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Special Symbols</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Consider special symbols for emphasis</a:t>
            </a:r>
          </a:p>
          <a:p>
            <a:pPr algn="just"/>
            <a:r>
              <a:rPr lang="en-US" dirty="0" smtClean="0">
                <a:latin typeface="Times New Roman" pitchFamily="18" charset="0"/>
                <a:cs typeface="Times New Roman" pitchFamily="18" charset="0"/>
              </a:rPr>
              <a:t>Separate symbols from words by a space</a:t>
            </a:r>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Control Section Headings</a:t>
            </a:r>
            <a:endParaRPr lang="en-US" dirty="0"/>
          </a:p>
        </p:txBody>
      </p:sp>
      <p:sp>
        <p:nvSpPr>
          <p:cNvPr id="3" name="Content Placeholder 2"/>
          <p:cNvSpPr>
            <a:spLocks noGrp="1"/>
          </p:cNvSpPr>
          <p:nvPr>
            <p:ph sz="quarter" idx="1"/>
          </p:nvPr>
        </p:nvSpPr>
        <p:spPr>
          <a:xfrm>
            <a:off x="152400" y="1600200"/>
            <a:ext cx="8839200" cy="5105400"/>
          </a:xfrm>
        </p:spPr>
        <p:txBody>
          <a:bodyPr>
            <a:normAutofit fontScale="92500" lnSpcReduction="10000"/>
          </a:bodyPr>
          <a:lstStyle/>
          <a:p>
            <a:pPr algn="just"/>
            <a:r>
              <a:rPr lang="en-US" dirty="0" smtClean="0">
                <a:latin typeface="Times New Roman" pitchFamily="18" charset="0"/>
                <a:cs typeface="Times New Roman" pitchFamily="18" charset="0"/>
              </a:rPr>
              <a:t>Provide a meaningful heading that clearly describes the relationship of the grouped controls</a:t>
            </a:r>
          </a:p>
          <a:p>
            <a:pPr algn="just"/>
            <a:r>
              <a:rPr lang="en-US" dirty="0" smtClean="0">
                <a:latin typeface="Times New Roman" pitchFamily="18" charset="0"/>
                <a:cs typeface="Times New Roman" pitchFamily="18" charset="0"/>
              </a:rPr>
              <a:t>Locate section headings above their related screen controls, separated by one space line</a:t>
            </a:r>
          </a:p>
          <a:p>
            <a:pPr lvl="1" algn="just"/>
            <a:r>
              <a:rPr lang="en-US" dirty="0" smtClean="0">
                <a:latin typeface="Times New Roman" pitchFamily="18" charset="0"/>
                <a:cs typeface="Times New Roman" pitchFamily="18" charset="0"/>
              </a:rPr>
              <a:t>Alternately, headings may be located within a border surrounding a grouping, justified to the upper-left corner</a:t>
            </a:r>
          </a:p>
          <a:p>
            <a:pPr algn="just"/>
            <a:r>
              <a:rPr lang="en-US" dirty="0" smtClean="0">
                <a:latin typeface="Times New Roman" pitchFamily="18" charset="0"/>
                <a:cs typeface="Times New Roman" pitchFamily="18" charset="0"/>
              </a:rPr>
              <a:t>Indent the control captions to the right of the start of the heading</a:t>
            </a:r>
          </a:p>
          <a:p>
            <a:pPr algn="just"/>
            <a:r>
              <a:rPr lang="en-US" dirty="0" smtClean="0">
                <a:latin typeface="Times New Roman" pitchFamily="18" charset="0"/>
                <a:cs typeface="Times New Roman" pitchFamily="18" charset="0"/>
              </a:rPr>
              <a:t>Fully spell out in an uppercase font</a:t>
            </a:r>
          </a:p>
          <a:p>
            <a:pPr algn="just"/>
            <a:r>
              <a:rPr lang="en-US" dirty="0" smtClean="0">
                <a:latin typeface="Times New Roman" pitchFamily="18" charset="0"/>
                <a:cs typeface="Times New Roman" pitchFamily="18" charset="0"/>
              </a:rPr>
              <a:t>Display in normal intensity</a:t>
            </a:r>
          </a:p>
          <a:p>
            <a:pPr lvl="1" algn="just"/>
            <a:r>
              <a:rPr lang="en-US" dirty="0" smtClean="0">
                <a:latin typeface="Times New Roman" pitchFamily="18" charset="0"/>
                <a:cs typeface="Times New Roman" pitchFamily="18" charset="0"/>
              </a:rPr>
              <a:t>Alternately, if a different font size or style exists, the heading may be displayed in mixed case, using the headline style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Control Subsection or Row Headings </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Provide a meaningful heading that clearly describes the relationship of the grouped controls</a:t>
            </a:r>
          </a:p>
          <a:p>
            <a:pPr algn="just"/>
            <a:r>
              <a:rPr lang="en-US" dirty="0" smtClean="0">
                <a:latin typeface="Times New Roman" pitchFamily="18" charset="0"/>
                <a:cs typeface="Times New Roman" pitchFamily="18" charset="0"/>
              </a:rPr>
              <a:t>Locate to the left of the </a:t>
            </a:r>
          </a:p>
          <a:p>
            <a:pPr lvl="1" algn="just"/>
            <a:r>
              <a:rPr lang="en-US" dirty="0" smtClean="0">
                <a:latin typeface="Times New Roman" pitchFamily="18" charset="0"/>
                <a:cs typeface="Times New Roman" pitchFamily="18" charset="0"/>
              </a:rPr>
              <a:t>Row of associated fields</a:t>
            </a:r>
          </a:p>
          <a:p>
            <a:pPr lvl="1" algn="just"/>
            <a:r>
              <a:rPr lang="en-US" dirty="0" smtClean="0">
                <a:latin typeface="Times New Roman" pitchFamily="18" charset="0"/>
                <a:cs typeface="Times New Roman" pitchFamily="18" charset="0"/>
              </a:rPr>
              <a:t>Topmost row of a group of associated fields</a:t>
            </a:r>
          </a:p>
          <a:p>
            <a:pPr algn="just"/>
            <a:r>
              <a:rPr lang="en-US" dirty="0" smtClean="0">
                <a:latin typeface="Times New Roman" pitchFamily="18" charset="0"/>
                <a:cs typeface="Times New Roman" pitchFamily="18" charset="0"/>
              </a:rPr>
              <a:t>Separate from the adjacent caption through the use of a unique symbol, such as one or two greater than signs or a filled-in arrow</a:t>
            </a:r>
          </a:p>
          <a:p>
            <a:pPr algn="just"/>
            <a:r>
              <a:rPr lang="en-US" dirty="0" smtClean="0">
                <a:latin typeface="Times New Roman" pitchFamily="18" charset="0"/>
                <a:cs typeface="Times New Roman" pitchFamily="18" charset="0"/>
              </a:rPr>
              <a:t>Separate the symbol from the heading by one space and from the caption by a minimum of three spaces</a:t>
            </a:r>
          </a:p>
          <a:p>
            <a:pPr lvl="1"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Control Subsection or Row Headings </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Subsection or row headings may be left- or right-aligned</a:t>
            </a:r>
          </a:p>
          <a:p>
            <a:pPr algn="just"/>
            <a:r>
              <a:rPr lang="en-US" dirty="0" smtClean="0">
                <a:latin typeface="Times New Roman" pitchFamily="18" charset="0"/>
                <a:cs typeface="Times New Roman" pitchFamily="18" charset="0"/>
              </a:rPr>
              <a:t>Fully spell out in an uppercase font</a:t>
            </a:r>
          </a:p>
          <a:p>
            <a:pPr algn="just"/>
            <a:r>
              <a:rPr lang="en-US" dirty="0" smtClean="0">
                <a:latin typeface="Times New Roman" pitchFamily="18" charset="0"/>
                <a:cs typeface="Times New Roman" pitchFamily="18" charset="0"/>
              </a:rPr>
              <a:t>Display in normal intensity</a:t>
            </a:r>
          </a:p>
          <a:p>
            <a:pPr lvl="1" algn="just"/>
            <a:r>
              <a:rPr lang="en-US" dirty="0" smtClean="0">
                <a:latin typeface="Times New Roman" pitchFamily="18" charset="0"/>
                <a:cs typeface="Times New Roman" pitchFamily="18" charset="0"/>
              </a:rPr>
              <a:t>Alternately, if a different font size or style exists, the heading may be displayed in mixed-case using the headline style</a:t>
            </a:r>
          </a:p>
          <a:p>
            <a:pPr lvl="2" algn="just"/>
            <a:r>
              <a:rPr lang="en-US" dirty="0" smtClean="0">
                <a:latin typeface="Times New Roman" pitchFamily="18" charset="0"/>
                <a:cs typeface="Times New Roman" pitchFamily="18" charset="0"/>
              </a:rPr>
              <a:t>AUTO &gt;	Make		Model		Year</a:t>
            </a:r>
            <a:endParaRPr lang="en-US" dirty="0">
              <a:latin typeface="Times New Roman" pitchFamily="18" charset="0"/>
              <a:cs typeface="Times New Roman" pitchFamily="18" charset="0"/>
            </a:endParaRPr>
          </a:p>
        </p:txBody>
      </p:sp>
      <p:sp>
        <p:nvSpPr>
          <p:cNvPr id="5" name="Rectangle 4"/>
          <p:cNvSpPr/>
          <p:nvPr/>
        </p:nvSpPr>
        <p:spPr>
          <a:xfrm>
            <a:off x="3733800" y="5029200"/>
            <a:ext cx="990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638800" y="5029200"/>
            <a:ext cx="990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315200" y="5029200"/>
            <a:ext cx="990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Control Subsection or Row Headings </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Row or subsection headings may be positioned to the left of a group of related controls</a:t>
            </a:r>
          </a:p>
          <a:p>
            <a:pPr algn="just"/>
            <a:r>
              <a:rPr lang="en-US" dirty="0" smtClean="0">
                <a:latin typeface="Times New Roman" pitchFamily="18" charset="0"/>
                <a:cs typeface="Times New Roman" pitchFamily="18" charset="0"/>
              </a:rPr>
              <a:t>A meaningful convention to designate subsection or row headings is a filled-in arrow or greater than sign</a:t>
            </a:r>
          </a:p>
          <a:p>
            <a:pPr algn="just"/>
            <a:r>
              <a:rPr lang="en-US" dirty="0" smtClean="0">
                <a:latin typeface="Times New Roman" pitchFamily="18" charset="0"/>
                <a:cs typeface="Times New Roman" pitchFamily="18" charset="0"/>
              </a:rPr>
              <a:t>It directs the viewer’s attention to the right and indicates that everything that follows refers to this category</a:t>
            </a:r>
          </a:p>
          <a:p>
            <a:pPr algn="just"/>
            <a:r>
              <a:rPr lang="en-US" dirty="0" smtClean="0">
                <a:latin typeface="Times New Roman" pitchFamily="18" charset="0"/>
                <a:cs typeface="Times New Roman" pitchFamily="18" charset="0"/>
              </a:rPr>
              <a:t>Space lines should separate subsections. They may also be right-aligned instead of left-aligned</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Some Objective Measures of Usability </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How flexible is the interface? Is it flexible enough to</a:t>
            </a:r>
          </a:p>
          <a:p>
            <a:pPr lvl="1" algn="just"/>
            <a:r>
              <a:rPr lang="en-US" dirty="0" smtClean="0">
                <a:latin typeface="Times New Roman" pitchFamily="18" charset="0"/>
                <a:cs typeface="Times New Roman" pitchFamily="18" charset="0"/>
              </a:rPr>
              <a:t>Allow some specified percentage variation in tasks and/or environments beyond those first specified?</a:t>
            </a:r>
          </a:p>
          <a:p>
            <a:pPr algn="just"/>
            <a:r>
              <a:rPr lang="en-US" dirty="0" smtClean="0">
                <a:latin typeface="Times New Roman" pitchFamily="18" charset="0"/>
                <a:cs typeface="Times New Roman" pitchFamily="18" charset="0"/>
              </a:rPr>
              <a:t>What are the attitudes of the users? Are they:</a:t>
            </a:r>
          </a:p>
          <a:p>
            <a:pPr lvl="1" algn="just"/>
            <a:r>
              <a:rPr lang="en-US" dirty="0" smtClean="0">
                <a:latin typeface="Times New Roman" pitchFamily="18" charset="0"/>
                <a:cs typeface="Times New Roman" pitchFamily="18" charset="0"/>
              </a:rPr>
              <a:t>Within acceptable levels of human cost in terms of tiredness, discomfort, frustration and personal effort?</a:t>
            </a:r>
          </a:p>
          <a:p>
            <a:pPr lvl="1" algn="just"/>
            <a:r>
              <a:rPr lang="en-US" dirty="0" smtClean="0">
                <a:latin typeface="Times New Roman" pitchFamily="18" charset="0"/>
                <a:cs typeface="Times New Roman" pitchFamily="18" charset="0"/>
              </a:rPr>
              <a:t>Such that satisfaction causes continued and enhanced usage of the system?</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Field Group Headings </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Provide a meaningful heading that clearly describes the relationship of the grouped controls</a:t>
            </a:r>
          </a:p>
          <a:p>
            <a:pPr algn="just"/>
            <a:r>
              <a:rPr lang="en-US" dirty="0" smtClean="0">
                <a:latin typeface="Times New Roman" pitchFamily="18" charset="0"/>
                <a:cs typeface="Times New Roman" pitchFamily="18" charset="0"/>
              </a:rPr>
              <a:t>Center the field group heading above the captions to which it applies</a:t>
            </a:r>
          </a:p>
          <a:p>
            <a:pPr algn="just"/>
            <a:r>
              <a:rPr lang="en-US" dirty="0" smtClean="0">
                <a:latin typeface="Times New Roman" pitchFamily="18" charset="0"/>
                <a:cs typeface="Times New Roman" pitchFamily="18" charset="0"/>
              </a:rPr>
              <a:t>Relate it to the captions by a solid line</a:t>
            </a:r>
          </a:p>
          <a:p>
            <a:pPr algn="just"/>
            <a:r>
              <a:rPr lang="en-US" dirty="0" smtClean="0">
                <a:latin typeface="Times New Roman" pitchFamily="18" charset="0"/>
                <a:cs typeface="Times New Roman" pitchFamily="18" charset="0"/>
              </a:rPr>
              <a:t>Fully spell it out in the uppercase font</a:t>
            </a:r>
          </a:p>
          <a:p>
            <a:pPr algn="just"/>
            <a:r>
              <a:rPr lang="en-US" dirty="0" smtClean="0">
                <a:latin typeface="Times New Roman" pitchFamily="18" charset="0"/>
                <a:cs typeface="Times New Roman" pitchFamily="18" charset="0"/>
              </a:rPr>
              <a:t>Display it in normal intensity</a:t>
            </a:r>
          </a:p>
          <a:p>
            <a:pPr lvl="1" algn="just"/>
            <a:r>
              <a:rPr lang="en-US" dirty="0" smtClean="0">
                <a:latin typeface="Times New Roman" pitchFamily="18" charset="0"/>
                <a:cs typeface="Times New Roman" pitchFamily="18" charset="0"/>
              </a:rPr>
              <a:t>Alternately, if a different font size or style exists and is used, the heading may be displayed in mixed-case, using the headline style</a:t>
            </a:r>
          </a:p>
          <a:p>
            <a:pPr algn="just"/>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Web Page Headings</a:t>
            </a:r>
            <a:endParaRPr lang="en-US" dirty="0"/>
          </a:p>
        </p:txBody>
      </p:sp>
      <p:sp>
        <p:nvSpPr>
          <p:cNvPr id="3" name="Content Placeholder 2"/>
          <p:cNvSpPr>
            <a:spLocks noGrp="1"/>
          </p:cNvSpPr>
          <p:nvPr>
            <p:ph sz="quarter" idx="1"/>
          </p:nvPr>
        </p:nvSpPr>
        <p:spPr>
          <a:xfrm>
            <a:off x="152400" y="1600200"/>
            <a:ext cx="8839200" cy="5105400"/>
          </a:xfrm>
        </p:spPr>
        <p:txBody>
          <a:bodyPr>
            <a:normAutofit lnSpcReduction="10000"/>
          </a:bodyPr>
          <a:lstStyle/>
          <a:p>
            <a:pPr algn="just"/>
            <a:r>
              <a:rPr lang="en-US" dirty="0" smtClean="0">
                <a:latin typeface="Times New Roman" pitchFamily="18" charset="0"/>
                <a:cs typeface="Times New Roman" pitchFamily="18" charset="0"/>
              </a:rPr>
              <a:t>Control Headings</a:t>
            </a:r>
          </a:p>
          <a:p>
            <a:pPr lvl="1" algn="just"/>
            <a:r>
              <a:rPr lang="en-US" dirty="0" smtClean="0">
                <a:latin typeface="Times New Roman" pitchFamily="18" charset="0"/>
                <a:cs typeface="Times New Roman" pitchFamily="18" charset="0"/>
              </a:rPr>
              <a:t>For groupings of controls, follow the control heading guidelines</a:t>
            </a:r>
          </a:p>
          <a:p>
            <a:pPr algn="just"/>
            <a:r>
              <a:rPr lang="en-US" dirty="0" smtClean="0">
                <a:latin typeface="Times New Roman" pitchFamily="18" charset="0"/>
                <a:cs typeface="Times New Roman" pitchFamily="18" charset="0"/>
              </a:rPr>
              <a:t>Page and Text Headings</a:t>
            </a:r>
          </a:p>
          <a:p>
            <a:pPr lvl="1" algn="just"/>
            <a:r>
              <a:rPr lang="en-US" dirty="0" smtClean="0">
                <a:latin typeface="Times New Roman" pitchFamily="18" charset="0"/>
                <a:cs typeface="Times New Roman" pitchFamily="18" charset="0"/>
              </a:rPr>
              <a:t>Provide a meaningful page heading that clearly describes the content and nature of the page that follows</a:t>
            </a:r>
          </a:p>
          <a:p>
            <a:pPr lvl="1" algn="just"/>
            <a:r>
              <a:rPr lang="en-US" dirty="0" smtClean="0">
                <a:latin typeface="Times New Roman" pitchFamily="18" charset="0"/>
                <a:cs typeface="Times New Roman" pitchFamily="18" charset="0"/>
              </a:rPr>
              <a:t>Provide meaningful text headings and subheadings that clearly describe the content and nature of the text that follows</a:t>
            </a:r>
          </a:p>
          <a:p>
            <a:pPr lvl="1" algn="just"/>
            <a:r>
              <a:rPr lang="en-US" dirty="0" smtClean="0">
                <a:latin typeface="Times New Roman" pitchFamily="18" charset="0"/>
                <a:cs typeface="Times New Roman" pitchFamily="18" charset="0"/>
              </a:rPr>
              <a:t>Establish a hierarchy of font styles, sizes and weights dependent upon the organization created and the importance of the text content </a:t>
            </a:r>
          </a:p>
          <a:p>
            <a:pPr lvl="1"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Web Page Headings</a:t>
            </a:r>
            <a:endParaRPr lang="en-US" dirty="0"/>
          </a:p>
        </p:txBody>
      </p:sp>
      <p:sp>
        <p:nvSpPr>
          <p:cNvPr id="3" name="Content Placeholder 2"/>
          <p:cNvSpPr>
            <a:spLocks noGrp="1"/>
          </p:cNvSpPr>
          <p:nvPr>
            <p:ph sz="quarter" idx="1"/>
          </p:nvPr>
        </p:nvSpPr>
        <p:spPr>
          <a:xfrm>
            <a:off x="152400" y="1600200"/>
            <a:ext cx="8839200" cy="5105400"/>
          </a:xfrm>
        </p:spPr>
        <p:txBody>
          <a:bodyPr/>
          <a:lstStyle/>
          <a:p>
            <a:pPr lvl="1" algn="just"/>
            <a:r>
              <a:rPr lang="en-US" dirty="0" smtClean="0">
                <a:latin typeface="Times New Roman" pitchFamily="18" charset="0"/>
                <a:cs typeface="Times New Roman" pitchFamily="18" charset="0"/>
              </a:rPr>
              <a:t>Settle on as few sizes and styles as necessary to communicate page content and organization to the user</a:t>
            </a:r>
          </a:p>
          <a:p>
            <a:pPr lvl="1" algn="just"/>
            <a:r>
              <a:rPr lang="en-US" dirty="0" smtClean="0">
                <a:latin typeface="Times New Roman" pitchFamily="18" charset="0"/>
                <a:cs typeface="Times New Roman" pitchFamily="18" charset="0"/>
              </a:rPr>
              <a:t>Do not randomly mix heading levels or skip heading levels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Instructions </a:t>
            </a:r>
            <a:endParaRPr lang="en-US" dirty="0"/>
          </a:p>
        </p:txBody>
      </p:sp>
      <p:sp>
        <p:nvSpPr>
          <p:cNvPr id="3" name="Content Placeholder 2"/>
          <p:cNvSpPr>
            <a:spLocks noGrp="1"/>
          </p:cNvSpPr>
          <p:nvPr>
            <p:ph sz="quarter" idx="1"/>
          </p:nvPr>
        </p:nvSpPr>
        <p:spPr>
          <a:xfrm>
            <a:off x="152400" y="1600200"/>
            <a:ext cx="8839200" cy="5105400"/>
          </a:xfrm>
        </p:spPr>
        <p:txBody>
          <a:bodyPr>
            <a:normAutofit lnSpcReduction="10000"/>
          </a:bodyPr>
          <a:lstStyle/>
          <a:p>
            <a:pPr algn="just"/>
            <a:r>
              <a:rPr lang="en-US" dirty="0" smtClean="0">
                <a:latin typeface="Times New Roman" pitchFamily="18" charset="0"/>
                <a:cs typeface="Times New Roman" pitchFamily="18" charset="0"/>
              </a:rPr>
              <a:t>Incorporate instructions on a screen, as necessary</a:t>
            </a:r>
          </a:p>
          <a:p>
            <a:pPr lvl="1" algn="just"/>
            <a:r>
              <a:rPr lang="en-US" dirty="0" smtClean="0">
                <a:latin typeface="Times New Roman" pitchFamily="18" charset="0"/>
                <a:cs typeface="Times New Roman" pitchFamily="18" charset="0"/>
              </a:rPr>
              <a:t>In a position just preceding the part, or parts, of a screen to which they apply</a:t>
            </a:r>
          </a:p>
          <a:p>
            <a:pPr lvl="1" algn="just"/>
            <a:r>
              <a:rPr lang="en-US" dirty="0" smtClean="0">
                <a:latin typeface="Times New Roman" pitchFamily="18" charset="0"/>
                <a:cs typeface="Times New Roman" pitchFamily="18" charset="0"/>
              </a:rPr>
              <a:t>In a manner that visually distinguishes them by</a:t>
            </a:r>
          </a:p>
          <a:p>
            <a:pPr lvl="2" algn="just"/>
            <a:r>
              <a:rPr lang="en-US" dirty="0" smtClean="0">
                <a:latin typeface="Times New Roman" pitchFamily="18" charset="0"/>
                <a:cs typeface="Times New Roman" pitchFamily="18" charset="0"/>
              </a:rPr>
              <a:t>Displaying them in a unique type style</a:t>
            </a:r>
          </a:p>
          <a:p>
            <a:pPr lvl="2" algn="just"/>
            <a:r>
              <a:rPr lang="en-US" dirty="0" smtClean="0">
                <a:latin typeface="Times New Roman" pitchFamily="18" charset="0"/>
                <a:cs typeface="Times New Roman" pitchFamily="18" charset="0"/>
              </a:rPr>
              <a:t>Displaying them in a unique color</a:t>
            </a:r>
          </a:p>
          <a:p>
            <a:pPr lvl="1" algn="just"/>
            <a:r>
              <a:rPr lang="en-US" dirty="0" smtClean="0">
                <a:latin typeface="Times New Roman" pitchFamily="18" charset="0"/>
                <a:cs typeface="Times New Roman" pitchFamily="18" charset="0"/>
              </a:rPr>
              <a:t>In a position that visually distinguishes them by</a:t>
            </a:r>
          </a:p>
          <a:p>
            <a:pPr lvl="2" algn="just"/>
            <a:r>
              <a:rPr lang="en-US" dirty="0" smtClean="0">
                <a:latin typeface="Times New Roman" pitchFamily="18" charset="0"/>
                <a:cs typeface="Times New Roman" pitchFamily="18" charset="0"/>
              </a:rPr>
              <a:t>Left-justifying the instruction and indenting the related field captions, headings or text a minimum of three spaces to the right</a:t>
            </a:r>
          </a:p>
          <a:p>
            <a:pPr lvl="2" algn="just"/>
            <a:r>
              <a:rPr lang="en-US" dirty="0" smtClean="0">
                <a:latin typeface="Times New Roman" pitchFamily="18" charset="0"/>
                <a:cs typeface="Times New Roman" pitchFamily="18" charset="0"/>
              </a:rPr>
              <a:t>Leaving a line space, if possible, between the instructions and the related control, heading or text</a:t>
            </a:r>
          </a:p>
          <a:p>
            <a:pPr lvl="1" algn="just"/>
            <a:r>
              <a:rPr lang="en-US" dirty="0" smtClean="0">
                <a:latin typeface="Times New Roman" pitchFamily="18" charset="0"/>
                <a:cs typeface="Times New Roman" pitchFamily="18" charset="0"/>
              </a:rPr>
              <a:t>Using a mixed-case font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fontScale="90000"/>
          </a:bodyPr>
          <a:lstStyle/>
          <a:p>
            <a:pPr algn="just"/>
            <a:r>
              <a:rPr lang="en-US" dirty="0" smtClean="0"/>
              <a:t>Reading, Browsing and Searching on the Web</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The Web has an almost unlimited supply of information – for those who can find it. </a:t>
            </a:r>
          </a:p>
          <a:p>
            <a:pPr algn="just"/>
            <a:r>
              <a:rPr lang="en-US" dirty="0" smtClean="0">
                <a:latin typeface="Times New Roman" pitchFamily="18" charset="0"/>
                <a:cs typeface="Times New Roman" pitchFamily="18" charset="0"/>
              </a:rPr>
              <a:t>The dilemma for the user is how to navigate within the Web, deal with the overwhelming amount of information presented and locate the elusive answer.</a:t>
            </a:r>
          </a:p>
          <a:p>
            <a:pPr algn="just"/>
            <a:r>
              <a:rPr lang="en-US" dirty="0" smtClean="0">
                <a:latin typeface="Times New Roman" pitchFamily="18" charset="0"/>
                <a:cs typeface="Times New Roman" pitchFamily="18" charset="0"/>
              </a:rPr>
              <a:t>The magnitude and structure of the Web seems to be creating a user interaction pattern with the </a:t>
            </a:r>
            <a:r>
              <a:rPr lang="en-US" dirty="0" err="1" smtClean="0">
                <a:latin typeface="Times New Roman" pitchFamily="18" charset="0"/>
                <a:cs typeface="Times New Roman" pitchFamily="18" charset="0"/>
              </a:rPr>
              <a:t>characterisitcs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fontScale="90000"/>
          </a:bodyPr>
          <a:lstStyle/>
          <a:p>
            <a:pPr algn="just"/>
            <a:r>
              <a:rPr lang="en-US" dirty="0" smtClean="0"/>
              <a:t>Reading, Browsing and Searching on the Web</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The most sought-after Web commodity is content</a:t>
            </a:r>
          </a:p>
          <a:p>
            <a:pPr algn="just"/>
            <a:r>
              <a:rPr lang="en-US" dirty="0" smtClean="0">
                <a:latin typeface="Times New Roman" pitchFamily="18" charset="0"/>
                <a:cs typeface="Times New Roman" pitchFamily="18" charset="0"/>
              </a:rPr>
              <a:t>Behavior is often goal-driven</a:t>
            </a:r>
          </a:p>
          <a:p>
            <a:pPr algn="just"/>
            <a:r>
              <a:rPr lang="en-US" dirty="0" smtClean="0">
                <a:latin typeface="Times New Roman" pitchFamily="18" charset="0"/>
                <a:cs typeface="Times New Roman" pitchFamily="18" charset="0"/>
              </a:rPr>
              <a:t>Reading is no longer a linear activity</a:t>
            </a:r>
          </a:p>
          <a:p>
            <a:pPr algn="just"/>
            <a:r>
              <a:rPr lang="en-US" dirty="0" smtClean="0">
                <a:latin typeface="Times New Roman" pitchFamily="18" charset="0"/>
                <a:cs typeface="Times New Roman" pitchFamily="18" charset="0"/>
              </a:rPr>
              <a:t>Impatience</a:t>
            </a:r>
          </a:p>
          <a:p>
            <a:pPr algn="just"/>
            <a:r>
              <a:rPr lang="en-US" dirty="0" smtClean="0">
                <a:latin typeface="Times New Roman" pitchFamily="18" charset="0"/>
                <a:cs typeface="Times New Roman" pitchFamily="18" charset="0"/>
              </a:rPr>
              <a:t>Frequent switching of purpose</a:t>
            </a:r>
          </a:p>
        </p:txBody>
      </p:sp>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Initial Focus of Attention</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When a Web page is presented, it will be scanned in a clockwise direction, people being influenced by balance and the weight of its title, graphics, headings and text.</a:t>
            </a:r>
          </a:p>
          <a:p>
            <a:pPr algn="just"/>
            <a:r>
              <a:rPr lang="en-US" dirty="0" smtClean="0">
                <a:latin typeface="Times New Roman" pitchFamily="18" charset="0"/>
                <a:cs typeface="Times New Roman" pitchFamily="18" charset="0"/>
              </a:rPr>
              <a:t>The page is seen in terms of shape, including its text and graphics and color.</a:t>
            </a:r>
          </a:p>
          <a:p>
            <a:pPr algn="just"/>
            <a:r>
              <a:rPr lang="en-US" dirty="0" smtClean="0">
                <a:latin typeface="Times New Roman" pitchFamily="18" charset="0"/>
                <a:cs typeface="Times New Roman" pitchFamily="18" charset="0"/>
              </a:rPr>
              <a:t>Studies indicate that attention is then immediately directed to the page’s content.</a:t>
            </a:r>
          </a:p>
          <a:p>
            <a:pPr algn="just"/>
            <a:r>
              <a:rPr lang="en-US" dirty="0" smtClean="0">
                <a:latin typeface="Times New Roman" pitchFamily="18" charset="0"/>
                <a:cs typeface="Times New Roman" pitchFamily="18" charset="0"/>
              </a:rPr>
              <a:t>Usually ignored are the peripheral parts of the screen, the navigation areas, logos, slogans, advertising or anything else considered superfluous or fluff.</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Page Perusal </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Focusing on the page’s content, the user’s eyes are first drawn to the page’s text, particularly headings, captions, summaries and notes.</a:t>
            </a:r>
          </a:p>
          <a:p>
            <a:pPr algn="just"/>
            <a:r>
              <a:rPr lang="en-US" dirty="0" smtClean="0">
                <a:latin typeface="Times New Roman" pitchFamily="18" charset="0"/>
                <a:cs typeface="Times New Roman" pitchFamily="18" charset="0"/>
              </a:rPr>
              <a:t>Individual words and phrases are read for meaning and relevance. </a:t>
            </a:r>
          </a:p>
          <a:p>
            <a:pPr algn="just"/>
            <a:r>
              <a:rPr lang="en-US" dirty="0" smtClean="0">
                <a:latin typeface="Times New Roman" pitchFamily="18" charset="0"/>
                <a:cs typeface="Times New Roman" pitchFamily="18" charset="0"/>
              </a:rPr>
              <a:t>The page’s graphics are generally ignored. </a:t>
            </a:r>
          </a:p>
          <a:p>
            <a:pPr algn="just"/>
            <a:r>
              <a:rPr lang="en-US" dirty="0" smtClean="0">
                <a:latin typeface="Times New Roman" pitchFamily="18" charset="0"/>
                <a:cs typeface="Times New Roman" pitchFamily="18" charset="0"/>
              </a:rPr>
              <a:t>The most frequent method used in perusing a page is scanning or skimming, concentrating less on detail and word for word reading.</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Page Perusal </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Design features that enhance scanning are critically important in page design. </a:t>
            </a:r>
          </a:p>
          <a:p>
            <a:pPr algn="just"/>
            <a:r>
              <a:rPr lang="en-US" dirty="0" smtClean="0">
                <a:latin typeface="Times New Roman" pitchFamily="18" charset="0"/>
                <a:cs typeface="Times New Roman" pitchFamily="18" charset="0"/>
              </a:rPr>
              <a:t>As the scanning continues, the user’s attention becomes progressively more detailed, page components begin to take on meaning.</a:t>
            </a:r>
          </a:p>
          <a:p>
            <a:pPr algn="just"/>
            <a:r>
              <a:rPr lang="en-US" dirty="0" smtClean="0">
                <a:latin typeface="Times New Roman" pitchFamily="18" charset="0"/>
                <a:cs typeface="Times New Roman" pitchFamily="18" charset="0"/>
              </a:rPr>
              <a:t>Shallow reading is combined with selective depth.</a:t>
            </a:r>
          </a:p>
          <a:p>
            <a:pPr algn="just"/>
            <a:r>
              <a:rPr lang="en-US" dirty="0" smtClean="0">
                <a:latin typeface="Times New Roman" pitchFamily="18" charset="0"/>
                <a:cs typeface="Times New Roman" pitchFamily="18" charset="0"/>
              </a:rPr>
              <a:t>Rarely are articles read fully. If page does not appear to be relevant to a user’s needs or goals, it will be removed.</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Scanning Guidelines</a:t>
            </a:r>
            <a:endParaRPr lang="en-US" dirty="0"/>
          </a:p>
        </p:txBody>
      </p:sp>
      <p:sp>
        <p:nvSpPr>
          <p:cNvPr id="3" name="Content Placeholder 2"/>
          <p:cNvSpPr>
            <a:spLocks noGrp="1"/>
          </p:cNvSpPr>
          <p:nvPr>
            <p:ph sz="quarter" idx="1"/>
          </p:nvPr>
        </p:nvSpPr>
        <p:spPr>
          <a:xfrm>
            <a:off x="152400" y="1600200"/>
            <a:ext cx="8839200" cy="5105400"/>
          </a:xfrm>
        </p:spPr>
        <p:txBody>
          <a:bodyPr>
            <a:normAutofit fontScale="92500" lnSpcReduction="20000"/>
          </a:bodyPr>
          <a:lstStyle/>
          <a:p>
            <a:pPr algn="just"/>
            <a:r>
              <a:rPr lang="en-US" dirty="0" smtClean="0">
                <a:latin typeface="Times New Roman" pitchFamily="18" charset="0"/>
                <a:cs typeface="Times New Roman" pitchFamily="18" charset="0"/>
              </a:rPr>
              <a:t>Organization</a:t>
            </a:r>
          </a:p>
          <a:p>
            <a:pPr lvl="1" algn="just"/>
            <a:r>
              <a:rPr lang="en-US" dirty="0" smtClean="0">
                <a:latin typeface="Times New Roman" pitchFamily="18" charset="0"/>
                <a:cs typeface="Times New Roman" pitchFamily="18" charset="0"/>
              </a:rPr>
              <a:t>Minimize eye movement</a:t>
            </a:r>
          </a:p>
          <a:p>
            <a:pPr lvl="1" algn="just"/>
            <a:r>
              <a:rPr lang="en-US" dirty="0" smtClean="0">
                <a:latin typeface="Times New Roman" pitchFamily="18" charset="0"/>
                <a:cs typeface="Times New Roman" pitchFamily="18" charset="0"/>
              </a:rPr>
              <a:t>Provide groupings of information</a:t>
            </a:r>
          </a:p>
          <a:p>
            <a:pPr lvl="1" algn="just"/>
            <a:r>
              <a:rPr lang="en-US" dirty="0" smtClean="0">
                <a:latin typeface="Times New Roman" pitchFamily="18" charset="0"/>
                <a:cs typeface="Times New Roman" pitchFamily="18" charset="0"/>
              </a:rPr>
              <a:t>Organize content in a logical and obvious way</a:t>
            </a:r>
          </a:p>
          <a:p>
            <a:pPr algn="just"/>
            <a:r>
              <a:rPr lang="en-US" dirty="0" smtClean="0">
                <a:latin typeface="Times New Roman" pitchFamily="18" charset="0"/>
                <a:cs typeface="Times New Roman" pitchFamily="18" charset="0"/>
              </a:rPr>
              <a:t>Writing</a:t>
            </a:r>
          </a:p>
          <a:p>
            <a:pPr lvl="1" algn="just"/>
            <a:r>
              <a:rPr lang="en-US" dirty="0" smtClean="0">
                <a:latin typeface="Times New Roman" pitchFamily="18" charset="0"/>
                <a:cs typeface="Times New Roman" pitchFamily="18" charset="0"/>
              </a:rPr>
              <a:t>Provide a meaningful title</a:t>
            </a:r>
          </a:p>
          <a:p>
            <a:pPr lvl="1" algn="just"/>
            <a:r>
              <a:rPr lang="en-US" dirty="0" smtClean="0">
                <a:latin typeface="Times New Roman" pitchFamily="18" charset="0"/>
                <a:cs typeface="Times New Roman" pitchFamily="18" charset="0"/>
              </a:rPr>
              <a:t>Provide meaningful headings and subheadings</a:t>
            </a:r>
          </a:p>
          <a:p>
            <a:pPr lvl="1" algn="just"/>
            <a:r>
              <a:rPr lang="en-US" dirty="0" smtClean="0">
                <a:latin typeface="Times New Roman" pitchFamily="18" charset="0"/>
                <a:cs typeface="Times New Roman" pitchFamily="18" charset="0"/>
              </a:rPr>
              <a:t>Concisely write the text</a:t>
            </a:r>
          </a:p>
          <a:p>
            <a:pPr lvl="1" algn="just"/>
            <a:r>
              <a:rPr lang="en-US" dirty="0" smtClean="0">
                <a:latin typeface="Times New Roman" pitchFamily="18" charset="0"/>
                <a:cs typeface="Times New Roman" pitchFamily="18" charset="0"/>
              </a:rPr>
              <a:t>Write short paragraphs containing only one idea</a:t>
            </a:r>
          </a:p>
          <a:p>
            <a:pPr lvl="1" algn="just"/>
            <a:r>
              <a:rPr lang="en-US" dirty="0" smtClean="0">
                <a:latin typeface="Times New Roman" pitchFamily="18" charset="0"/>
                <a:cs typeface="Times New Roman" pitchFamily="18" charset="0"/>
              </a:rPr>
              <a:t>Use the inverted pyramid style of writing</a:t>
            </a:r>
          </a:p>
          <a:p>
            <a:pPr lvl="1" algn="just"/>
            <a:r>
              <a:rPr lang="en-US" dirty="0" smtClean="0">
                <a:latin typeface="Times New Roman" pitchFamily="18" charset="0"/>
                <a:cs typeface="Times New Roman" pitchFamily="18" charset="0"/>
              </a:rPr>
              <a:t>Use bulleted and numbered lists</a:t>
            </a:r>
          </a:p>
          <a:p>
            <a:pPr lvl="1" algn="just"/>
            <a:r>
              <a:rPr lang="en-US" dirty="0" smtClean="0">
                <a:latin typeface="Times New Roman" pitchFamily="18" charset="0"/>
                <a:cs typeface="Times New Roman" pitchFamily="18" charset="0"/>
              </a:rPr>
              <a:t>Array information in tables</a:t>
            </a:r>
          </a:p>
          <a:p>
            <a:pPr lvl="1" algn="just"/>
            <a:r>
              <a:rPr lang="en-US" dirty="0" smtClean="0">
                <a:latin typeface="Times New Roman" pitchFamily="18" charset="0"/>
                <a:cs typeface="Times New Roman" pitchFamily="18" charset="0"/>
              </a:rPr>
              <a:t>Provide concise summaries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The Design Team</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Provide a balanced design team, including specialists in</a:t>
            </a:r>
          </a:p>
          <a:p>
            <a:pPr lvl="1" algn="just"/>
            <a:r>
              <a:rPr lang="en-US" dirty="0" smtClean="0">
                <a:latin typeface="Times New Roman" pitchFamily="18" charset="0"/>
                <a:cs typeface="Times New Roman" pitchFamily="18" charset="0"/>
              </a:rPr>
              <a:t>Development</a:t>
            </a:r>
          </a:p>
          <a:p>
            <a:pPr lvl="1" algn="just"/>
            <a:r>
              <a:rPr lang="en-US" dirty="0" smtClean="0">
                <a:latin typeface="Times New Roman" pitchFamily="18" charset="0"/>
                <a:cs typeface="Times New Roman" pitchFamily="18" charset="0"/>
              </a:rPr>
              <a:t>Human factors</a:t>
            </a:r>
          </a:p>
          <a:p>
            <a:pPr lvl="1" algn="just"/>
            <a:r>
              <a:rPr lang="en-US" dirty="0" smtClean="0">
                <a:latin typeface="Times New Roman" pitchFamily="18" charset="0"/>
                <a:cs typeface="Times New Roman" pitchFamily="18" charset="0"/>
              </a:rPr>
              <a:t>Visual design</a:t>
            </a:r>
          </a:p>
          <a:p>
            <a:pPr lvl="1" algn="just"/>
            <a:r>
              <a:rPr lang="en-US" dirty="0" smtClean="0">
                <a:latin typeface="Times New Roman" pitchFamily="18" charset="0"/>
                <a:cs typeface="Times New Roman" pitchFamily="18" charset="0"/>
              </a:rPr>
              <a:t>Usability assessment</a:t>
            </a:r>
          </a:p>
          <a:p>
            <a:pPr lvl="1" algn="just"/>
            <a:r>
              <a:rPr lang="en-US" dirty="0" smtClean="0">
                <a:latin typeface="Times New Roman" pitchFamily="18" charset="0"/>
                <a:cs typeface="Times New Roman" pitchFamily="18" charset="0"/>
              </a:rPr>
              <a:t>Documentation</a:t>
            </a:r>
          </a:p>
          <a:p>
            <a:pPr lvl="1" algn="just"/>
            <a:r>
              <a:rPr lang="en-US" dirty="0" smtClean="0">
                <a:latin typeface="Times New Roman" pitchFamily="18" charset="0"/>
                <a:cs typeface="Times New Roman" pitchFamily="18" charset="0"/>
              </a:rPr>
              <a:t>Training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Scanning Guidelines</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Presentation</a:t>
            </a:r>
          </a:p>
          <a:p>
            <a:pPr lvl="1" algn="just"/>
            <a:r>
              <a:rPr lang="en-US" dirty="0" smtClean="0">
                <a:latin typeface="Times New Roman" pitchFamily="18" charset="0"/>
                <a:cs typeface="Times New Roman" pitchFamily="18" charset="0"/>
              </a:rPr>
              <a:t>Highlight</a:t>
            </a:r>
          </a:p>
          <a:p>
            <a:pPr lvl="2" algn="just"/>
            <a:r>
              <a:rPr lang="en-US" dirty="0" smtClean="0">
                <a:latin typeface="Times New Roman" pitchFamily="18" charset="0"/>
                <a:cs typeface="Times New Roman" pitchFamily="18" charset="0"/>
              </a:rPr>
              <a:t>Key information carrying words or phrases</a:t>
            </a:r>
          </a:p>
          <a:p>
            <a:pPr lvl="2" algn="just"/>
            <a:r>
              <a:rPr lang="en-US" dirty="0" smtClean="0">
                <a:latin typeface="Times New Roman" pitchFamily="18" charset="0"/>
                <a:cs typeface="Times New Roman" pitchFamily="18" charset="0"/>
              </a:rPr>
              <a:t>Important concepts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a:bodyPr>
          <a:lstStyle/>
          <a:p>
            <a:r>
              <a:rPr lang="en-US" dirty="0" smtClean="0"/>
              <a:t>Browsing Guidelines</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Facilitate scanning</a:t>
            </a:r>
          </a:p>
          <a:p>
            <a:pPr algn="just"/>
            <a:r>
              <a:rPr lang="en-US" dirty="0" smtClean="0">
                <a:latin typeface="Times New Roman" pitchFamily="18" charset="0"/>
                <a:cs typeface="Times New Roman" pitchFamily="18" charset="0"/>
              </a:rPr>
              <a:t>Provide multiple layers of structure</a:t>
            </a:r>
          </a:p>
          <a:p>
            <a:pPr algn="just"/>
            <a:r>
              <a:rPr lang="en-US" dirty="0" smtClean="0">
                <a:latin typeface="Times New Roman" pitchFamily="18" charset="0"/>
                <a:cs typeface="Times New Roman" pitchFamily="18" charset="0"/>
              </a:rPr>
              <a:t>Make navigation easy</a:t>
            </a:r>
          </a:p>
          <a:p>
            <a:pPr algn="just"/>
            <a:r>
              <a:rPr lang="en-US" dirty="0" smtClean="0">
                <a:latin typeface="Times New Roman" pitchFamily="18" charset="0"/>
                <a:cs typeface="Times New Roman" pitchFamily="18" charset="0"/>
              </a:rPr>
              <a:t>Respect the user’s desire to leave</a:t>
            </a:r>
          </a:p>
          <a:p>
            <a:pPr algn="just"/>
            <a:r>
              <a:rPr lang="en-US" dirty="0" smtClean="0">
                <a:latin typeface="Times New Roman" pitchFamily="18" charset="0"/>
                <a:cs typeface="Times New Roman" pitchFamily="18" charset="0"/>
              </a:rPr>
              <a:t>Upon returning, help the users reorient themselves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Searching </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Problems with Search Facilities</a:t>
            </a:r>
          </a:p>
          <a:p>
            <a:pPr lvl="1" algn="just"/>
            <a:r>
              <a:rPr lang="en-US" dirty="0" smtClean="0">
                <a:latin typeface="Times New Roman" pitchFamily="18" charset="0"/>
                <a:cs typeface="Times New Roman" pitchFamily="18" charset="0"/>
              </a:rPr>
              <a:t>Not understanding the user</a:t>
            </a:r>
          </a:p>
          <a:p>
            <a:pPr lvl="1" algn="just"/>
            <a:r>
              <a:rPr lang="en-US" dirty="0" smtClean="0">
                <a:latin typeface="Times New Roman" pitchFamily="18" charset="0"/>
                <a:cs typeface="Times New Roman" pitchFamily="18" charset="0"/>
              </a:rPr>
              <a:t>Difficulties in formulating the search</a:t>
            </a:r>
          </a:p>
          <a:p>
            <a:pPr lvl="1" algn="just"/>
            <a:r>
              <a:rPr lang="en-US" dirty="0" smtClean="0">
                <a:latin typeface="Times New Roman" pitchFamily="18" charset="0"/>
                <a:cs typeface="Times New Roman" pitchFamily="18" charset="0"/>
              </a:rPr>
              <a:t>Difficulties in presenting meaningful results</a:t>
            </a:r>
          </a:p>
          <a:p>
            <a:pPr lvl="1" algn="just">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Search Facility Guidelines</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Know Your Search User </a:t>
            </a:r>
          </a:p>
          <a:p>
            <a:pPr lvl="1" algn="just"/>
            <a:r>
              <a:rPr lang="en-US" dirty="0" smtClean="0">
                <a:latin typeface="Times New Roman" pitchFamily="18" charset="0"/>
                <a:cs typeface="Times New Roman" pitchFamily="18" charset="0"/>
              </a:rPr>
              <a:t>Identify the level of expertise of the user</a:t>
            </a:r>
          </a:p>
          <a:p>
            <a:pPr lvl="1" algn="just"/>
            <a:r>
              <a:rPr lang="en-US" dirty="0" smtClean="0">
                <a:latin typeface="Times New Roman" pitchFamily="18" charset="0"/>
                <a:cs typeface="Times New Roman" pitchFamily="18" charset="0"/>
              </a:rPr>
              <a:t>Anticipate</a:t>
            </a:r>
          </a:p>
          <a:p>
            <a:pPr lvl="2" algn="just"/>
            <a:r>
              <a:rPr lang="en-US" dirty="0" smtClean="0">
                <a:latin typeface="Times New Roman" pitchFamily="18" charset="0"/>
                <a:cs typeface="Times New Roman" pitchFamily="18" charset="0"/>
              </a:rPr>
              <a:t>The nature of every possible query</a:t>
            </a:r>
          </a:p>
          <a:p>
            <a:pPr lvl="2" algn="just"/>
            <a:r>
              <a:rPr lang="en-US" dirty="0" smtClean="0">
                <a:latin typeface="Times New Roman" pitchFamily="18" charset="0"/>
                <a:cs typeface="Times New Roman" pitchFamily="18" charset="0"/>
              </a:rPr>
              <a:t>The kind of information desired</a:t>
            </a:r>
          </a:p>
          <a:p>
            <a:pPr lvl="2" algn="just"/>
            <a:r>
              <a:rPr lang="en-US" dirty="0" smtClean="0">
                <a:latin typeface="Times New Roman" pitchFamily="18" charset="0"/>
                <a:cs typeface="Times New Roman" pitchFamily="18" charset="0"/>
              </a:rPr>
              <a:t>The type of information being searched</a:t>
            </a:r>
          </a:p>
          <a:p>
            <a:pPr lvl="2" algn="just"/>
            <a:r>
              <a:rPr lang="en-US" dirty="0" smtClean="0">
                <a:latin typeface="Times New Roman" pitchFamily="18" charset="0"/>
                <a:cs typeface="Times New Roman" pitchFamily="18" charset="0"/>
              </a:rPr>
              <a:t>How much information will result from the search</a:t>
            </a:r>
          </a:p>
          <a:p>
            <a:pPr lvl="1" algn="just"/>
            <a:r>
              <a:rPr lang="en-US" dirty="0" smtClean="0">
                <a:latin typeface="Times New Roman" pitchFamily="18" charset="0"/>
                <a:cs typeface="Times New Roman" pitchFamily="18" charset="0"/>
              </a:rPr>
              <a:t>Plan for the user’s switching purposes during the search process</a:t>
            </a:r>
          </a:p>
          <a:p>
            <a:pPr lvl="1" algn="just"/>
            <a:r>
              <a:rPr lang="en-US" dirty="0" smtClean="0">
                <a:latin typeface="Times New Roman" pitchFamily="18" charset="0"/>
                <a:cs typeface="Times New Roman" pitchFamily="18" charset="0"/>
              </a:rPr>
              <a:t>Plan for flexibility in the search process</a:t>
            </a:r>
          </a:p>
        </p:txBody>
      </p:sp>
    </p:spTree>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Search Facility Guidelines</a:t>
            </a:r>
            <a:endParaRPr lang="en-US" dirty="0"/>
          </a:p>
        </p:txBody>
      </p:sp>
      <p:sp>
        <p:nvSpPr>
          <p:cNvPr id="3" name="Content Placeholder 2"/>
          <p:cNvSpPr>
            <a:spLocks noGrp="1"/>
          </p:cNvSpPr>
          <p:nvPr>
            <p:ph sz="quarter" idx="1"/>
          </p:nvPr>
        </p:nvSpPr>
        <p:spPr>
          <a:xfrm>
            <a:off x="152400" y="1600200"/>
            <a:ext cx="8839200" cy="5105400"/>
          </a:xfrm>
        </p:spPr>
        <p:txBody>
          <a:bodyPr>
            <a:normAutofit fontScale="92500" lnSpcReduction="10000"/>
          </a:bodyPr>
          <a:lstStyle/>
          <a:p>
            <a:pPr algn="just"/>
            <a:r>
              <a:rPr lang="en-US" dirty="0" smtClean="0">
                <a:latin typeface="Times New Roman" pitchFamily="18" charset="0"/>
                <a:cs typeface="Times New Roman" pitchFamily="18" charset="0"/>
              </a:rPr>
              <a:t>Express the Search</a:t>
            </a:r>
          </a:p>
          <a:p>
            <a:pPr lvl="1" algn="just"/>
            <a:r>
              <a:rPr lang="en-US" dirty="0" smtClean="0">
                <a:latin typeface="Times New Roman" pitchFamily="18" charset="0"/>
                <a:cs typeface="Times New Roman" pitchFamily="18" charset="0"/>
              </a:rPr>
              <a:t>What</a:t>
            </a:r>
          </a:p>
          <a:p>
            <a:pPr lvl="2" algn="just"/>
            <a:r>
              <a:rPr lang="en-US" dirty="0" smtClean="0">
                <a:latin typeface="Times New Roman" pitchFamily="18" charset="0"/>
                <a:cs typeface="Times New Roman" pitchFamily="18" charset="0"/>
              </a:rPr>
              <a:t>Structure the searching function to the Web site information and the user’s needs</a:t>
            </a:r>
          </a:p>
          <a:p>
            <a:pPr lvl="2" algn="just"/>
            <a:r>
              <a:rPr lang="en-US" dirty="0" smtClean="0">
                <a:latin typeface="Times New Roman" pitchFamily="18" charset="0"/>
                <a:cs typeface="Times New Roman" pitchFamily="18" charset="0"/>
              </a:rPr>
              <a:t>Integrate searching and browsing</a:t>
            </a:r>
          </a:p>
          <a:p>
            <a:pPr lvl="1" algn="just"/>
            <a:r>
              <a:rPr lang="en-US" dirty="0" smtClean="0">
                <a:latin typeface="Times New Roman" pitchFamily="18" charset="0"/>
                <a:cs typeface="Times New Roman" pitchFamily="18" charset="0"/>
              </a:rPr>
              <a:t>Where</a:t>
            </a:r>
          </a:p>
          <a:p>
            <a:pPr lvl="2" algn="just"/>
            <a:r>
              <a:rPr lang="en-US" dirty="0" smtClean="0">
                <a:latin typeface="Times New Roman" pitchFamily="18" charset="0"/>
                <a:cs typeface="Times New Roman" pitchFamily="18" charset="0"/>
              </a:rPr>
              <a:t>Make the search facility prominent on the home page</a:t>
            </a:r>
          </a:p>
          <a:p>
            <a:pPr lvl="2" algn="just"/>
            <a:r>
              <a:rPr lang="en-US" dirty="0" smtClean="0">
                <a:latin typeface="Times New Roman" pitchFamily="18" charset="0"/>
                <a:cs typeface="Times New Roman" pitchFamily="18" charset="0"/>
              </a:rPr>
              <a:t>Include a search facility on every page</a:t>
            </a:r>
          </a:p>
          <a:p>
            <a:pPr lvl="1" algn="just"/>
            <a:r>
              <a:rPr lang="en-US" dirty="0" smtClean="0">
                <a:latin typeface="Times New Roman" pitchFamily="18" charset="0"/>
                <a:cs typeface="Times New Roman" pitchFamily="18" charset="0"/>
              </a:rPr>
              <a:t>How</a:t>
            </a:r>
          </a:p>
          <a:p>
            <a:pPr lvl="2" algn="just"/>
            <a:r>
              <a:rPr lang="en-US" dirty="0" smtClean="0">
                <a:latin typeface="Times New Roman" pitchFamily="18" charset="0"/>
                <a:cs typeface="Times New Roman" pitchFamily="18" charset="0"/>
              </a:rPr>
              <a:t>Permit users to specify the extent of searches </a:t>
            </a:r>
          </a:p>
          <a:p>
            <a:pPr lvl="3" algn="just"/>
            <a:r>
              <a:rPr lang="en-US" dirty="0" smtClean="0">
                <a:latin typeface="Times New Roman" pitchFamily="18" charset="0"/>
                <a:cs typeface="Times New Roman" pitchFamily="18" charset="0"/>
              </a:rPr>
              <a:t>Within a section</a:t>
            </a:r>
          </a:p>
          <a:p>
            <a:pPr lvl="3" algn="just"/>
            <a:r>
              <a:rPr lang="en-US" dirty="0" smtClean="0">
                <a:latin typeface="Times New Roman" pitchFamily="18" charset="0"/>
                <a:cs typeface="Times New Roman" pitchFamily="18" charset="0"/>
              </a:rPr>
              <a:t>Across a site</a:t>
            </a:r>
          </a:p>
          <a:p>
            <a:pPr lvl="3" algn="just"/>
            <a:r>
              <a:rPr lang="en-US" dirty="0" smtClean="0">
                <a:latin typeface="Times New Roman" pitchFamily="18" charset="0"/>
                <a:cs typeface="Times New Roman" pitchFamily="18" charset="0"/>
              </a:rPr>
              <a:t>Within specified sources</a:t>
            </a:r>
          </a:p>
          <a:p>
            <a:pPr lvl="3" algn="just"/>
            <a:r>
              <a:rPr lang="en-US" dirty="0" smtClean="0">
                <a:latin typeface="Times New Roman" pitchFamily="18" charset="0"/>
                <a:cs typeface="Times New Roman" pitchFamily="18" charset="0"/>
              </a:rPr>
              <a:t>Globally </a:t>
            </a:r>
          </a:p>
          <a:p>
            <a:pPr lvl="3" algn="just"/>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Search Facility Guidelines</a:t>
            </a:r>
            <a:endParaRPr lang="en-US" dirty="0"/>
          </a:p>
        </p:txBody>
      </p:sp>
      <p:sp>
        <p:nvSpPr>
          <p:cNvPr id="3" name="Content Placeholder 2"/>
          <p:cNvSpPr>
            <a:spLocks noGrp="1"/>
          </p:cNvSpPr>
          <p:nvPr>
            <p:ph sz="quarter" idx="1"/>
          </p:nvPr>
        </p:nvSpPr>
        <p:spPr>
          <a:xfrm>
            <a:off x="152400" y="1600200"/>
            <a:ext cx="8839200" cy="5105400"/>
          </a:xfrm>
        </p:spPr>
        <p:txBody>
          <a:bodyPr/>
          <a:lstStyle/>
          <a:p>
            <a:pPr lvl="2" algn="just"/>
            <a:r>
              <a:rPr lang="en-US" dirty="0" smtClean="0">
                <a:latin typeface="Times New Roman" pitchFamily="18" charset="0"/>
                <a:cs typeface="Times New Roman" pitchFamily="18" charset="0"/>
              </a:rPr>
              <a:t>Provide methods of specifying search parameters</a:t>
            </a:r>
          </a:p>
          <a:p>
            <a:pPr lvl="3" algn="just"/>
            <a:r>
              <a:rPr lang="en-US" dirty="0" smtClean="0">
                <a:latin typeface="Times New Roman" pitchFamily="18" charset="0"/>
                <a:cs typeface="Times New Roman" pitchFamily="18" charset="0"/>
              </a:rPr>
              <a:t>Keywords</a:t>
            </a:r>
          </a:p>
          <a:p>
            <a:pPr lvl="3" algn="just"/>
            <a:r>
              <a:rPr lang="en-US" dirty="0" smtClean="0">
                <a:latin typeface="Times New Roman" pitchFamily="18" charset="0"/>
                <a:cs typeface="Times New Roman" pitchFamily="18" charset="0"/>
              </a:rPr>
              <a:t>Phrases</a:t>
            </a:r>
          </a:p>
          <a:p>
            <a:pPr lvl="3" algn="just"/>
            <a:r>
              <a:rPr lang="en-US" dirty="0" smtClean="0">
                <a:latin typeface="Times New Roman" pitchFamily="18" charset="0"/>
                <a:cs typeface="Times New Roman" pitchFamily="18" charset="0"/>
              </a:rPr>
              <a:t>Variants</a:t>
            </a:r>
          </a:p>
          <a:p>
            <a:pPr lvl="2" algn="just"/>
            <a:r>
              <a:rPr lang="en-US" dirty="0" smtClean="0">
                <a:latin typeface="Times New Roman" pitchFamily="18" charset="0"/>
                <a:cs typeface="Times New Roman" pitchFamily="18" charset="0"/>
              </a:rPr>
              <a:t>Provide a spell checker</a:t>
            </a:r>
          </a:p>
          <a:p>
            <a:pPr lvl="2" algn="just"/>
            <a:r>
              <a:rPr lang="en-US" dirty="0" smtClean="0">
                <a:latin typeface="Times New Roman" pitchFamily="18" charset="0"/>
                <a:cs typeface="Times New Roman" pitchFamily="18" charset="0"/>
              </a:rPr>
              <a:t>Provide search controls</a:t>
            </a:r>
          </a:p>
          <a:p>
            <a:pPr lvl="3" algn="just"/>
            <a:r>
              <a:rPr lang="en-US" dirty="0" smtClean="0">
                <a:latin typeface="Times New Roman" pitchFamily="18" charset="0"/>
                <a:cs typeface="Times New Roman" pitchFamily="18" charset="0"/>
              </a:rPr>
              <a:t>Text box</a:t>
            </a:r>
          </a:p>
          <a:p>
            <a:pPr lvl="3" algn="just"/>
            <a:r>
              <a:rPr lang="en-US" dirty="0" smtClean="0">
                <a:latin typeface="Times New Roman" pitchFamily="18" charset="0"/>
                <a:cs typeface="Times New Roman" pitchFamily="18" charset="0"/>
              </a:rPr>
              <a:t>Structured control</a:t>
            </a:r>
          </a:p>
          <a:p>
            <a:pPr lvl="3" algn="just"/>
            <a:r>
              <a:rPr lang="en-US" dirty="0" smtClean="0">
                <a:latin typeface="Times New Roman" pitchFamily="18" charset="0"/>
                <a:cs typeface="Times New Roman" pitchFamily="18" charset="0"/>
              </a:rPr>
              <a:t>Command button</a:t>
            </a:r>
          </a:p>
          <a:p>
            <a:pPr lvl="2" algn="just"/>
            <a:r>
              <a:rPr lang="en-US" dirty="0" smtClean="0">
                <a:latin typeface="Times New Roman" pitchFamily="18" charset="0"/>
                <a:cs typeface="Times New Roman" pitchFamily="18" charset="0"/>
              </a:rPr>
              <a:t>Provide separate interfaces for simple and advanced search</a:t>
            </a:r>
          </a:p>
          <a:p>
            <a:pPr lvl="2" algn="just"/>
            <a:r>
              <a:rPr lang="en-US" dirty="0" smtClean="0">
                <a:latin typeface="Times New Roman" pitchFamily="18" charset="0"/>
                <a:cs typeface="Times New Roman" pitchFamily="18" charset="0"/>
              </a:rPr>
              <a:t>Provide guidance and assistance</a:t>
            </a:r>
          </a:p>
          <a:p>
            <a:pPr lvl="2"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Progressive Search Refinement</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Allow the user to control the size of the result set by providing a simple mechanism to</a:t>
            </a:r>
          </a:p>
          <a:p>
            <a:pPr lvl="1" algn="just"/>
            <a:r>
              <a:rPr lang="en-US" dirty="0" smtClean="0">
                <a:latin typeface="Times New Roman" pitchFamily="18" charset="0"/>
                <a:cs typeface="Times New Roman" pitchFamily="18" charset="0"/>
              </a:rPr>
              <a:t>First perform a rapid rough search that reports only</a:t>
            </a:r>
          </a:p>
          <a:p>
            <a:pPr lvl="2" algn="just"/>
            <a:r>
              <a:rPr lang="en-US" dirty="0" smtClean="0">
                <a:latin typeface="Times New Roman" pitchFamily="18" charset="0"/>
                <a:cs typeface="Times New Roman" pitchFamily="18" charset="0"/>
              </a:rPr>
              <a:t>The number of items in the result set</a:t>
            </a:r>
          </a:p>
          <a:p>
            <a:pPr lvl="2" algn="just"/>
            <a:r>
              <a:rPr lang="en-US" dirty="0" smtClean="0">
                <a:latin typeface="Times New Roman" pitchFamily="18" charset="0"/>
                <a:cs typeface="Times New Roman" pitchFamily="18" charset="0"/>
              </a:rPr>
              <a:t>A preliminary list of topical items</a:t>
            </a:r>
          </a:p>
          <a:p>
            <a:pPr lvl="1" algn="just"/>
            <a:r>
              <a:rPr lang="en-US" dirty="0" smtClean="0">
                <a:latin typeface="Times New Roman" pitchFamily="18" charset="0"/>
                <a:cs typeface="Times New Roman" pitchFamily="18" charset="0"/>
              </a:rPr>
              <a:t>Then perform a refinement phase to narrow the search and retrieve the desired result set.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Launch a Search</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Permit search activation by clicking on the command button or pressing the Return key</a:t>
            </a:r>
          </a:p>
          <a:p>
            <a:pPr algn="just"/>
            <a:r>
              <a:rPr lang="en-US" dirty="0" smtClean="0">
                <a:latin typeface="Times New Roman" pitchFamily="18" charset="0"/>
                <a:cs typeface="Times New Roman" pitchFamily="18" charset="0"/>
              </a:rPr>
              <a:t>In search refinement, permit changes to a parameter to automatically produce a new set of results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Present Meaningful Results</a:t>
            </a:r>
            <a:endParaRPr lang="en-US" dirty="0"/>
          </a:p>
        </p:txBody>
      </p:sp>
      <p:sp>
        <p:nvSpPr>
          <p:cNvPr id="3" name="Content Placeholder 2"/>
          <p:cNvSpPr>
            <a:spLocks noGrp="1"/>
          </p:cNvSpPr>
          <p:nvPr>
            <p:ph sz="quarter" idx="1"/>
          </p:nvPr>
        </p:nvSpPr>
        <p:spPr>
          <a:xfrm>
            <a:off x="152400" y="1600200"/>
            <a:ext cx="8839200" cy="5105400"/>
          </a:xfrm>
        </p:spPr>
        <p:txBody>
          <a:bodyPr>
            <a:normAutofit lnSpcReduction="10000"/>
          </a:bodyPr>
          <a:lstStyle/>
          <a:p>
            <a:pPr algn="just"/>
            <a:r>
              <a:rPr lang="en-US" dirty="0" smtClean="0">
                <a:latin typeface="Times New Roman" pitchFamily="18" charset="0"/>
                <a:cs typeface="Times New Roman" pitchFamily="18" charset="0"/>
              </a:rPr>
              <a:t>Goal</a:t>
            </a:r>
          </a:p>
          <a:p>
            <a:pPr lvl="1" algn="just"/>
            <a:r>
              <a:rPr lang="en-US" dirty="0" smtClean="0">
                <a:latin typeface="Times New Roman" pitchFamily="18" charset="0"/>
                <a:cs typeface="Times New Roman" pitchFamily="18" charset="0"/>
              </a:rPr>
              <a:t>Provide exactly the information or answer the user is looking for</a:t>
            </a:r>
          </a:p>
          <a:p>
            <a:pPr lvl="1" algn="just"/>
            <a:r>
              <a:rPr lang="en-US" dirty="0" smtClean="0">
                <a:latin typeface="Times New Roman" pitchFamily="18" charset="0"/>
                <a:cs typeface="Times New Roman" pitchFamily="18" charset="0"/>
              </a:rPr>
              <a:t>Present it in a language and format that is easy to understand and use</a:t>
            </a:r>
          </a:p>
          <a:p>
            <a:pPr algn="just"/>
            <a:r>
              <a:rPr lang="en-US" dirty="0" smtClean="0">
                <a:latin typeface="Times New Roman" pitchFamily="18" charset="0"/>
                <a:cs typeface="Times New Roman" pitchFamily="18" charset="0"/>
              </a:rPr>
              <a:t>Criteria summary</a:t>
            </a:r>
          </a:p>
          <a:p>
            <a:pPr lvl="1" algn="just"/>
            <a:r>
              <a:rPr lang="en-US" dirty="0" smtClean="0">
                <a:latin typeface="Times New Roman" pitchFamily="18" charset="0"/>
                <a:cs typeface="Times New Roman" pitchFamily="18" charset="0"/>
              </a:rPr>
              <a:t>Present a summary of the search criteria with the search results</a:t>
            </a:r>
          </a:p>
          <a:p>
            <a:pPr algn="just"/>
            <a:r>
              <a:rPr lang="en-US" dirty="0" smtClean="0">
                <a:latin typeface="Times New Roman" pitchFamily="18" charset="0"/>
                <a:cs typeface="Times New Roman" pitchFamily="18" charset="0"/>
              </a:rPr>
              <a:t>Explanatory message</a:t>
            </a:r>
          </a:p>
          <a:p>
            <a:pPr lvl="1" algn="just"/>
            <a:r>
              <a:rPr lang="en-US" dirty="0" smtClean="0">
                <a:latin typeface="Times New Roman" pitchFamily="18" charset="0"/>
                <a:cs typeface="Times New Roman" pitchFamily="18" charset="0"/>
              </a:rPr>
              <a:t>Provide a meaningful message to explain search outcomes</a:t>
            </a:r>
          </a:p>
          <a:p>
            <a:pPr lvl="1" algn="just"/>
            <a:r>
              <a:rPr lang="en-US" dirty="0" smtClean="0">
                <a:latin typeface="Times New Roman" pitchFamily="18" charset="0"/>
                <a:cs typeface="Times New Roman" pitchFamily="18" charset="0"/>
              </a:rPr>
              <a:t>Indicate how many items compose the search result set</a:t>
            </a:r>
          </a:p>
          <a:p>
            <a:pPr lvl="1"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Present Meaningful Results</a:t>
            </a:r>
            <a:endParaRPr lang="en-US" dirty="0"/>
          </a:p>
        </p:txBody>
      </p:sp>
      <p:sp>
        <p:nvSpPr>
          <p:cNvPr id="3" name="Content Placeholder 2"/>
          <p:cNvSpPr>
            <a:spLocks noGrp="1"/>
          </p:cNvSpPr>
          <p:nvPr>
            <p:ph sz="quarter" idx="1"/>
          </p:nvPr>
        </p:nvSpPr>
        <p:spPr>
          <a:xfrm>
            <a:off x="152400" y="1600200"/>
            <a:ext cx="8839200" cy="5105400"/>
          </a:xfrm>
        </p:spPr>
        <p:txBody>
          <a:bodyPr>
            <a:normAutofit lnSpcReduction="10000"/>
          </a:bodyPr>
          <a:lstStyle/>
          <a:p>
            <a:pPr algn="just"/>
            <a:r>
              <a:rPr lang="en-US" dirty="0" smtClean="0">
                <a:latin typeface="Times New Roman" pitchFamily="18" charset="0"/>
                <a:cs typeface="Times New Roman" pitchFamily="18" charset="0"/>
              </a:rPr>
              <a:t>Results presentation</a:t>
            </a:r>
          </a:p>
          <a:p>
            <a:pPr lvl="1" algn="just"/>
            <a:r>
              <a:rPr lang="en-US" dirty="0" smtClean="0">
                <a:latin typeface="Times New Roman" pitchFamily="18" charset="0"/>
                <a:cs typeface="Times New Roman" pitchFamily="18" charset="0"/>
              </a:rPr>
              <a:t>Present a textual listing that is </a:t>
            </a:r>
          </a:p>
          <a:p>
            <a:pPr lvl="2" algn="just"/>
            <a:r>
              <a:rPr lang="en-US" dirty="0" smtClean="0">
                <a:latin typeface="Times New Roman" pitchFamily="18" charset="0"/>
                <a:cs typeface="Times New Roman" pitchFamily="18" charset="0"/>
              </a:rPr>
              <a:t>Concise</a:t>
            </a:r>
          </a:p>
          <a:p>
            <a:pPr lvl="2" algn="just"/>
            <a:r>
              <a:rPr lang="en-US" dirty="0" smtClean="0">
                <a:latin typeface="Times New Roman" pitchFamily="18" charset="0"/>
                <a:cs typeface="Times New Roman" pitchFamily="18" charset="0"/>
              </a:rPr>
              <a:t>Arrayed in order of relevance</a:t>
            </a:r>
          </a:p>
          <a:p>
            <a:pPr lvl="2" algn="just"/>
            <a:r>
              <a:rPr lang="en-US" dirty="0" smtClean="0">
                <a:latin typeface="Times New Roman" pitchFamily="18" charset="0"/>
                <a:cs typeface="Times New Roman" pitchFamily="18" charset="0"/>
              </a:rPr>
              <a:t>Clear</a:t>
            </a:r>
          </a:p>
          <a:p>
            <a:pPr lvl="2" algn="just"/>
            <a:r>
              <a:rPr lang="en-US" dirty="0" smtClean="0">
                <a:latin typeface="Times New Roman" pitchFamily="18" charset="0"/>
                <a:cs typeface="Times New Roman" pitchFamily="18" charset="0"/>
              </a:rPr>
              <a:t>Easily </a:t>
            </a:r>
            <a:r>
              <a:rPr lang="en-US" dirty="0" err="1" smtClean="0">
                <a:latin typeface="Times New Roman" pitchFamily="18" charset="0"/>
                <a:cs typeface="Times New Roman" pitchFamily="18" charset="0"/>
              </a:rPr>
              <a:t>scannable</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Permit the user to</a:t>
            </a:r>
          </a:p>
          <a:p>
            <a:pPr lvl="1" algn="just"/>
            <a:r>
              <a:rPr lang="en-US" dirty="0" smtClean="0">
                <a:latin typeface="Times New Roman" pitchFamily="18" charset="0"/>
                <a:cs typeface="Times New Roman" pitchFamily="18" charset="0"/>
              </a:rPr>
              <a:t>Modify the result set sequencing</a:t>
            </a:r>
          </a:p>
          <a:p>
            <a:pPr lvl="1" algn="just"/>
            <a:r>
              <a:rPr lang="en-US" dirty="0" smtClean="0">
                <a:latin typeface="Times New Roman" pitchFamily="18" charset="0"/>
                <a:cs typeface="Times New Roman" pitchFamily="18" charset="0"/>
              </a:rPr>
              <a:t>Cluster the result set by an attribute or value</a:t>
            </a:r>
          </a:p>
          <a:p>
            <a:pPr algn="just"/>
            <a:r>
              <a:rPr lang="en-US" dirty="0" smtClean="0">
                <a:latin typeface="Times New Roman" pitchFamily="18" charset="0"/>
                <a:cs typeface="Times New Roman" pitchFamily="18" charset="0"/>
              </a:rPr>
              <a:t>For multiple listings, make obvious the link to the next search result page. For results with only one item, immediately present </a:t>
            </a:r>
            <a:r>
              <a:rPr lang="en-US" smtClean="0">
                <a:latin typeface="Times New Roman" pitchFamily="18" charset="0"/>
                <a:cs typeface="Times New Roman" pitchFamily="18" charset="0"/>
              </a:rPr>
              <a:t>the result page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Step 1 : Know Your User </a:t>
            </a:r>
            <a:r>
              <a:rPr lang="en-US" smtClean="0"/>
              <a:t>or Client</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To create a usable system, the designer must always do the following</a:t>
            </a:r>
          </a:p>
          <a:p>
            <a:pPr lvl="1" algn="just"/>
            <a:r>
              <a:rPr lang="en-US" dirty="0" smtClean="0">
                <a:latin typeface="Times New Roman" pitchFamily="18" charset="0"/>
                <a:cs typeface="Times New Roman" pitchFamily="18" charset="0"/>
              </a:rPr>
              <a:t>Understand how people interact with computers</a:t>
            </a:r>
          </a:p>
          <a:p>
            <a:pPr lvl="1" algn="just"/>
            <a:r>
              <a:rPr lang="en-US" dirty="0" smtClean="0">
                <a:latin typeface="Times New Roman" pitchFamily="18" charset="0"/>
                <a:cs typeface="Times New Roman" pitchFamily="18" charset="0"/>
              </a:rPr>
              <a:t>Understand the human characteristics important in design</a:t>
            </a:r>
          </a:p>
          <a:p>
            <a:pPr lvl="1" algn="just"/>
            <a:r>
              <a:rPr lang="en-US" dirty="0" smtClean="0">
                <a:latin typeface="Times New Roman" pitchFamily="18" charset="0"/>
                <a:cs typeface="Times New Roman" pitchFamily="18" charset="0"/>
              </a:rPr>
              <a:t>Identify the user’s level of knowledge and experience</a:t>
            </a:r>
          </a:p>
          <a:p>
            <a:pPr lvl="1" algn="just"/>
            <a:r>
              <a:rPr lang="en-US" dirty="0" smtClean="0">
                <a:latin typeface="Times New Roman" pitchFamily="18" charset="0"/>
                <a:cs typeface="Times New Roman" pitchFamily="18" charset="0"/>
              </a:rPr>
              <a:t>Identify the characteristics of the user’s needs, tasks and jobs</a:t>
            </a:r>
          </a:p>
          <a:p>
            <a:pPr lvl="1" algn="just"/>
            <a:r>
              <a:rPr lang="en-US" dirty="0" smtClean="0">
                <a:latin typeface="Times New Roman" pitchFamily="18" charset="0"/>
                <a:cs typeface="Times New Roman" pitchFamily="18" charset="0"/>
              </a:rPr>
              <a:t>Identify the user’s psychological characteristics</a:t>
            </a:r>
          </a:p>
          <a:p>
            <a:pPr lvl="1" algn="just"/>
            <a:r>
              <a:rPr lang="en-US" dirty="0" smtClean="0">
                <a:latin typeface="Times New Roman" pitchFamily="18" charset="0"/>
                <a:cs typeface="Times New Roman" pitchFamily="18" charset="0"/>
              </a:rPr>
              <a:t>Identify the user’s physical characteristics</a:t>
            </a:r>
          </a:p>
          <a:p>
            <a:pPr lvl="1" algn="just"/>
            <a:r>
              <a:rPr lang="en-US" dirty="0" smtClean="0">
                <a:latin typeface="Times New Roman" pitchFamily="18" charset="0"/>
                <a:cs typeface="Times New Roman" pitchFamily="18" charset="0"/>
              </a:rPr>
              <a:t>Employ recommended methods for gaining understanding of user’s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Destination Pages </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Describe how the page relates to the search query</a:t>
            </a:r>
          </a:p>
          <a:p>
            <a:pPr lvl="1" algn="just"/>
            <a:r>
              <a:rPr lang="en-US" dirty="0" smtClean="0">
                <a:latin typeface="Times New Roman" pitchFamily="18" charset="0"/>
                <a:cs typeface="Times New Roman" pitchFamily="18" charset="0"/>
              </a:rPr>
              <a:t>Provide page summary</a:t>
            </a:r>
          </a:p>
          <a:p>
            <a:pPr lvl="1" algn="just"/>
            <a:r>
              <a:rPr lang="en-US" dirty="0" smtClean="0">
                <a:latin typeface="Times New Roman" pitchFamily="18" charset="0"/>
                <a:cs typeface="Times New Roman" pitchFamily="18" charset="0"/>
              </a:rPr>
              <a:t>Highlight keywords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err="1" smtClean="0"/>
              <a:t>Locatability</a:t>
            </a:r>
            <a:r>
              <a:rPr lang="en-US" dirty="0" smtClean="0"/>
              <a:t> </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Provide text-based content</a:t>
            </a:r>
          </a:p>
          <a:p>
            <a:pPr algn="just"/>
            <a:r>
              <a:rPr lang="en-US" dirty="0" smtClean="0">
                <a:latin typeface="Times New Roman" pitchFamily="18" charset="0"/>
                <a:cs typeface="Times New Roman" pitchFamily="18" charset="0"/>
              </a:rPr>
              <a:t>Repeat keywords frequently throughout the text</a:t>
            </a:r>
          </a:p>
          <a:p>
            <a:pPr algn="just"/>
            <a:r>
              <a:rPr lang="en-US" dirty="0" smtClean="0">
                <a:latin typeface="Times New Roman" pitchFamily="18" charset="0"/>
                <a:cs typeface="Times New Roman" pitchFamily="18" charset="0"/>
              </a:rPr>
              <a:t>Provide a page title</a:t>
            </a:r>
          </a:p>
          <a:p>
            <a:pPr lvl="1" algn="just"/>
            <a:r>
              <a:rPr lang="en-US" dirty="0" smtClean="0">
                <a:latin typeface="Times New Roman" pitchFamily="18" charset="0"/>
                <a:cs typeface="Times New Roman" pitchFamily="18" charset="0"/>
              </a:rPr>
              <a:t>That possesses meaningful  keywords</a:t>
            </a:r>
          </a:p>
          <a:p>
            <a:pPr lvl="1" algn="just"/>
            <a:r>
              <a:rPr lang="en-US" dirty="0" smtClean="0">
                <a:latin typeface="Times New Roman" pitchFamily="18" charset="0"/>
                <a:cs typeface="Times New Roman" pitchFamily="18" charset="0"/>
              </a:rPr>
              <a:t>Whose first word is its most important descriptor</a:t>
            </a:r>
          </a:p>
          <a:p>
            <a:pPr lvl="1" algn="just"/>
            <a:r>
              <a:rPr lang="en-US" dirty="0" smtClean="0">
                <a:latin typeface="Times New Roman" pitchFamily="18" charset="0"/>
                <a:cs typeface="Times New Roman" pitchFamily="18" charset="0"/>
              </a:rPr>
              <a:t>That makes sense when viewed completely out of context</a:t>
            </a:r>
          </a:p>
          <a:p>
            <a:pPr lvl="1" algn="just"/>
            <a:r>
              <a:rPr lang="en-US" dirty="0" smtClean="0">
                <a:latin typeface="Times New Roman" pitchFamily="18" charset="0"/>
                <a:cs typeface="Times New Roman" pitchFamily="18" charset="0"/>
              </a:rPr>
              <a:t>Is different from other page titles</a:t>
            </a:r>
          </a:p>
          <a:p>
            <a:pPr lvl="1" algn="just"/>
            <a:r>
              <a:rPr lang="en-US" dirty="0" smtClean="0">
                <a:latin typeface="Times New Roman" pitchFamily="18" charset="0"/>
                <a:cs typeface="Times New Roman" pitchFamily="18" charset="0"/>
              </a:rPr>
              <a:t>Is written in mixed-case, headline style, with no highlighting</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Statistical Graphics</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A statistical graphic is data presented in a graphical format.</a:t>
            </a:r>
          </a:p>
          <a:p>
            <a:pPr algn="just"/>
            <a:r>
              <a:rPr lang="en-US" dirty="0" smtClean="0">
                <a:latin typeface="Times New Roman" pitchFamily="18" charset="0"/>
                <a:cs typeface="Times New Roman" pitchFamily="18" charset="0"/>
              </a:rPr>
              <a:t>A well-designed statistical graphic also referred a chart or graph, consists of complex ideas communicated with clarity, precision and efficiency.</a:t>
            </a:r>
          </a:p>
          <a:p>
            <a:pPr algn="just"/>
            <a:r>
              <a:rPr lang="en-US" dirty="0" smtClean="0">
                <a:latin typeface="Times New Roman" pitchFamily="18" charset="0"/>
                <a:cs typeface="Times New Roman" pitchFamily="18" charset="0"/>
              </a:rPr>
              <a:t>A well-designed statistical graphic display also avoids distortions by telling the truth about the data.</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Use of Statistical Graphics</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Reserve for material that is rich, complex or difficult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Components of a Statistical Graphic</a:t>
            </a:r>
            <a:endParaRPr lang="en-US" dirty="0"/>
          </a:p>
        </p:txBody>
      </p:sp>
      <p:sp>
        <p:nvSpPr>
          <p:cNvPr id="3" name="Content Placeholder 2"/>
          <p:cNvSpPr>
            <a:spLocks noGrp="1"/>
          </p:cNvSpPr>
          <p:nvPr>
            <p:ph sz="quarter" idx="1"/>
          </p:nvPr>
        </p:nvSpPr>
        <p:spPr>
          <a:xfrm>
            <a:off x="152400" y="1600200"/>
            <a:ext cx="8839200" cy="5105400"/>
          </a:xfrm>
        </p:spPr>
        <p:txBody>
          <a:bodyPr>
            <a:normAutofit fontScale="85000" lnSpcReduction="10000"/>
          </a:bodyPr>
          <a:lstStyle/>
          <a:p>
            <a:pPr algn="just"/>
            <a:r>
              <a:rPr lang="en-US" dirty="0" smtClean="0">
                <a:latin typeface="Times New Roman" pitchFamily="18" charset="0"/>
                <a:cs typeface="Times New Roman" pitchFamily="18" charset="0"/>
              </a:rPr>
              <a:t>Statistical graphics have at least two axes, two scales, an area to present the data, a title and sometimes a legend or key.</a:t>
            </a:r>
          </a:p>
          <a:p>
            <a:pPr algn="just"/>
            <a:r>
              <a:rPr lang="en-US" dirty="0" smtClean="0">
                <a:latin typeface="Times New Roman" pitchFamily="18" charset="0"/>
                <a:cs typeface="Times New Roman" pitchFamily="18" charset="0"/>
              </a:rPr>
              <a:t>Pie charts are the exception to this general rule.</a:t>
            </a:r>
          </a:p>
          <a:p>
            <a:pPr algn="just"/>
            <a:r>
              <a:rPr lang="en-US" dirty="0" smtClean="0">
                <a:latin typeface="Times New Roman" pitchFamily="18" charset="0"/>
                <a:cs typeface="Times New Roman" pitchFamily="18" charset="0"/>
              </a:rPr>
              <a:t>Guidelines for graphic components include </a:t>
            </a:r>
          </a:p>
          <a:p>
            <a:pPr lvl="1" algn="just"/>
            <a:r>
              <a:rPr lang="en-US" dirty="0" smtClean="0">
                <a:latin typeface="Times New Roman" pitchFamily="18" charset="0"/>
                <a:cs typeface="Times New Roman" pitchFamily="18" charset="0"/>
              </a:rPr>
              <a:t>Emphasize the data, minimize the </a:t>
            </a:r>
            <a:r>
              <a:rPr lang="en-US" dirty="0" err="1" smtClean="0">
                <a:latin typeface="Times New Roman" pitchFamily="18" charset="0"/>
                <a:cs typeface="Times New Roman" pitchFamily="18" charset="0"/>
              </a:rPr>
              <a:t>nondata</a:t>
            </a:r>
            <a:r>
              <a:rPr lang="en-US" dirty="0" smtClean="0">
                <a:latin typeface="Times New Roman" pitchFamily="18" charset="0"/>
                <a:cs typeface="Times New Roman" pitchFamily="18" charset="0"/>
              </a:rPr>
              <a:t> elements</a:t>
            </a:r>
          </a:p>
          <a:p>
            <a:pPr lvl="1" algn="just"/>
            <a:r>
              <a:rPr lang="en-US" dirty="0" smtClean="0">
                <a:latin typeface="Times New Roman" pitchFamily="18" charset="0"/>
                <a:cs typeface="Times New Roman" pitchFamily="18" charset="0"/>
              </a:rPr>
              <a:t>Redundant data</a:t>
            </a:r>
          </a:p>
          <a:p>
            <a:pPr lvl="1" algn="just"/>
            <a:r>
              <a:rPr lang="en-US" dirty="0" smtClean="0">
                <a:latin typeface="Times New Roman" pitchFamily="18" charset="0"/>
                <a:cs typeface="Times New Roman" pitchFamily="18" charset="0"/>
              </a:rPr>
              <a:t>Data variation</a:t>
            </a:r>
          </a:p>
          <a:p>
            <a:pPr lvl="1" algn="just"/>
            <a:r>
              <a:rPr lang="en-US" dirty="0" smtClean="0">
                <a:latin typeface="Times New Roman" pitchFamily="18" charset="0"/>
                <a:cs typeface="Times New Roman" pitchFamily="18" charset="0"/>
              </a:rPr>
              <a:t>Proper context</a:t>
            </a:r>
          </a:p>
          <a:p>
            <a:pPr lvl="1" algn="just"/>
            <a:r>
              <a:rPr lang="en-US" dirty="0" smtClean="0">
                <a:latin typeface="Times New Roman" pitchFamily="18" charset="0"/>
                <a:cs typeface="Times New Roman" pitchFamily="18" charset="0"/>
              </a:rPr>
              <a:t>Restrict information-carrying dimensions</a:t>
            </a:r>
          </a:p>
          <a:p>
            <a:pPr lvl="1" algn="just"/>
            <a:r>
              <a:rPr lang="en-US" dirty="0" smtClean="0">
                <a:latin typeface="Times New Roman" pitchFamily="18" charset="0"/>
                <a:cs typeface="Times New Roman" pitchFamily="18" charset="0"/>
              </a:rPr>
              <a:t>Employ data in multiple ways</a:t>
            </a:r>
          </a:p>
          <a:p>
            <a:pPr lvl="1" algn="just"/>
            <a:r>
              <a:rPr lang="en-US" dirty="0" smtClean="0">
                <a:latin typeface="Times New Roman" pitchFamily="18" charset="0"/>
                <a:cs typeface="Times New Roman" pitchFamily="18" charset="0"/>
              </a:rPr>
              <a:t>Minimize data density</a:t>
            </a:r>
          </a:p>
          <a:p>
            <a:pPr lvl="1" algn="just"/>
            <a:r>
              <a:rPr lang="en-US" dirty="0" smtClean="0">
                <a:latin typeface="Times New Roman" pitchFamily="18" charset="0"/>
                <a:cs typeface="Times New Roman" pitchFamily="18" charset="0"/>
              </a:rPr>
              <a:t>Avoid unnecessary embellishment</a:t>
            </a:r>
          </a:p>
          <a:p>
            <a:pPr lvl="1" algn="just"/>
            <a:r>
              <a:rPr lang="en-US" dirty="0" smtClean="0">
                <a:latin typeface="Times New Roman" pitchFamily="18" charset="0"/>
                <a:cs typeface="Times New Roman" pitchFamily="18" charset="0"/>
              </a:rPr>
              <a:t>Fill the display area</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Axes </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Values on an axes should increase as they move away from the origin</a:t>
            </a:r>
          </a:p>
          <a:p>
            <a:pPr algn="just"/>
            <a:r>
              <a:rPr lang="en-US" dirty="0" smtClean="0">
                <a:latin typeface="Times New Roman" pitchFamily="18" charset="0"/>
                <a:cs typeface="Times New Roman" pitchFamily="18" charset="0"/>
              </a:rPr>
              <a:t>Use the horizontal axes (X) to show time or cause of an event </a:t>
            </a:r>
          </a:p>
          <a:p>
            <a:pPr algn="just"/>
            <a:r>
              <a:rPr lang="en-US" dirty="0" smtClean="0">
                <a:latin typeface="Times New Roman" pitchFamily="18" charset="0"/>
                <a:cs typeface="Times New Roman" pitchFamily="18" charset="0"/>
              </a:rPr>
              <a:t>Use the vertical axes (Y) to show the caused effect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Scales and Scaling</a:t>
            </a:r>
            <a:endParaRPr lang="en-US" dirty="0"/>
          </a:p>
        </p:txBody>
      </p:sp>
      <p:sp>
        <p:nvSpPr>
          <p:cNvPr id="3" name="Content Placeholder 2"/>
          <p:cNvSpPr>
            <a:spLocks noGrp="1"/>
          </p:cNvSpPr>
          <p:nvPr>
            <p:ph sz="quarter" idx="1"/>
          </p:nvPr>
        </p:nvSpPr>
        <p:spPr>
          <a:xfrm>
            <a:off x="152400" y="1600200"/>
            <a:ext cx="8839200" cy="5105400"/>
          </a:xfrm>
        </p:spPr>
        <p:txBody>
          <a:bodyPr>
            <a:normAutofit fontScale="92500" lnSpcReduction="20000"/>
          </a:bodyPr>
          <a:lstStyle/>
          <a:p>
            <a:pPr algn="just"/>
            <a:r>
              <a:rPr lang="en-US" dirty="0" smtClean="0">
                <a:latin typeface="Times New Roman" pitchFamily="18" charset="0"/>
                <a:cs typeface="Times New Roman" pitchFamily="18" charset="0"/>
              </a:rPr>
              <a:t>Place ticks to mark scales on the outside edge of each axes</a:t>
            </a:r>
          </a:p>
          <a:p>
            <a:pPr algn="just"/>
            <a:r>
              <a:rPr lang="en-US" dirty="0" smtClean="0">
                <a:latin typeface="Times New Roman" pitchFamily="18" charset="0"/>
                <a:cs typeface="Times New Roman" pitchFamily="18" charset="0"/>
              </a:rPr>
              <a:t>Employ a linear scale</a:t>
            </a:r>
          </a:p>
          <a:p>
            <a:pPr algn="just"/>
            <a:r>
              <a:rPr lang="en-US" dirty="0" smtClean="0">
                <a:latin typeface="Times New Roman" pitchFamily="18" charset="0"/>
                <a:cs typeface="Times New Roman" pitchFamily="18" charset="0"/>
              </a:rPr>
              <a:t>Mark scales at standard or customary intervals</a:t>
            </a:r>
          </a:p>
          <a:p>
            <a:pPr algn="just"/>
            <a:r>
              <a:rPr lang="en-US" dirty="0" smtClean="0">
                <a:latin typeface="Times New Roman" pitchFamily="18" charset="0"/>
                <a:cs typeface="Times New Roman" pitchFamily="18" charset="0"/>
              </a:rPr>
              <a:t>Start the numeric scale at zero (0)</a:t>
            </a:r>
          </a:p>
          <a:p>
            <a:pPr algn="just"/>
            <a:r>
              <a:rPr lang="en-US" dirty="0" smtClean="0">
                <a:latin typeface="Times New Roman" pitchFamily="18" charset="0"/>
                <a:cs typeface="Times New Roman" pitchFamily="18" charset="0"/>
              </a:rPr>
              <a:t>Keep the number of digits in a scale to a minimum</a:t>
            </a:r>
          </a:p>
          <a:p>
            <a:pPr algn="just"/>
            <a:r>
              <a:rPr lang="en-US" dirty="0" smtClean="0">
                <a:latin typeface="Times New Roman" pitchFamily="18" charset="0"/>
                <a:cs typeface="Times New Roman" pitchFamily="18" charset="0"/>
              </a:rPr>
              <a:t>Display only a single scale on each axes</a:t>
            </a:r>
          </a:p>
          <a:p>
            <a:pPr algn="just"/>
            <a:r>
              <a:rPr lang="en-US" dirty="0" smtClean="0">
                <a:latin typeface="Times New Roman" pitchFamily="18" charset="0"/>
                <a:cs typeface="Times New Roman" pitchFamily="18" charset="0"/>
              </a:rPr>
              <a:t>For large data matrices, consider displaying duplicate axes</a:t>
            </a:r>
          </a:p>
          <a:p>
            <a:pPr algn="just"/>
            <a:r>
              <a:rPr lang="en-US" dirty="0" smtClean="0">
                <a:latin typeface="Times New Roman" pitchFamily="18" charset="0"/>
                <a:cs typeface="Times New Roman" pitchFamily="18" charset="0"/>
              </a:rPr>
              <a:t>Provide aids for scale interpretation</a:t>
            </a:r>
          </a:p>
          <a:p>
            <a:pPr algn="just"/>
            <a:r>
              <a:rPr lang="en-US" dirty="0" smtClean="0">
                <a:latin typeface="Times New Roman" pitchFamily="18" charset="0"/>
                <a:cs typeface="Times New Roman" pitchFamily="18" charset="0"/>
              </a:rPr>
              <a:t>Provide scaling consistency across two or more related graphics</a:t>
            </a:r>
          </a:p>
          <a:p>
            <a:pPr algn="just"/>
            <a:r>
              <a:rPr lang="en-US" dirty="0" smtClean="0">
                <a:latin typeface="Times New Roman" pitchFamily="18" charset="0"/>
                <a:cs typeface="Times New Roman" pitchFamily="18" charset="0"/>
              </a:rPr>
              <a:t>Clearly label each axes in the left-to-right reading orientation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Proportion </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Provide accurate proportion of the displayed surfaces to the data they represent</a:t>
            </a:r>
          </a:p>
          <a:p>
            <a:pPr algn="just"/>
            <a:r>
              <a:rPr lang="en-US" dirty="0" smtClean="0">
                <a:latin typeface="Times New Roman" pitchFamily="18" charset="0"/>
                <a:cs typeface="Times New Roman" pitchFamily="18" charset="0"/>
              </a:rPr>
              <a:t>Provide proper proportion by </a:t>
            </a:r>
          </a:p>
          <a:p>
            <a:pPr lvl="1" algn="just"/>
            <a:r>
              <a:rPr lang="en-US" dirty="0" smtClean="0">
                <a:latin typeface="Times New Roman" pitchFamily="18" charset="0"/>
                <a:cs typeface="Times New Roman" pitchFamily="18" charset="0"/>
              </a:rPr>
              <a:t>Conforming to the shape of the data</a:t>
            </a:r>
          </a:p>
          <a:p>
            <a:pPr lvl="1" algn="just"/>
            <a:r>
              <a:rPr lang="en-US" dirty="0" smtClean="0">
                <a:latin typeface="Times New Roman" pitchFamily="18" charset="0"/>
                <a:cs typeface="Times New Roman" pitchFamily="18" charset="0"/>
              </a:rPr>
              <a:t>Making the width greater than the height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Lines </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Data lines should be the heaviest</a:t>
            </a:r>
          </a:p>
          <a:p>
            <a:pPr algn="just"/>
            <a:r>
              <a:rPr lang="en-US" dirty="0" smtClean="0">
                <a:latin typeface="Times New Roman" pitchFamily="18" charset="0"/>
                <a:cs typeface="Times New Roman" pitchFamily="18" charset="0"/>
              </a:rPr>
              <a:t>Axes lines should be of medium width</a:t>
            </a:r>
          </a:p>
          <a:p>
            <a:pPr lvl="1" algn="just"/>
            <a:r>
              <a:rPr lang="en-US" dirty="0" smtClean="0">
                <a:latin typeface="Times New Roman" pitchFamily="18" charset="0"/>
                <a:cs typeface="Times New Roman" pitchFamily="18" charset="0"/>
              </a:rPr>
              <a:t>Extend the lines entirely around the graphic</a:t>
            </a:r>
          </a:p>
          <a:p>
            <a:pPr algn="just"/>
            <a:r>
              <a:rPr lang="en-US" dirty="0" smtClean="0">
                <a:latin typeface="Times New Roman" pitchFamily="18" charset="0"/>
                <a:cs typeface="Times New Roman" pitchFamily="18" charset="0"/>
              </a:rPr>
              <a:t>Grid lines should be very thin or absent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Labeling </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Employ clear, detailed and thorough labeling</a:t>
            </a:r>
          </a:p>
          <a:p>
            <a:pPr algn="just"/>
            <a:r>
              <a:rPr lang="en-US" dirty="0" smtClean="0">
                <a:latin typeface="Times New Roman" pitchFamily="18" charset="0"/>
                <a:cs typeface="Times New Roman" pitchFamily="18" charset="0"/>
              </a:rPr>
              <a:t>Maintain a left-to-right reading orientation</a:t>
            </a:r>
          </a:p>
          <a:p>
            <a:pPr algn="just"/>
            <a:r>
              <a:rPr lang="en-US" dirty="0" smtClean="0">
                <a:latin typeface="Times New Roman" pitchFamily="18" charset="0"/>
                <a:cs typeface="Times New Roman" pitchFamily="18" charset="0"/>
              </a:rPr>
              <a:t>Integrate the labeling with the drawing</a:t>
            </a:r>
          </a:p>
          <a:p>
            <a:pPr lvl="1" algn="just"/>
            <a:r>
              <a:rPr lang="en-US" dirty="0" smtClean="0">
                <a:latin typeface="Times New Roman" pitchFamily="18" charset="0"/>
                <a:cs typeface="Times New Roman" pitchFamily="18" charset="0"/>
              </a:rPr>
              <a:t>Do not curve letters to match the shape of curved lines</a:t>
            </a:r>
          </a:p>
          <a:p>
            <a:pPr algn="just"/>
            <a:r>
              <a:rPr lang="en-US" dirty="0" smtClean="0">
                <a:latin typeface="Times New Roman" pitchFamily="18" charset="0"/>
                <a:cs typeface="Times New Roman" pitchFamily="18" charset="0"/>
              </a:rPr>
              <a:t>Use only one typeface, font and weight</a:t>
            </a:r>
          </a:p>
          <a:p>
            <a:pPr lvl="1" algn="just"/>
            <a:r>
              <a:rPr lang="en-US" dirty="0" smtClean="0">
                <a:latin typeface="Times New Roman" pitchFamily="18" charset="0"/>
                <a:cs typeface="Times New Roman" pitchFamily="18" charset="0"/>
              </a:rPr>
              <a:t>For emphasis, use different type sizes</a:t>
            </a:r>
          </a:p>
          <a:p>
            <a:pPr algn="just"/>
            <a:r>
              <a:rPr lang="en-US" dirty="0" smtClean="0">
                <a:latin typeface="Times New Roman" pitchFamily="18" charset="0"/>
                <a:cs typeface="Times New Roman" pitchFamily="18" charset="0"/>
              </a:rPr>
              <a:t>Do not separate labeling from the data through ruled lines</a:t>
            </a:r>
          </a:p>
          <a:p>
            <a:pPr algn="just"/>
            <a:r>
              <a:rPr lang="en-US" dirty="0" smtClean="0">
                <a:latin typeface="Times New Roman" pitchFamily="18" charset="0"/>
                <a:cs typeface="Times New Roman" pitchFamily="18" charset="0"/>
              </a:rPr>
              <a:t>Provide information about the source of the data</a:t>
            </a:r>
          </a:p>
          <a:p>
            <a:pPr algn="just"/>
            <a:r>
              <a:rPr lang="en-US" dirty="0" smtClean="0">
                <a:latin typeface="Times New Roman" pitchFamily="18" charset="0"/>
                <a:cs typeface="Times New Roman" pitchFamily="18" charset="0"/>
              </a:rPr>
              <a:t>Use a legend for complicated graphs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fontScale="90000"/>
          </a:bodyPr>
          <a:lstStyle/>
          <a:p>
            <a:pPr algn="just"/>
            <a:r>
              <a:rPr lang="en-US" dirty="0" smtClean="0"/>
              <a:t>Understanding How People Interact with Computers</a:t>
            </a:r>
            <a:endParaRPr lang="en-US" dirty="0"/>
          </a:p>
        </p:txBody>
      </p:sp>
      <p:sp>
        <p:nvSpPr>
          <p:cNvPr id="3" name="Content Placeholder 2"/>
          <p:cNvSpPr>
            <a:spLocks noGrp="1"/>
          </p:cNvSpPr>
          <p:nvPr>
            <p:ph sz="quarter" idx="1"/>
          </p:nvPr>
        </p:nvSpPr>
        <p:spPr>
          <a:xfrm>
            <a:off x="152400" y="1600200"/>
            <a:ext cx="8839200" cy="5105400"/>
          </a:xfrm>
        </p:spPr>
        <p:txBody>
          <a:bodyPr>
            <a:normAutofit fontScale="92500" lnSpcReduction="20000"/>
          </a:bodyPr>
          <a:lstStyle/>
          <a:p>
            <a:pPr algn="just"/>
            <a:r>
              <a:rPr lang="en-US" b="1" dirty="0" smtClean="0">
                <a:latin typeface="Times New Roman" pitchFamily="18" charset="0"/>
                <a:cs typeface="Times New Roman" pitchFamily="18" charset="0"/>
              </a:rPr>
              <a:t>Why People Have Trouble with Computers</a:t>
            </a:r>
          </a:p>
          <a:p>
            <a:pPr lvl="1" algn="just"/>
            <a:r>
              <a:rPr lang="en-US" b="1" dirty="0" smtClean="0">
                <a:latin typeface="Times New Roman" pitchFamily="18" charset="0"/>
                <a:cs typeface="Times New Roman" pitchFamily="18" charset="0"/>
              </a:rPr>
              <a:t>Use of jargon</a:t>
            </a:r>
            <a:r>
              <a:rPr lang="en-US" dirty="0" smtClean="0">
                <a:latin typeface="Times New Roman" pitchFamily="18" charset="0"/>
                <a:cs typeface="Times New Roman" pitchFamily="18" charset="0"/>
              </a:rPr>
              <a:t> – Use words known and understood by the user</a:t>
            </a:r>
          </a:p>
          <a:p>
            <a:pPr lvl="1" algn="just"/>
            <a:r>
              <a:rPr lang="en-US" b="1" dirty="0" smtClean="0">
                <a:latin typeface="Times New Roman" pitchFamily="18" charset="0"/>
                <a:cs typeface="Times New Roman" pitchFamily="18" charset="0"/>
              </a:rPr>
              <a:t>Too much flexibility</a:t>
            </a:r>
            <a:r>
              <a:rPr lang="en-US" dirty="0" smtClean="0">
                <a:latin typeface="Times New Roman" pitchFamily="18" charset="0"/>
                <a:cs typeface="Times New Roman" pitchFamily="18" charset="0"/>
              </a:rPr>
              <a:t> – When needs are not understood, build as many functions as possible. It increases complexity. Flexibility increases but usability decreases</a:t>
            </a:r>
          </a:p>
          <a:p>
            <a:pPr lvl="1" algn="just"/>
            <a:r>
              <a:rPr lang="en-US" b="1" dirty="0" smtClean="0">
                <a:latin typeface="Times New Roman" pitchFamily="18" charset="0"/>
                <a:cs typeface="Times New Roman" pitchFamily="18" charset="0"/>
              </a:rPr>
              <a:t>Non-obvious design</a:t>
            </a:r>
            <a:r>
              <a:rPr lang="en-US" dirty="0" smtClean="0">
                <a:latin typeface="Times New Roman" pitchFamily="18" charset="0"/>
                <a:cs typeface="Times New Roman" pitchFamily="18" charset="0"/>
              </a:rPr>
              <a:t> – Novel design is not obvious, prerequisite conditions must be satisfied to accomplish a task</a:t>
            </a:r>
          </a:p>
          <a:p>
            <a:pPr lvl="1" algn="just"/>
            <a:r>
              <a:rPr lang="en-US" b="1" dirty="0" smtClean="0">
                <a:latin typeface="Times New Roman" pitchFamily="18" charset="0"/>
                <a:cs typeface="Times New Roman" pitchFamily="18" charset="0"/>
              </a:rPr>
              <a:t>Fine distinctions</a:t>
            </a:r>
            <a:r>
              <a:rPr lang="en-US" dirty="0" smtClean="0">
                <a:latin typeface="Times New Roman" pitchFamily="18" charset="0"/>
                <a:cs typeface="Times New Roman" pitchFamily="18" charset="0"/>
              </a:rPr>
              <a:t> – Different actions may accomplish the same thing</a:t>
            </a:r>
          </a:p>
          <a:p>
            <a:pPr lvl="1" algn="just"/>
            <a:r>
              <a:rPr lang="en-US" b="1" dirty="0" smtClean="0">
                <a:latin typeface="Times New Roman" pitchFamily="18" charset="0"/>
                <a:cs typeface="Times New Roman" pitchFamily="18" charset="0"/>
              </a:rPr>
              <a:t>Disparity in problem-solving strategies</a:t>
            </a:r>
          </a:p>
          <a:p>
            <a:pPr lvl="2" algn="just"/>
            <a:r>
              <a:rPr lang="en-US" dirty="0" smtClean="0">
                <a:latin typeface="Times New Roman" pitchFamily="18" charset="0"/>
                <a:cs typeface="Times New Roman" pitchFamily="18" charset="0"/>
              </a:rPr>
              <a:t>Error correcting </a:t>
            </a:r>
          </a:p>
          <a:p>
            <a:pPr lvl="2" algn="just"/>
            <a:r>
              <a:rPr lang="en-US" dirty="0" smtClean="0">
                <a:latin typeface="Times New Roman" pitchFamily="18" charset="0"/>
                <a:cs typeface="Times New Roman" pitchFamily="18" charset="0"/>
              </a:rPr>
              <a:t>Trial and error</a:t>
            </a:r>
          </a:p>
          <a:p>
            <a:pPr lvl="2" algn="just"/>
            <a:r>
              <a:rPr lang="en-US" dirty="0" smtClean="0">
                <a:latin typeface="Times New Roman" pitchFamily="18" charset="0"/>
                <a:cs typeface="Times New Roman" pitchFamily="18" charset="0"/>
              </a:rPr>
              <a:t>Now in use error preventing</a:t>
            </a:r>
          </a:p>
          <a:p>
            <a:pPr lvl="1" algn="just"/>
            <a:r>
              <a:rPr lang="en-US" b="1" dirty="0" smtClean="0">
                <a:latin typeface="Times New Roman" pitchFamily="18" charset="0"/>
                <a:cs typeface="Times New Roman" pitchFamily="18" charset="0"/>
              </a:rPr>
              <a:t>Design inconsistency</a:t>
            </a:r>
            <a:r>
              <a:rPr lang="en-US" dirty="0" smtClean="0">
                <a:latin typeface="Times New Roman" pitchFamily="18" charset="0"/>
                <a:cs typeface="Times New Roman" pitchFamily="18" charset="0"/>
              </a:rPr>
              <a:t> – Same action may have different names</a:t>
            </a:r>
          </a:p>
          <a:p>
            <a:pPr lvl="1"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Title </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Create a short, simple, clear and distinctive title describing the purpose of the graphic</a:t>
            </a:r>
          </a:p>
          <a:p>
            <a:pPr algn="just"/>
            <a:r>
              <a:rPr lang="en-US" dirty="0" smtClean="0">
                <a:latin typeface="Times New Roman" pitchFamily="18" charset="0"/>
                <a:cs typeface="Times New Roman" pitchFamily="18" charset="0"/>
              </a:rPr>
              <a:t>Position the title above, centered or left-aligned to the rectangle formed by the extended axes</a:t>
            </a:r>
          </a:p>
          <a:p>
            <a:pPr algn="just"/>
            <a:r>
              <a:rPr lang="en-US" dirty="0" smtClean="0">
                <a:latin typeface="Times New Roman" pitchFamily="18" charset="0"/>
                <a:cs typeface="Times New Roman" pitchFamily="18" charset="0"/>
              </a:rPr>
              <a:t>Spell it out fully, using a mixed-case or uppercase font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Aiding Interpretation of Numbers</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Display a grid on request</a:t>
            </a:r>
          </a:p>
          <a:p>
            <a:pPr algn="just"/>
            <a:r>
              <a:rPr lang="en-US" dirty="0" smtClean="0">
                <a:latin typeface="Times New Roman" pitchFamily="18" charset="0"/>
                <a:cs typeface="Times New Roman" pitchFamily="18" charset="0"/>
              </a:rPr>
              <a:t>Permit the viewer to click on the data point to display actual values</a:t>
            </a:r>
          </a:p>
          <a:p>
            <a:pPr algn="just"/>
            <a:r>
              <a:rPr lang="en-US" dirty="0" smtClean="0">
                <a:latin typeface="Times New Roman" pitchFamily="18" charset="0"/>
                <a:cs typeface="Times New Roman" pitchFamily="18" charset="0"/>
              </a:rPr>
              <a:t>Show numeric values automatically for each point or bar</a:t>
            </a:r>
          </a:p>
          <a:p>
            <a:pPr algn="just"/>
            <a:r>
              <a:rPr lang="en-US" dirty="0" smtClean="0">
                <a:latin typeface="Times New Roman" pitchFamily="18" charset="0"/>
                <a:cs typeface="Times New Roman" pitchFamily="18" charset="0"/>
              </a:rPr>
              <a:t>Permit the viewer to zoom in on an area of the graphic</a:t>
            </a:r>
          </a:p>
          <a:p>
            <a:pPr algn="just"/>
            <a:r>
              <a:rPr lang="en-US" dirty="0" smtClean="0">
                <a:latin typeface="Times New Roman" pitchFamily="18" charset="0"/>
                <a:cs typeface="Times New Roman" pitchFamily="18" charset="0"/>
              </a:rPr>
              <a:t>Permit the user to change the scale values</a:t>
            </a:r>
          </a:p>
          <a:p>
            <a:pPr algn="just"/>
            <a:r>
              <a:rPr lang="en-US" dirty="0" smtClean="0">
                <a:latin typeface="Times New Roman" pitchFamily="18" charset="0"/>
                <a:cs typeface="Times New Roman" pitchFamily="18" charset="0"/>
              </a:rPr>
              <a:t>Permit toggling between a graphic and table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Types of Statistical Graphics</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It may take many forms. </a:t>
            </a:r>
          </a:p>
          <a:p>
            <a:pPr algn="just"/>
            <a:r>
              <a:rPr lang="en-US" dirty="0" smtClean="0">
                <a:latin typeface="Times New Roman" pitchFamily="18" charset="0"/>
                <a:cs typeface="Times New Roman" pitchFamily="18" charset="0"/>
              </a:rPr>
              <a:t>They are </a:t>
            </a:r>
          </a:p>
          <a:p>
            <a:pPr lvl="1" algn="just"/>
            <a:r>
              <a:rPr lang="en-US" dirty="0" smtClean="0">
                <a:latin typeface="Times New Roman" pitchFamily="18" charset="0"/>
                <a:cs typeface="Times New Roman" pitchFamily="18" charset="0"/>
              </a:rPr>
              <a:t>Curves	and line graphs</a:t>
            </a:r>
          </a:p>
          <a:p>
            <a:pPr lvl="1" algn="just"/>
            <a:r>
              <a:rPr lang="en-US" dirty="0" smtClean="0">
                <a:latin typeface="Times New Roman" pitchFamily="18" charset="0"/>
                <a:cs typeface="Times New Roman" pitchFamily="18" charset="0"/>
              </a:rPr>
              <a:t>Surface charts</a:t>
            </a:r>
          </a:p>
          <a:p>
            <a:pPr lvl="1" algn="just"/>
            <a:r>
              <a:rPr lang="en-US" dirty="0" err="1" smtClean="0">
                <a:latin typeface="Times New Roman" pitchFamily="18" charset="0"/>
                <a:cs typeface="Times New Roman" pitchFamily="18" charset="0"/>
              </a:rPr>
              <a:t>Scatterplots</a:t>
            </a:r>
            <a:endParaRPr lang="en-US" dirty="0" smtClean="0">
              <a:latin typeface="Times New Roman" pitchFamily="18" charset="0"/>
              <a:cs typeface="Times New Roman" pitchFamily="18" charset="0"/>
            </a:endParaRPr>
          </a:p>
          <a:p>
            <a:pPr lvl="1" algn="just"/>
            <a:r>
              <a:rPr lang="en-US" dirty="0" smtClean="0">
                <a:latin typeface="Times New Roman" pitchFamily="18" charset="0"/>
                <a:cs typeface="Times New Roman" pitchFamily="18" charset="0"/>
              </a:rPr>
              <a:t>Bar graphs</a:t>
            </a:r>
          </a:p>
          <a:p>
            <a:pPr lvl="1" algn="just"/>
            <a:r>
              <a:rPr lang="en-US" dirty="0" smtClean="0">
                <a:latin typeface="Times New Roman" pitchFamily="18" charset="0"/>
                <a:cs typeface="Times New Roman" pitchFamily="18" charset="0"/>
              </a:rPr>
              <a:t>Histograms</a:t>
            </a:r>
          </a:p>
          <a:p>
            <a:pPr lvl="1" algn="just"/>
            <a:r>
              <a:rPr lang="en-US" dirty="0" smtClean="0">
                <a:latin typeface="Times New Roman" pitchFamily="18" charset="0"/>
                <a:cs typeface="Times New Roman" pitchFamily="18" charset="0"/>
              </a:rPr>
              <a:t>Segmented or stacked bars</a:t>
            </a:r>
          </a:p>
          <a:p>
            <a:pPr lvl="1" algn="just"/>
            <a:r>
              <a:rPr lang="en-US" dirty="0" smtClean="0">
                <a:latin typeface="Times New Roman" pitchFamily="18" charset="0"/>
                <a:cs typeface="Times New Roman" pitchFamily="18" charset="0"/>
              </a:rPr>
              <a:t>Pie charts.</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Curves and Line Graphs</a:t>
            </a:r>
            <a:endParaRPr lang="en-US" dirty="0"/>
          </a:p>
        </p:txBody>
      </p:sp>
      <p:sp>
        <p:nvSpPr>
          <p:cNvPr id="3" name="Content Placeholder 2"/>
          <p:cNvSpPr>
            <a:spLocks noGrp="1"/>
          </p:cNvSpPr>
          <p:nvPr>
            <p:ph sz="quarter" idx="1"/>
          </p:nvPr>
        </p:nvSpPr>
        <p:spPr>
          <a:xfrm>
            <a:off x="152400" y="1600200"/>
            <a:ext cx="8839200" cy="5105400"/>
          </a:xfrm>
        </p:spPr>
        <p:txBody>
          <a:bodyPr>
            <a:normAutofit lnSpcReduction="10000"/>
          </a:bodyPr>
          <a:lstStyle/>
          <a:p>
            <a:pPr algn="just"/>
            <a:r>
              <a:rPr lang="en-US" dirty="0" smtClean="0">
                <a:latin typeface="Times New Roman" pitchFamily="18" charset="0"/>
                <a:cs typeface="Times New Roman" pitchFamily="18" charset="0"/>
              </a:rPr>
              <a:t>They can be used to show relationships between sets of data defined by two continuous variables.</a:t>
            </a:r>
          </a:p>
          <a:p>
            <a:pPr algn="just"/>
            <a:r>
              <a:rPr lang="en-US" dirty="0" smtClean="0">
                <a:latin typeface="Times New Roman" pitchFamily="18" charset="0"/>
                <a:cs typeface="Times New Roman" pitchFamily="18" charset="0"/>
              </a:rPr>
              <a:t>They are useful showing data changes over time, being superior to other graphic methods for speed and accuracy in determining data.</a:t>
            </a:r>
          </a:p>
          <a:p>
            <a:pPr algn="just"/>
            <a:r>
              <a:rPr lang="en-US" dirty="0" smtClean="0">
                <a:latin typeface="Times New Roman" pitchFamily="18" charset="0"/>
                <a:cs typeface="Times New Roman" pitchFamily="18" charset="0"/>
              </a:rPr>
              <a:t>With a curve, the data relations are summarized by a smooth line. </a:t>
            </a:r>
          </a:p>
          <a:p>
            <a:pPr algn="just"/>
            <a:r>
              <a:rPr lang="en-US" dirty="0" smtClean="0">
                <a:latin typeface="Times New Roman" pitchFamily="18" charset="0"/>
                <a:cs typeface="Times New Roman" pitchFamily="18" charset="0"/>
              </a:rPr>
              <a:t>With a line, a straight line segments connect the data plots. A line graph implies a continuous function.</a:t>
            </a:r>
          </a:p>
          <a:p>
            <a:pPr algn="just"/>
            <a:r>
              <a:rPr lang="en-US" dirty="0" smtClean="0">
                <a:latin typeface="Times New Roman" pitchFamily="18" charset="0"/>
                <a:cs typeface="Times New Roman" pitchFamily="18" charset="0"/>
              </a:rPr>
              <a:t>If the data point elements are discrete, it is better to use a bar graph.</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Curves and Line Graphs</a:t>
            </a:r>
            <a:endParaRPr lang="en-US" dirty="0"/>
          </a:p>
        </p:txBody>
      </p:sp>
      <p:sp>
        <p:nvSpPr>
          <p:cNvPr id="3" name="Content Placeholder 2"/>
          <p:cNvSpPr>
            <a:spLocks noGrp="1"/>
          </p:cNvSpPr>
          <p:nvPr>
            <p:ph sz="quarter" idx="1"/>
          </p:nvPr>
        </p:nvSpPr>
        <p:spPr>
          <a:xfrm>
            <a:off x="152400" y="1600200"/>
            <a:ext cx="8839200" cy="5105400"/>
          </a:xfrm>
        </p:spPr>
        <p:txBody>
          <a:bodyPr>
            <a:normAutofit lnSpcReduction="10000"/>
          </a:bodyPr>
          <a:lstStyle/>
          <a:p>
            <a:pPr algn="just"/>
            <a:r>
              <a:rPr lang="en-US" dirty="0" smtClean="0">
                <a:latin typeface="Times New Roman" pitchFamily="18" charset="0"/>
                <a:cs typeface="Times New Roman" pitchFamily="18" charset="0"/>
              </a:rPr>
              <a:t>Display data curves or lines that must be compared in a single graph</a:t>
            </a:r>
          </a:p>
          <a:p>
            <a:pPr algn="just"/>
            <a:r>
              <a:rPr lang="en-US" dirty="0" smtClean="0">
                <a:latin typeface="Times New Roman" pitchFamily="18" charset="0"/>
                <a:cs typeface="Times New Roman" pitchFamily="18" charset="0"/>
              </a:rPr>
              <a:t>Display no more than four or five curves in a single graph</a:t>
            </a:r>
          </a:p>
          <a:p>
            <a:pPr algn="just"/>
            <a:r>
              <a:rPr lang="en-US" dirty="0" smtClean="0">
                <a:latin typeface="Times New Roman" pitchFamily="18" charset="0"/>
                <a:cs typeface="Times New Roman" pitchFamily="18" charset="0"/>
              </a:rPr>
              <a:t>Identify each curve or line an adjacent label whenever possible</a:t>
            </a:r>
          </a:p>
          <a:p>
            <a:pPr algn="just"/>
            <a:r>
              <a:rPr lang="en-US" dirty="0" smtClean="0">
                <a:latin typeface="Times New Roman" pitchFamily="18" charset="0"/>
                <a:cs typeface="Times New Roman" pitchFamily="18" charset="0"/>
              </a:rPr>
              <a:t>If a legend must be included, order the legend to match the spatial ordering of the lines</a:t>
            </a:r>
          </a:p>
          <a:p>
            <a:pPr algn="just"/>
            <a:r>
              <a:rPr lang="en-US" dirty="0" smtClean="0">
                <a:latin typeface="Times New Roman" pitchFamily="18" charset="0"/>
                <a:cs typeface="Times New Roman" pitchFamily="18" charset="0"/>
              </a:rPr>
              <a:t>For tightly packed curves or lines, provide data differentiation with a line-coding technique like different colors or different line composition types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latin typeface="Times New Roman" pitchFamily="18" charset="0"/>
                <a:cs typeface="Times New Roman" pitchFamily="18" charset="0"/>
              </a:rPr>
              <a:t>Curves and Line Graphs</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Highlight curves or lines representing important or critical data</a:t>
            </a:r>
          </a:p>
          <a:p>
            <a:pPr algn="just"/>
            <a:r>
              <a:rPr lang="en-US" dirty="0" smtClean="0">
                <a:latin typeface="Times New Roman" pitchFamily="18" charset="0"/>
                <a:cs typeface="Times New Roman" pitchFamily="18" charset="0"/>
              </a:rPr>
              <a:t>When comparing actual to projected data</a:t>
            </a:r>
          </a:p>
          <a:p>
            <a:pPr lvl="1" algn="just"/>
            <a:r>
              <a:rPr lang="en-US" dirty="0" smtClean="0">
                <a:latin typeface="Times New Roman" pitchFamily="18" charset="0"/>
                <a:cs typeface="Times New Roman" pitchFamily="18" charset="0"/>
              </a:rPr>
              <a:t>Use solid curves or lines for actual data</a:t>
            </a:r>
          </a:p>
          <a:p>
            <a:pPr lvl="1" algn="just"/>
            <a:r>
              <a:rPr lang="en-US" dirty="0" smtClean="0">
                <a:latin typeface="Times New Roman" pitchFamily="18" charset="0"/>
                <a:cs typeface="Times New Roman" pitchFamily="18" charset="0"/>
              </a:rPr>
              <a:t>Use broken curves or lines for projected data</a:t>
            </a:r>
          </a:p>
          <a:p>
            <a:pPr algn="just"/>
            <a:r>
              <a:rPr lang="en-US" dirty="0" smtClean="0">
                <a:latin typeface="Times New Roman" pitchFamily="18" charset="0"/>
                <a:cs typeface="Times New Roman" pitchFamily="18" charset="0"/>
              </a:rPr>
              <a:t>Display a reference index if the displayed data must be compared to a standard or critical value</a:t>
            </a:r>
          </a:p>
          <a:p>
            <a:pPr algn="just"/>
            <a:r>
              <a:rPr lang="en-US" dirty="0" smtClean="0">
                <a:latin typeface="Times New Roman" pitchFamily="18" charset="0"/>
                <a:cs typeface="Times New Roman" pitchFamily="18" charset="0"/>
              </a:rPr>
              <a:t>Display differences between two data sets as a curve or line itself</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Surface Charts</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Order the data categories so that</a:t>
            </a:r>
          </a:p>
          <a:p>
            <a:pPr lvl="1" algn="just"/>
            <a:r>
              <a:rPr lang="en-US" dirty="0" smtClean="0">
                <a:latin typeface="Times New Roman" pitchFamily="18" charset="0"/>
                <a:cs typeface="Times New Roman" pitchFamily="18" charset="0"/>
              </a:rPr>
              <a:t>The least variable is at the bottom, and the most variable at the top</a:t>
            </a:r>
          </a:p>
          <a:p>
            <a:pPr lvl="1" algn="just"/>
            <a:r>
              <a:rPr lang="en-US" dirty="0" smtClean="0">
                <a:latin typeface="Times New Roman" pitchFamily="18" charset="0"/>
                <a:cs typeface="Times New Roman" pitchFamily="18" charset="0"/>
              </a:rPr>
              <a:t>The largest is at the bottom and the smallest at the top</a:t>
            </a:r>
          </a:p>
          <a:p>
            <a:pPr algn="just"/>
            <a:r>
              <a:rPr lang="en-US" dirty="0" smtClean="0">
                <a:latin typeface="Times New Roman" pitchFamily="18" charset="0"/>
                <a:cs typeface="Times New Roman" pitchFamily="18" charset="0"/>
              </a:rPr>
              <a:t>Use different texture or shading coding schemes to differentiate the areas below each curve or line</a:t>
            </a:r>
          </a:p>
          <a:p>
            <a:pPr algn="just"/>
            <a:r>
              <a:rPr lang="en-US" dirty="0" smtClean="0">
                <a:latin typeface="Times New Roman" pitchFamily="18" charset="0"/>
                <a:cs typeface="Times New Roman" pitchFamily="18" charset="0"/>
              </a:rPr>
              <a:t>Incorporate labels within the bands of data</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err="1" smtClean="0"/>
              <a:t>Scatterplots</a:t>
            </a:r>
            <a:r>
              <a:rPr lang="en-US" dirty="0" smtClean="0"/>
              <a:t> </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Limit use to two-dimensional displays of data</a:t>
            </a:r>
          </a:p>
          <a:p>
            <a:pPr algn="just"/>
            <a:r>
              <a:rPr lang="en-US" dirty="0" smtClean="0">
                <a:latin typeface="Times New Roman" pitchFamily="18" charset="0"/>
                <a:cs typeface="Times New Roman" pitchFamily="18" charset="0"/>
              </a:rPr>
              <a:t>Maintain consistent scale size intervals</a:t>
            </a:r>
          </a:p>
          <a:p>
            <a:pPr algn="just"/>
            <a:r>
              <a:rPr lang="en-US" dirty="0" smtClean="0">
                <a:latin typeface="Times New Roman" pitchFamily="18" charset="0"/>
                <a:cs typeface="Times New Roman" pitchFamily="18" charset="0"/>
              </a:rPr>
              <a:t>Provide distinguishable, equal-sized plot graphs</a:t>
            </a:r>
          </a:p>
          <a:p>
            <a:pPr algn="just"/>
            <a:r>
              <a:rPr lang="en-US" dirty="0" smtClean="0">
                <a:latin typeface="Times New Roman" pitchFamily="18" charset="0"/>
                <a:cs typeface="Times New Roman" pitchFamily="18" charset="0"/>
              </a:rPr>
              <a:t>If there is more than one set of data on the plot, use different symbols for each data set’s point</a:t>
            </a:r>
          </a:p>
          <a:p>
            <a:pPr algn="just"/>
            <a:r>
              <a:rPr lang="en-US" dirty="0" smtClean="0">
                <a:latin typeface="Times New Roman" pitchFamily="18" charset="0"/>
                <a:cs typeface="Times New Roman" pitchFamily="18" charset="0"/>
              </a:rPr>
              <a:t>Visually distinguish points of particular significance through a highlighting technique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Bar Graphs</a:t>
            </a:r>
            <a:endParaRPr lang="en-US" dirty="0"/>
          </a:p>
        </p:txBody>
      </p:sp>
      <p:sp>
        <p:nvSpPr>
          <p:cNvPr id="3" name="Content Placeholder 2"/>
          <p:cNvSpPr>
            <a:spLocks noGrp="1"/>
          </p:cNvSpPr>
          <p:nvPr>
            <p:ph sz="quarter" idx="1"/>
          </p:nvPr>
        </p:nvSpPr>
        <p:spPr>
          <a:xfrm>
            <a:off x="152400" y="1600200"/>
            <a:ext cx="8839200" cy="5105400"/>
          </a:xfrm>
        </p:spPr>
        <p:txBody>
          <a:bodyPr>
            <a:normAutofit fontScale="92500" lnSpcReduction="20000"/>
          </a:bodyPr>
          <a:lstStyle/>
          <a:p>
            <a:pPr algn="just"/>
            <a:r>
              <a:rPr lang="en-US" dirty="0" smtClean="0">
                <a:latin typeface="Times New Roman" pitchFamily="18" charset="0"/>
                <a:cs typeface="Times New Roman" pitchFamily="18" charset="0"/>
              </a:rPr>
              <a:t>Orient bars consistently, horizontally or vertically</a:t>
            </a:r>
          </a:p>
          <a:p>
            <a:pPr algn="just"/>
            <a:r>
              <a:rPr lang="en-US" dirty="0" smtClean="0">
                <a:latin typeface="Times New Roman" pitchFamily="18" charset="0"/>
                <a:cs typeface="Times New Roman" pitchFamily="18" charset="0"/>
              </a:rPr>
              <a:t>Use vertical bars when the item being counted is of greatest interest</a:t>
            </a:r>
          </a:p>
          <a:p>
            <a:pPr algn="just"/>
            <a:r>
              <a:rPr lang="en-US" dirty="0" smtClean="0">
                <a:latin typeface="Times New Roman" pitchFamily="18" charset="0"/>
                <a:cs typeface="Times New Roman" pitchFamily="18" charset="0"/>
              </a:rPr>
              <a:t>Use horizontal bars</a:t>
            </a:r>
          </a:p>
          <a:p>
            <a:pPr lvl="1" algn="just"/>
            <a:r>
              <a:rPr lang="en-US" dirty="0" smtClean="0">
                <a:latin typeface="Times New Roman" pitchFamily="18" charset="0"/>
                <a:cs typeface="Times New Roman" pitchFamily="18" charset="0"/>
              </a:rPr>
              <a:t>When the data labels are long</a:t>
            </a:r>
          </a:p>
          <a:p>
            <a:pPr lvl="1" algn="just"/>
            <a:r>
              <a:rPr lang="en-US" dirty="0" smtClean="0">
                <a:latin typeface="Times New Roman" pitchFamily="18" charset="0"/>
                <a:cs typeface="Times New Roman" pitchFamily="18" charset="0"/>
              </a:rPr>
              <a:t>To highlight the information rather than the count</a:t>
            </a:r>
          </a:p>
          <a:p>
            <a:pPr algn="just"/>
            <a:r>
              <a:rPr lang="en-US" dirty="0" smtClean="0">
                <a:latin typeface="Times New Roman" pitchFamily="18" charset="0"/>
                <a:cs typeface="Times New Roman" pitchFamily="18" charset="0"/>
              </a:rPr>
              <a:t>Use  meaningful organizing principle</a:t>
            </a:r>
          </a:p>
          <a:p>
            <a:pPr lvl="1" algn="just"/>
            <a:r>
              <a:rPr lang="en-US" dirty="0" smtClean="0">
                <a:latin typeface="Times New Roman" pitchFamily="18" charset="0"/>
                <a:cs typeface="Times New Roman" pitchFamily="18" charset="0"/>
              </a:rPr>
              <a:t>If none exists, arrange the bars so that the length of the bars is in ascending or descending order</a:t>
            </a:r>
          </a:p>
          <a:p>
            <a:pPr algn="just"/>
            <a:r>
              <a:rPr lang="en-US" dirty="0" smtClean="0">
                <a:latin typeface="Times New Roman" pitchFamily="18" charset="0"/>
                <a:cs typeface="Times New Roman" pitchFamily="18" charset="0"/>
              </a:rPr>
              <a:t>Make the spacing between bars equal to one-half the width of the bars or less</a:t>
            </a:r>
          </a:p>
          <a:p>
            <a:pPr lvl="1" algn="just"/>
            <a:r>
              <a:rPr lang="en-US" dirty="0" smtClean="0">
                <a:latin typeface="Times New Roman" pitchFamily="18" charset="0"/>
                <a:cs typeface="Times New Roman" pitchFamily="18" charset="0"/>
              </a:rPr>
              <a:t>If grouping of bars are presented, leave space between the groupings only</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Bar Graphs</a:t>
            </a:r>
            <a:endParaRPr lang="en-US" dirty="0"/>
          </a:p>
        </p:txBody>
      </p:sp>
      <p:sp>
        <p:nvSpPr>
          <p:cNvPr id="3" name="Content Placeholder 2"/>
          <p:cNvSpPr>
            <a:spLocks noGrp="1"/>
          </p:cNvSpPr>
          <p:nvPr>
            <p:ph sz="quarter" idx="1"/>
          </p:nvPr>
        </p:nvSpPr>
        <p:spPr>
          <a:xfrm>
            <a:off x="152400" y="1600200"/>
            <a:ext cx="8839200" cy="5105400"/>
          </a:xfrm>
        </p:spPr>
        <p:txBody>
          <a:bodyPr>
            <a:normAutofit lnSpcReduction="10000"/>
          </a:bodyPr>
          <a:lstStyle/>
          <a:p>
            <a:pPr algn="just"/>
            <a:r>
              <a:rPr lang="en-US" dirty="0" smtClean="0">
                <a:latin typeface="Times New Roman" pitchFamily="18" charset="0"/>
                <a:cs typeface="Times New Roman" pitchFamily="18" charset="0"/>
              </a:rPr>
              <a:t>If different kinds of bars must be easily distinguished, provide differentiation through a coding technique</a:t>
            </a:r>
          </a:p>
          <a:p>
            <a:pPr lvl="1" algn="just"/>
            <a:r>
              <a:rPr lang="en-US" dirty="0" smtClean="0">
                <a:latin typeface="Times New Roman" pitchFamily="18" charset="0"/>
                <a:cs typeface="Times New Roman" pitchFamily="18" charset="0"/>
              </a:rPr>
              <a:t>If possible, use a pattern or color that reinforces the data</a:t>
            </a:r>
          </a:p>
          <a:p>
            <a:pPr algn="just"/>
            <a:r>
              <a:rPr lang="en-US" dirty="0" smtClean="0">
                <a:latin typeface="Times New Roman" pitchFamily="18" charset="0"/>
                <a:cs typeface="Times New Roman" pitchFamily="18" charset="0"/>
              </a:rPr>
              <a:t>Highlight bars representing important or critical data</a:t>
            </a:r>
          </a:p>
          <a:p>
            <a:pPr algn="just"/>
            <a:r>
              <a:rPr lang="en-US" dirty="0" smtClean="0">
                <a:latin typeface="Times New Roman" pitchFamily="18" charset="0"/>
                <a:cs typeface="Times New Roman" pitchFamily="18" charset="0"/>
              </a:rPr>
              <a:t>Provide a consistent ordering for related groups of data</a:t>
            </a:r>
          </a:p>
          <a:p>
            <a:pPr algn="just"/>
            <a:r>
              <a:rPr lang="en-US" dirty="0" smtClean="0">
                <a:latin typeface="Times New Roman" pitchFamily="18" charset="0"/>
                <a:cs typeface="Times New Roman" pitchFamily="18" charset="0"/>
              </a:rPr>
              <a:t>Display a reference index if displayed must be compared to a standard or critical value</a:t>
            </a:r>
          </a:p>
          <a:p>
            <a:pPr algn="just"/>
            <a:r>
              <a:rPr lang="en-US" dirty="0" smtClean="0">
                <a:latin typeface="Times New Roman" pitchFamily="18" charset="0"/>
                <a:cs typeface="Times New Roman" pitchFamily="18" charset="0"/>
              </a:rPr>
              <a:t>Identify each bar with an adjacent label</a:t>
            </a:r>
          </a:p>
          <a:p>
            <a:pPr lvl="1" algn="just"/>
            <a:r>
              <a:rPr lang="en-US" dirty="0" smtClean="0">
                <a:latin typeface="Times New Roman" pitchFamily="18" charset="0"/>
                <a:cs typeface="Times New Roman" pitchFamily="18" charset="0"/>
              </a:rPr>
              <a:t>Place labels below, or to the left of, the baseline</a:t>
            </a:r>
          </a:p>
          <a:p>
            <a:pPr lvl="1" algn="just"/>
            <a:r>
              <a:rPr lang="en-US" dirty="0" smtClean="0">
                <a:latin typeface="Times New Roman" pitchFamily="18" charset="0"/>
                <a:cs typeface="Times New Roman" pitchFamily="18" charset="0"/>
              </a:rPr>
              <a:t>When a great number of pieces of data must be compared, consider using histograms or step charts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fontScale="90000"/>
          </a:bodyPr>
          <a:lstStyle/>
          <a:p>
            <a:pPr algn="just"/>
            <a:r>
              <a:rPr lang="en-US" dirty="0" smtClean="0"/>
              <a:t>Understanding How People Interact with Computers</a:t>
            </a:r>
            <a:endParaRPr lang="en-US" dirty="0"/>
          </a:p>
        </p:txBody>
      </p:sp>
      <p:sp>
        <p:nvSpPr>
          <p:cNvPr id="3" name="Content Placeholder 2"/>
          <p:cNvSpPr>
            <a:spLocks noGrp="1"/>
          </p:cNvSpPr>
          <p:nvPr>
            <p:ph sz="quarter" idx="1"/>
          </p:nvPr>
        </p:nvSpPr>
        <p:spPr>
          <a:xfrm>
            <a:off x="152400" y="1600200"/>
            <a:ext cx="8839200" cy="5105400"/>
          </a:xfrm>
        </p:spPr>
        <p:txBody>
          <a:bodyPr>
            <a:normAutofit lnSpcReduction="10000"/>
          </a:bodyPr>
          <a:lstStyle/>
          <a:p>
            <a:pPr marL="320040" lvl="1" indent="-320040" algn="just">
              <a:spcBef>
                <a:spcPts val="700"/>
              </a:spcBef>
              <a:buClr>
                <a:schemeClr val="accent2"/>
              </a:buClr>
              <a:buSzPct val="60000"/>
              <a:buFont typeface="Wingdings"/>
              <a:buChar char=""/>
            </a:pPr>
            <a:r>
              <a:rPr lang="en-US" sz="2900" b="1" dirty="0" smtClean="0">
                <a:latin typeface="Times New Roman" pitchFamily="18" charset="0"/>
                <a:cs typeface="Times New Roman" pitchFamily="18" charset="0"/>
              </a:rPr>
              <a:t>Responses to Poor Design</a:t>
            </a:r>
          </a:p>
          <a:p>
            <a:pPr marL="594360" lvl="2" indent="-320040" algn="just">
              <a:spcBef>
                <a:spcPts val="700"/>
              </a:spcBef>
              <a:buSzPct val="60000"/>
              <a:buFont typeface="Wingdings"/>
              <a:buChar char=""/>
            </a:pPr>
            <a:r>
              <a:rPr lang="en-US" sz="2600" dirty="0" smtClean="0">
                <a:latin typeface="Times New Roman" pitchFamily="18" charset="0"/>
                <a:cs typeface="Times New Roman" pitchFamily="18" charset="0"/>
              </a:rPr>
              <a:t>People remember what went wrong, not what went right, so problems are regarded as abnormal level of importance.</a:t>
            </a:r>
          </a:p>
          <a:p>
            <a:pPr marL="594360" lvl="2" indent="-320040" algn="just">
              <a:spcBef>
                <a:spcPts val="700"/>
              </a:spcBef>
              <a:buSzPct val="60000"/>
              <a:buFont typeface="Wingdings"/>
              <a:buChar char=""/>
            </a:pPr>
            <a:r>
              <a:rPr lang="en-US" sz="2600" dirty="0" smtClean="0">
                <a:latin typeface="Times New Roman" pitchFamily="18" charset="0"/>
                <a:cs typeface="Times New Roman" pitchFamily="18" charset="0"/>
              </a:rPr>
              <a:t>Errors and other problems lead of variety of psychological and physical user responses.</a:t>
            </a:r>
          </a:p>
          <a:p>
            <a:pPr algn="just"/>
            <a:r>
              <a:rPr lang="en-US" dirty="0" smtClean="0">
                <a:latin typeface="Times New Roman" pitchFamily="18" charset="0"/>
                <a:cs typeface="Times New Roman" pitchFamily="18" charset="0"/>
              </a:rPr>
              <a:t>Psychological responses to poor design are</a:t>
            </a:r>
          </a:p>
          <a:p>
            <a:pPr lvl="1" algn="just"/>
            <a:r>
              <a:rPr lang="en-US" b="1" dirty="0" smtClean="0">
                <a:latin typeface="Times New Roman" pitchFamily="18" charset="0"/>
                <a:cs typeface="Times New Roman" pitchFamily="18" charset="0"/>
              </a:rPr>
              <a:t>Confusion</a:t>
            </a:r>
          </a:p>
          <a:p>
            <a:pPr lvl="1" algn="just"/>
            <a:r>
              <a:rPr lang="en-US" b="1" dirty="0" smtClean="0">
                <a:latin typeface="Times New Roman" pitchFamily="18" charset="0"/>
                <a:cs typeface="Times New Roman" pitchFamily="18" charset="0"/>
              </a:rPr>
              <a:t>Annoyance</a:t>
            </a:r>
          </a:p>
          <a:p>
            <a:pPr lvl="1" algn="just"/>
            <a:r>
              <a:rPr lang="en-US" b="1" dirty="0" smtClean="0">
                <a:latin typeface="Times New Roman" pitchFamily="18" charset="0"/>
                <a:cs typeface="Times New Roman" pitchFamily="18" charset="0"/>
              </a:rPr>
              <a:t>Frustration</a:t>
            </a:r>
          </a:p>
          <a:p>
            <a:pPr lvl="1" algn="just"/>
            <a:r>
              <a:rPr lang="en-US" b="1" dirty="0" smtClean="0">
                <a:latin typeface="Times New Roman" pitchFamily="18" charset="0"/>
                <a:cs typeface="Times New Roman" pitchFamily="18" charset="0"/>
              </a:rPr>
              <a:t>Panic or Stress</a:t>
            </a:r>
          </a:p>
          <a:p>
            <a:pPr lvl="1" algn="just"/>
            <a:r>
              <a:rPr lang="en-US" b="1" dirty="0" smtClean="0">
                <a:latin typeface="Times New Roman" pitchFamily="18" charset="0"/>
                <a:cs typeface="Times New Roman" pitchFamily="18" charset="0"/>
              </a:rPr>
              <a:t>Boredom </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Segmented or Stacked Bars</a:t>
            </a:r>
            <a:endParaRPr lang="en-US" dirty="0"/>
          </a:p>
        </p:txBody>
      </p:sp>
      <p:sp>
        <p:nvSpPr>
          <p:cNvPr id="3" name="Content Placeholder 2"/>
          <p:cNvSpPr>
            <a:spLocks noGrp="1"/>
          </p:cNvSpPr>
          <p:nvPr>
            <p:ph sz="quarter" idx="1"/>
          </p:nvPr>
        </p:nvSpPr>
        <p:spPr>
          <a:xfrm>
            <a:off x="152400" y="1600200"/>
            <a:ext cx="8839200" cy="5105400"/>
          </a:xfrm>
        </p:spPr>
        <p:txBody>
          <a:bodyPr>
            <a:normAutofit lnSpcReduction="10000"/>
          </a:bodyPr>
          <a:lstStyle/>
          <a:p>
            <a:pPr algn="just"/>
            <a:r>
              <a:rPr lang="en-US" dirty="0" smtClean="0">
                <a:latin typeface="Times New Roman" pitchFamily="18" charset="0"/>
                <a:cs typeface="Times New Roman" pitchFamily="18" charset="0"/>
              </a:rPr>
              <a:t>Order the data categories in the same sequence</a:t>
            </a:r>
          </a:p>
          <a:p>
            <a:pPr algn="just"/>
            <a:r>
              <a:rPr lang="en-US" dirty="0" smtClean="0">
                <a:latin typeface="Times New Roman" pitchFamily="18" charset="0"/>
                <a:cs typeface="Times New Roman" pitchFamily="18" charset="0"/>
              </a:rPr>
              <a:t>Order the data categories so that</a:t>
            </a:r>
          </a:p>
          <a:p>
            <a:pPr lvl="1" algn="just"/>
            <a:r>
              <a:rPr lang="en-US" dirty="0" smtClean="0">
                <a:latin typeface="Times New Roman" pitchFamily="18" charset="0"/>
                <a:cs typeface="Times New Roman" pitchFamily="18" charset="0"/>
              </a:rPr>
              <a:t>The least variable is at the bottom</a:t>
            </a:r>
          </a:p>
          <a:p>
            <a:pPr lvl="1" algn="just"/>
            <a:r>
              <a:rPr lang="en-US" dirty="0" smtClean="0">
                <a:latin typeface="Times New Roman" pitchFamily="18" charset="0"/>
                <a:cs typeface="Times New Roman" pitchFamily="18" charset="0"/>
              </a:rPr>
              <a:t>The most variable is at the top</a:t>
            </a:r>
          </a:p>
          <a:p>
            <a:pPr algn="just"/>
            <a:r>
              <a:rPr lang="en-US" dirty="0" smtClean="0">
                <a:latin typeface="Times New Roman" pitchFamily="18" charset="0"/>
                <a:cs typeface="Times New Roman" pitchFamily="18" charset="0"/>
              </a:rPr>
              <a:t>Limit the number of segments to those that are large enough to be seen and labeled</a:t>
            </a:r>
          </a:p>
          <a:p>
            <a:pPr algn="just"/>
            <a:r>
              <a:rPr lang="en-US" dirty="0" smtClean="0">
                <a:latin typeface="Times New Roman" pitchFamily="18" charset="0"/>
                <a:cs typeface="Times New Roman" pitchFamily="18" charset="0"/>
              </a:rPr>
              <a:t>Use different texture or coding schemes to differentiate the areas within each bar</a:t>
            </a:r>
          </a:p>
          <a:p>
            <a:pPr algn="just"/>
            <a:r>
              <a:rPr lang="en-US" dirty="0" smtClean="0">
                <a:latin typeface="Times New Roman" pitchFamily="18" charset="0"/>
                <a:cs typeface="Times New Roman" pitchFamily="18" charset="0"/>
              </a:rPr>
              <a:t>Clearly associate labels with bars or segments</a:t>
            </a:r>
          </a:p>
          <a:p>
            <a:pPr lvl="1" algn="just"/>
            <a:r>
              <a:rPr lang="en-US" dirty="0" smtClean="0">
                <a:latin typeface="Times New Roman" pitchFamily="18" charset="0"/>
                <a:cs typeface="Times New Roman" pitchFamily="18" charset="0"/>
              </a:rPr>
              <a:t>Place segment labels to the right on a vertical chart or above on a horizontal chart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Pie Charts</a:t>
            </a:r>
            <a:endParaRPr lang="en-US" dirty="0"/>
          </a:p>
        </p:txBody>
      </p:sp>
      <p:sp>
        <p:nvSpPr>
          <p:cNvPr id="3" name="Content Placeholder 2"/>
          <p:cNvSpPr>
            <a:spLocks noGrp="1"/>
          </p:cNvSpPr>
          <p:nvPr>
            <p:ph sz="quarter" idx="1"/>
          </p:nvPr>
        </p:nvSpPr>
        <p:spPr>
          <a:xfrm>
            <a:off x="152400" y="1600200"/>
            <a:ext cx="8839200" cy="5105400"/>
          </a:xfrm>
        </p:spPr>
        <p:txBody>
          <a:bodyPr>
            <a:normAutofit lnSpcReduction="10000"/>
          </a:bodyPr>
          <a:lstStyle/>
          <a:p>
            <a:pPr algn="just"/>
            <a:r>
              <a:rPr lang="en-US" dirty="0" smtClean="0">
                <a:latin typeface="Times New Roman" pitchFamily="18" charset="0"/>
                <a:cs typeface="Times New Roman" pitchFamily="18" charset="0"/>
              </a:rPr>
              <a:t>Pie charts should be used in caution</a:t>
            </a:r>
          </a:p>
          <a:p>
            <a:pPr algn="just"/>
            <a:r>
              <a:rPr lang="en-US" dirty="0" smtClean="0">
                <a:latin typeface="Times New Roman" pitchFamily="18" charset="0"/>
                <a:cs typeface="Times New Roman" pitchFamily="18" charset="0"/>
              </a:rPr>
              <a:t>If pie charts are used</a:t>
            </a:r>
          </a:p>
          <a:p>
            <a:pPr lvl="1" algn="just"/>
            <a:r>
              <a:rPr lang="en-US" dirty="0" smtClean="0">
                <a:latin typeface="Times New Roman" pitchFamily="18" charset="0"/>
                <a:cs typeface="Times New Roman" pitchFamily="18" charset="0"/>
              </a:rPr>
              <a:t>They must add up to 100 percent</a:t>
            </a:r>
          </a:p>
          <a:p>
            <a:pPr lvl="1" algn="just"/>
            <a:r>
              <a:rPr lang="en-US" dirty="0" smtClean="0">
                <a:latin typeface="Times New Roman" pitchFamily="18" charset="0"/>
                <a:cs typeface="Times New Roman" pitchFamily="18" charset="0"/>
              </a:rPr>
              <a:t>Use five segments or fewer</a:t>
            </a:r>
          </a:p>
          <a:p>
            <a:pPr lvl="1" algn="just"/>
            <a:r>
              <a:rPr lang="en-US" dirty="0" smtClean="0">
                <a:latin typeface="Times New Roman" pitchFamily="18" charset="0"/>
                <a:cs typeface="Times New Roman" pitchFamily="18" charset="0"/>
              </a:rPr>
              <a:t>Each segment should take up at least 5 percent of the circle</a:t>
            </a:r>
          </a:p>
          <a:p>
            <a:pPr lvl="1" algn="just"/>
            <a:r>
              <a:rPr lang="en-US" dirty="0" smtClean="0">
                <a:latin typeface="Times New Roman" pitchFamily="18" charset="0"/>
                <a:cs typeface="Times New Roman" pitchFamily="18" charset="0"/>
              </a:rPr>
              <a:t>Place the largest segment at 12:00</a:t>
            </a:r>
          </a:p>
          <a:p>
            <a:pPr lvl="1" algn="just"/>
            <a:r>
              <a:rPr lang="en-US" dirty="0" smtClean="0">
                <a:latin typeface="Times New Roman" pitchFamily="18" charset="0"/>
                <a:cs typeface="Times New Roman" pitchFamily="18" charset="0"/>
              </a:rPr>
              <a:t>Directly label each segment in the normal reading orientation</a:t>
            </a:r>
          </a:p>
          <a:p>
            <a:pPr lvl="2" algn="just"/>
            <a:r>
              <a:rPr lang="en-US" dirty="0" smtClean="0">
                <a:latin typeface="Times New Roman" pitchFamily="18" charset="0"/>
                <a:cs typeface="Times New Roman" pitchFamily="18" charset="0"/>
              </a:rPr>
              <a:t>If leaders for labels in the small segments are necessary, orient them in as few angles as possible</a:t>
            </a:r>
          </a:p>
          <a:p>
            <a:pPr lvl="1" algn="just"/>
            <a:r>
              <a:rPr lang="en-US" dirty="0" smtClean="0">
                <a:latin typeface="Times New Roman" pitchFamily="18" charset="0"/>
                <a:cs typeface="Times New Roman" pitchFamily="18" charset="0"/>
              </a:rPr>
              <a:t>Include numbers with segment labels to indicate percentages of absolute numbers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Pie Charts</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Texture or color coding selected for segments should not emphasize one segment over another</a:t>
            </a:r>
          </a:p>
          <a:p>
            <a:pPr algn="just"/>
            <a:r>
              <a:rPr lang="en-US" dirty="0" smtClean="0">
                <a:latin typeface="Times New Roman" pitchFamily="18" charset="0"/>
                <a:cs typeface="Times New Roman" pitchFamily="18" charset="0"/>
              </a:rPr>
              <a:t>Highlight segment requiring particular emphasis through a contrasting display technique or by exploding it</a:t>
            </a:r>
          </a:p>
          <a:p>
            <a:pPr algn="just"/>
            <a:r>
              <a:rPr lang="en-US" dirty="0" smtClean="0">
                <a:latin typeface="Times New Roman" pitchFamily="18" charset="0"/>
                <a:cs typeface="Times New Roman" pitchFamily="18" charset="0"/>
              </a:rPr>
              <a:t>Never tilt a pie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Choosing a Graph Type</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Determine what kind of information is most important for the viewer to extract</a:t>
            </a:r>
          </a:p>
          <a:p>
            <a:pPr algn="just"/>
            <a:r>
              <a:rPr lang="en-US" dirty="0" smtClean="0">
                <a:latin typeface="Times New Roman" pitchFamily="18" charset="0"/>
                <a:cs typeface="Times New Roman" pitchFamily="18" charset="0"/>
              </a:rPr>
              <a:t>Choose the type of graph best suited for presenting that kind of information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fontScale="90000"/>
          </a:bodyPr>
          <a:lstStyle/>
          <a:p>
            <a:pPr algn="just"/>
            <a:r>
              <a:rPr lang="en-US" dirty="0" smtClean="0"/>
              <a:t>Technical Considerations in Interface Design</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Interface design is also affected by the physical characteristics of the display device itself and the characteristics of the interfaces controlling software.</a:t>
            </a:r>
          </a:p>
          <a:p>
            <a:pPr algn="just"/>
            <a:r>
              <a:rPr lang="en-US" dirty="0" smtClean="0">
                <a:latin typeface="Times New Roman" pitchFamily="18" charset="0"/>
                <a:cs typeface="Times New Roman" pitchFamily="18" charset="0"/>
              </a:rPr>
              <a:t>Graphical system design must be compatible with the system’s power, screen size, screen resolution and displaying colors, fonts and other features.</a:t>
            </a:r>
          </a:p>
          <a:p>
            <a:pPr algn="just"/>
            <a:r>
              <a:rPr lang="en-US" dirty="0" smtClean="0">
                <a:latin typeface="Times New Roman" pitchFamily="18" charset="0"/>
                <a:cs typeface="Times New Roman" pitchFamily="18" charset="0"/>
              </a:rPr>
              <a:t>Designs for Web systems must also take into consideration the characteristics of the browsers being used and the bandwidth of the communication </a:t>
            </a:r>
            <a:r>
              <a:rPr lang="en-US" dirty="0" err="1" smtClean="0">
                <a:latin typeface="Times New Roman" pitchFamily="18" charset="0"/>
                <a:cs typeface="Times New Roman" pitchFamily="18" charset="0"/>
              </a:rPr>
              <a:t>meduim</a:t>
            </a:r>
            <a:r>
              <a:rPr lang="en-US" dirty="0" smtClean="0">
                <a:latin typeface="Times New Roman" pitchFamily="18" charset="0"/>
                <a:cs typeface="Times New Roman" pitchFamily="18" charset="0"/>
              </a:rPr>
              <a:t>.</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fontScale="90000"/>
          </a:bodyPr>
          <a:lstStyle/>
          <a:p>
            <a:pPr algn="just"/>
            <a:r>
              <a:rPr lang="en-US" dirty="0" smtClean="0"/>
              <a:t>Technical Considerations in Interface Design</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The design must also be compatible with the system platform and any development and implementation tools being used.</a:t>
            </a:r>
          </a:p>
          <a:p>
            <a:pPr algn="just"/>
            <a:r>
              <a:rPr lang="en-US" dirty="0" smtClean="0">
                <a:latin typeface="Times New Roman" pitchFamily="18" charset="0"/>
                <a:cs typeface="Times New Roman" pitchFamily="18" charset="0"/>
              </a:rPr>
              <a:t>The design must also take into consideration any available platform style guide.</a:t>
            </a:r>
          </a:p>
          <a:p>
            <a:pPr algn="just"/>
            <a:r>
              <a:rPr lang="en-US" dirty="0" smtClean="0">
                <a:latin typeface="Times New Roman" pitchFamily="18" charset="0"/>
                <a:cs typeface="Times New Roman" pitchFamily="18" charset="0"/>
              </a:rPr>
              <a:t>Other Web considerations include</a:t>
            </a:r>
          </a:p>
          <a:p>
            <a:pPr lvl="1" algn="just"/>
            <a:r>
              <a:rPr lang="en-US" dirty="0" smtClean="0">
                <a:latin typeface="Times New Roman" pitchFamily="18" charset="0"/>
                <a:cs typeface="Times New Roman" pitchFamily="18" charset="0"/>
              </a:rPr>
              <a:t>Downloading</a:t>
            </a:r>
          </a:p>
          <a:p>
            <a:pPr lvl="1" algn="just"/>
            <a:r>
              <a:rPr lang="en-US" dirty="0" smtClean="0">
                <a:latin typeface="Times New Roman" pitchFamily="18" charset="0"/>
                <a:cs typeface="Times New Roman" pitchFamily="18" charset="0"/>
              </a:rPr>
              <a:t>Currency</a:t>
            </a:r>
          </a:p>
          <a:p>
            <a:pPr lvl="1" algn="just"/>
            <a:r>
              <a:rPr lang="en-US" dirty="0" smtClean="0">
                <a:latin typeface="Times New Roman" pitchFamily="18" charset="0"/>
                <a:cs typeface="Times New Roman" pitchFamily="18" charset="0"/>
              </a:rPr>
              <a:t>Page printing</a:t>
            </a:r>
          </a:p>
          <a:p>
            <a:pPr lvl="1" algn="just"/>
            <a:r>
              <a:rPr lang="en-US" smtClean="0">
                <a:latin typeface="Times New Roman" pitchFamily="18" charset="0"/>
                <a:cs typeface="Times New Roman" pitchFamily="18" charset="0"/>
              </a:rPr>
              <a:t>Maintainability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The User Interface Design Process</a:t>
            </a:r>
            <a:endParaRPr lang="en-US" dirty="0"/>
          </a:p>
        </p:txBody>
      </p:sp>
      <p:sp>
        <p:nvSpPr>
          <p:cNvPr id="3" name="Content Placeholder 2"/>
          <p:cNvSpPr>
            <a:spLocks noGrp="1"/>
          </p:cNvSpPr>
          <p:nvPr>
            <p:ph sz="quarter" idx="1"/>
          </p:nvPr>
        </p:nvSpPr>
        <p:spPr>
          <a:xfrm>
            <a:off x="152400" y="1600200"/>
            <a:ext cx="8839200" cy="5105400"/>
          </a:xfrm>
        </p:spPr>
        <p:txBody>
          <a:bodyPr>
            <a:normAutofit fontScale="85000" lnSpcReduction="10000"/>
          </a:bodyPr>
          <a:lstStyle/>
          <a:p>
            <a:pPr algn="just"/>
            <a:r>
              <a:rPr lang="en-US" b="1" dirty="0" smtClean="0">
                <a:latin typeface="Times New Roman" pitchFamily="18" charset="0"/>
                <a:cs typeface="Times New Roman" pitchFamily="18" charset="0"/>
              </a:rPr>
              <a:t>Obstacles and Pitfalls in the Development Process</a:t>
            </a:r>
          </a:p>
          <a:p>
            <a:pPr algn="just"/>
            <a:r>
              <a:rPr lang="en-US" dirty="0" smtClean="0">
                <a:latin typeface="Times New Roman" pitchFamily="18" charset="0"/>
                <a:cs typeface="Times New Roman" pitchFamily="18" charset="0"/>
              </a:rPr>
              <a:t>Developing a computer system is never easy. The path is littered with obstacles and trap, many of them human in nature.</a:t>
            </a:r>
          </a:p>
          <a:p>
            <a:pPr algn="just"/>
            <a:r>
              <a:rPr lang="en-US" dirty="0" smtClean="0">
                <a:latin typeface="Times New Roman" pitchFamily="18" charset="0"/>
                <a:cs typeface="Times New Roman" pitchFamily="18" charset="0"/>
              </a:rPr>
              <a:t>The general observations about design are</a:t>
            </a:r>
          </a:p>
          <a:p>
            <a:pPr lvl="1" algn="just"/>
            <a:r>
              <a:rPr lang="en-US" dirty="0" smtClean="0">
                <a:latin typeface="Times New Roman" pitchFamily="18" charset="0"/>
                <a:cs typeface="Times New Roman" pitchFamily="18" charset="0"/>
              </a:rPr>
              <a:t>Nobody never gets it right the first time</a:t>
            </a:r>
          </a:p>
          <a:p>
            <a:pPr lvl="1" algn="just"/>
            <a:r>
              <a:rPr lang="en-US" dirty="0" smtClean="0">
                <a:latin typeface="Times New Roman" pitchFamily="18" charset="0"/>
                <a:cs typeface="Times New Roman" pitchFamily="18" charset="0"/>
              </a:rPr>
              <a:t>Development is choke-full of surprises</a:t>
            </a:r>
          </a:p>
          <a:p>
            <a:pPr lvl="1" algn="just"/>
            <a:r>
              <a:rPr lang="en-US" dirty="0" smtClean="0">
                <a:latin typeface="Times New Roman" pitchFamily="18" charset="0"/>
                <a:cs typeface="Times New Roman" pitchFamily="18" charset="0"/>
              </a:rPr>
              <a:t>Good design requires living in a sea of changes</a:t>
            </a:r>
          </a:p>
          <a:p>
            <a:pPr lvl="1" algn="just"/>
            <a:r>
              <a:rPr lang="en-US" dirty="0" smtClean="0">
                <a:latin typeface="Times New Roman" pitchFamily="18" charset="0"/>
                <a:cs typeface="Times New Roman" pitchFamily="18" charset="0"/>
              </a:rPr>
              <a:t>Making contracts to ignore change will never eliminate the need for change</a:t>
            </a:r>
          </a:p>
          <a:p>
            <a:pPr lvl="1" algn="just"/>
            <a:r>
              <a:rPr lang="en-US" dirty="0" smtClean="0">
                <a:latin typeface="Times New Roman" pitchFamily="18" charset="0"/>
                <a:cs typeface="Times New Roman" pitchFamily="18" charset="0"/>
              </a:rPr>
              <a:t>Even if you have made the best system humanly possible, people will still make mistakes when using it</a:t>
            </a:r>
          </a:p>
          <a:p>
            <a:pPr lvl="1" algn="just"/>
            <a:r>
              <a:rPr lang="en-US" dirty="0" smtClean="0">
                <a:latin typeface="Times New Roman" pitchFamily="18" charset="0"/>
                <a:cs typeface="Times New Roman" pitchFamily="18" charset="0"/>
              </a:rPr>
              <a:t>Designers need good tools</a:t>
            </a:r>
          </a:p>
          <a:p>
            <a:pPr lvl="1" algn="just"/>
            <a:r>
              <a:rPr lang="en-US" dirty="0" smtClean="0">
                <a:latin typeface="Times New Roman" pitchFamily="18" charset="0"/>
                <a:cs typeface="Times New Roman" pitchFamily="18" charset="0"/>
              </a:rPr>
              <a:t>You must have behavioral design goals like performance design goals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fontScale="90000"/>
          </a:bodyPr>
          <a:lstStyle/>
          <a:p>
            <a:pPr algn="just"/>
            <a:r>
              <a:rPr lang="en-US" dirty="0" smtClean="0"/>
              <a:t>Understanding How People Interact with Computers</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Psychological responses frequently lead to or are accompanied by </a:t>
            </a:r>
            <a:r>
              <a:rPr lang="en-US" b="1" dirty="0" smtClean="0">
                <a:latin typeface="Times New Roman" pitchFamily="18" charset="0"/>
                <a:cs typeface="Times New Roman" pitchFamily="18" charset="0"/>
              </a:rPr>
              <a:t>physical reactions</a:t>
            </a:r>
          </a:p>
          <a:p>
            <a:pPr lvl="1" algn="just"/>
            <a:r>
              <a:rPr lang="en-US" b="1" dirty="0" smtClean="0">
                <a:latin typeface="Times New Roman" pitchFamily="18" charset="0"/>
                <a:cs typeface="Times New Roman" pitchFamily="18" charset="0"/>
              </a:rPr>
              <a:t>Abandonment of the system</a:t>
            </a:r>
          </a:p>
          <a:p>
            <a:pPr lvl="1" algn="just"/>
            <a:r>
              <a:rPr lang="en-US" b="1" dirty="0" smtClean="0">
                <a:latin typeface="Times New Roman" pitchFamily="18" charset="0"/>
                <a:cs typeface="Times New Roman" pitchFamily="18" charset="0"/>
              </a:rPr>
              <a:t>Partial use of the system</a:t>
            </a:r>
          </a:p>
          <a:p>
            <a:pPr lvl="1" algn="just"/>
            <a:r>
              <a:rPr lang="en-US" b="1" dirty="0" smtClean="0">
                <a:latin typeface="Times New Roman" pitchFamily="18" charset="0"/>
                <a:cs typeface="Times New Roman" pitchFamily="18" charset="0"/>
              </a:rPr>
              <a:t>Indirect use of the system</a:t>
            </a:r>
          </a:p>
          <a:p>
            <a:pPr lvl="1" algn="just"/>
            <a:r>
              <a:rPr lang="en-US" b="1" dirty="0" smtClean="0">
                <a:latin typeface="Times New Roman" pitchFamily="18" charset="0"/>
                <a:cs typeface="Times New Roman" pitchFamily="18" charset="0"/>
              </a:rPr>
              <a:t>Modification of the task</a:t>
            </a:r>
          </a:p>
          <a:p>
            <a:pPr lvl="1" algn="just"/>
            <a:r>
              <a:rPr lang="en-US" b="1" dirty="0" smtClean="0">
                <a:latin typeface="Times New Roman" pitchFamily="18" charset="0"/>
                <a:cs typeface="Times New Roman" pitchFamily="18" charset="0"/>
              </a:rPr>
              <a:t>Compensatory activity</a:t>
            </a:r>
          </a:p>
          <a:p>
            <a:pPr lvl="1" algn="just"/>
            <a:r>
              <a:rPr lang="en-US" b="1" dirty="0" smtClean="0">
                <a:latin typeface="Times New Roman" pitchFamily="18" charset="0"/>
                <a:cs typeface="Times New Roman" pitchFamily="18" charset="0"/>
              </a:rPr>
              <a:t>Misuse of the system</a:t>
            </a:r>
          </a:p>
          <a:p>
            <a:pPr lvl="1" algn="just"/>
            <a:r>
              <a:rPr lang="en-US" b="1" dirty="0" smtClean="0">
                <a:latin typeface="Times New Roman" pitchFamily="18" charset="0"/>
                <a:cs typeface="Times New Roman" pitchFamily="18" charset="0"/>
              </a:rPr>
              <a:t>Direct programming</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fontScale="90000"/>
          </a:bodyPr>
          <a:lstStyle/>
          <a:p>
            <a:pPr algn="just"/>
            <a:r>
              <a:rPr lang="en-US" dirty="0" smtClean="0"/>
              <a:t>Understanding How People Interact with Computers</a:t>
            </a:r>
            <a:endParaRPr lang="en-US" dirty="0"/>
          </a:p>
        </p:txBody>
      </p:sp>
      <p:sp>
        <p:nvSpPr>
          <p:cNvPr id="3" name="Content Placeholder 2"/>
          <p:cNvSpPr>
            <a:spLocks noGrp="1"/>
          </p:cNvSpPr>
          <p:nvPr>
            <p:ph sz="quarter" idx="1"/>
          </p:nvPr>
        </p:nvSpPr>
        <p:spPr>
          <a:xfrm>
            <a:off x="152400" y="1600200"/>
            <a:ext cx="8839200" cy="5105400"/>
          </a:xfrm>
        </p:spPr>
        <p:txBody>
          <a:bodyPr>
            <a:normAutofit lnSpcReduction="10000"/>
          </a:bodyPr>
          <a:lstStyle/>
          <a:p>
            <a:pPr algn="just"/>
            <a:r>
              <a:rPr lang="en-US" b="1" dirty="0" smtClean="0">
                <a:latin typeface="Times New Roman" pitchFamily="18" charset="0"/>
                <a:cs typeface="Times New Roman" pitchFamily="18" charset="0"/>
              </a:rPr>
              <a:t>People and Their Tasks</a:t>
            </a:r>
          </a:p>
          <a:p>
            <a:pPr lvl="1" algn="just"/>
            <a:r>
              <a:rPr lang="en-US" dirty="0" smtClean="0">
                <a:latin typeface="Times New Roman" pitchFamily="18" charset="0"/>
                <a:cs typeface="Times New Roman" pitchFamily="18" charset="0"/>
              </a:rPr>
              <a:t>The user in office is usually overworked, fatigued and continually interrupted</a:t>
            </a:r>
          </a:p>
          <a:p>
            <a:pPr lvl="1" algn="just"/>
            <a:r>
              <a:rPr lang="en-US" dirty="0" smtClean="0">
                <a:latin typeface="Times New Roman" pitchFamily="18" charset="0"/>
                <a:cs typeface="Times New Roman" pitchFamily="18" charset="0"/>
              </a:rPr>
              <a:t>The home user also experiences these same conditions along with pressures from children and family</a:t>
            </a:r>
          </a:p>
          <a:p>
            <a:pPr lvl="1" algn="just"/>
            <a:r>
              <a:rPr lang="en-US" dirty="0" smtClean="0">
                <a:latin typeface="Times New Roman" pitchFamily="18" charset="0"/>
                <a:cs typeface="Times New Roman" pitchFamily="18" charset="0"/>
              </a:rPr>
              <a:t>All users tend to share the following</a:t>
            </a:r>
          </a:p>
          <a:p>
            <a:pPr lvl="2" algn="just"/>
            <a:r>
              <a:rPr lang="en-US" dirty="0" smtClean="0">
                <a:latin typeface="Times New Roman" pitchFamily="18" charset="0"/>
                <a:cs typeface="Times New Roman" pitchFamily="18" charset="0"/>
              </a:rPr>
              <a:t>They tend not to read the documentation</a:t>
            </a:r>
          </a:p>
          <a:p>
            <a:pPr lvl="2" algn="just"/>
            <a:r>
              <a:rPr lang="en-US" dirty="0" smtClean="0">
                <a:latin typeface="Times New Roman" pitchFamily="18" charset="0"/>
                <a:cs typeface="Times New Roman" pitchFamily="18" charset="0"/>
              </a:rPr>
              <a:t>They do not understand well the problems the computer can aid in solving</a:t>
            </a:r>
          </a:p>
          <a:p>
            <a:pPr lvl="2" algn="just"/>
            <a:r>
              <a:rPr lang="en-US" dirty="0" smtClean="0">
                <a:latin typeface="Times New Roman" pitchFamily="18" charset="0"/>
                <a:cs typeface="Times New Roman" pitchFamily="18" charset="0"/>
              </a:rPr>
              <a:t>They know little about what information is available to meet their needs</a:t>
            </a:r>
          </a:p>
          <a:p>
            <a:pPr lvl="2" algn="just"/>
            <a:r>
              <a:rPr lang="en-US" dirty="0" smtClean="0">
                <a:latin typeface="Times New Roman" pitchFamily="18" charset="0"/>
                <a:cs typeface="Times New Roman" pitchFamily="18" charset="0"/>
              </a:rPr>
              <a:t>The user’s technical skills have been overestimated by the system designer</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fontScale="90000"/>
          </a:bodyPr>
          <a:lstStyle/>
          <a:p>
            <a:r>
              <a:rPr lang="en-US" dirty="0" smtClean="0"/>
              <a:t>Important </a:t>
            </a:r>
            <a:r>
              <a:rPr lang="en-US" smtClean="0"/>
              <a:t>Human Characteristics </a:t>
            </a:r>
            <a:r>
              <a:rPr lang="en-US" dirty="0" smtClean="0"/>
              <a:t>in Design</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The particular importance in design are </a:t>
            </a:r>
          </a:p>
          <a:p>
            <a:pPr lvl="1" algn="just"/>
            <a:r>
              <a:rPr lang="en-US" dirty="0" smtClean="0">
                <a:latin typeface="Times New Roman" pitchFamily="18" charset="0"/>
                <a:cs typeface="Times New Roman" pitchFamily="18" charset="0"/>
              </a:rPr>
              <a:t>Perception </a:t>
            </a:r>
          </a:p>
          <a:p>
            <a:pPr lvl="1" algn="just"/>
            <a:r>
              <a:rPr lang="en-US" dirty="0" smtClean="0">
                <a:latin typeface="Times New Roman" pitchFamily="18" charset="0"/>
                <a:cs typeface="Times New Roman" pitchFamily="18" charset="0"/>
              </a:rPr>
              <a:t>Memory </a:t>
            </a:r>
          </a:p>
          <a:p>
            <a:pPr lvl="1" algn="just"/>
            <a:r>
              <a:rPr lang="en-US" dirty="0" smtClean="0">
                <a:latin typeface="Times New Roman" pitchFamily="18" charset="0"/>
                <a:cs typeface="Times New Roman" pitchFamily="18" charset="0"/>
              </a:rPr>
              <a:t>Visual acuity </a:t>
            </a:r>
          </a:p>
          <a:p>
            <a:pPr lvl="1" algn="just"/>
            <a:r>
              <a:rPr lang="en-US" dirty="0" err="1" smtClean="0">
                <a:latin typeface="Times New Roman" pitchFamily="18" charset="0"/>
                <a:cs typeface="Times New Roman" pitchFamily="18" charset="0"/>
              </a:rPr>
              <a:t>Foveal</a:t>
            </a:r>
            <a:r>
              <a:rPr lang="en-US" dirty="0" smtClean="0">
                <a:latin typeface="Times New Roman" pitchFamily="18" charset="0"/>
                <a:cs typeface="Times New Roman" pitchFamily="18" charset="0"/>
              </a:rPr>
              <a:t> and peripheral vision</a:t>
            </a:r>
          </a:p>
          <a:p>
            <a:pPr lvl="1" algn="just"/>
            <a:r>
              <a:rPr lang="en-US" dirty="0" smtClean="0">
                <a:latin typeface="Times New Roman" pitchFamily="18" charset="0"/>
                <a:cs typeface="Times New Roman" pitchFamily="18" charset="0"/>
              </a:rPr>
              <a:t>Sensory storage </a:t>
            </a:r>
          </a:p>
          <a:p>
            <a:pPr lvl="1" algn="just"/>
            <a:r>
              <a:rPr lang="en-US" dirty="0" smtClean="0">
                <a:latin typeface="Times New Roman" pitchFamily="18" charset="0"/>
                <a:cs typeface="Times New Roman" pitchFamily="18" charset="0"/>
              </a:rPr>
              <a:t>Information processing </a:t>
            </a:r>
          </a:p>
          <a:p>
            <a:pPr lvl="1" algn="just"/>
            <a:r>
              <a:rPr lang="en-US" dirty="0" smtClean="0">
                <a:latin typeface="Times New Roman" pitchFamily="18" charset="0"/>
                <a:cs typeface="Times New Roman" pitchFamily="18" charset="0"/>
              </a:rPr>
              <a:t>Learning </a:t>
            </a:r>
          </a:p>
          <a:p>
            <a:pPr lvl="1" algn="just"/>
            <a:r>
              <a:rPr lang="en-US" dirty="0" smtClean="0">
                <a:latin typeface="Times New Roman" pitchFamily="18" charset="0"/>
                <a:cs typeface="Times New Roman" pitchFamily="18" charset="0"/>
              </a:rPr>
              <a:t>Skill </a:t>
            </a:r>
          </a:p>
          <a:p>
            <a:pPr lvl="1" algn="just"/>
            <a:r>
              <a:rPr lang="en-US" dirty="0" smtClean="0">
                <a:latin typeface="Times New Roman" pitchFamily="18" charset="0"/>
                <a:cs typeface="Times New Roman" pitchFamily="18" charset="0"/>
              </a:rPr>
              <a:t>Individual differences</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Perception </a:t>
            </a:r>
            <a:endParaRPr lang="en-US" dirty="0"/>
          </a:p>
        </p:txBody>
      </p:sp>
      <p:sp>
        <p:nvSpPr>
          <p:cNvPr id="3" name="Content Placeholder 2"/>
          <p:cNvSpPr>
            <a:spLocks noGrp="1"/>
          </p:cNvSpPr>
          <p:nvPr>
            <p:ph sz="quarter" idx="1"/>
          </p:nvPr>
        </p:nvSpPr>
        <p:spPr>
          <a:xfrm>
            <a:off x="152400" y="1600200"/>
            <a:ext cx="8839200" cy="5105400"/>
          </a:xfrm>
        </p:spPr>
        <p:txBody>
          <a:bodyPr>
            <a:normAutofit lnSpcReduction="10000"/>
          </a:bodyPr>
          <a:lstStyle/>
          <a:p>
            <a:pPr algn="just"/>
            <a:r>
              <a:rPr lang="en-US" dirty="0" smtClean="0">
                <a:latin typeface="Times New Roman" pitchFamily="18" charset="0"/>
                <a:cs typeface="Times New Roman" pitchFamily="18" charset="0"/>
              </a:rPr>
              <a:t>It is our awareness and understanding of the elements and objects of the environment through physical sensation of various senses including sight, sound, smell and so forth. It is influenced by experience. </a:t>
            </a:r>
          </a:p>
          <a:p>
            <a:pPr algn="just"/>
            <a:r>
              <a:rPr lang="en-US" dirty="0" smtClean="0">
                <a:latin typeface="Times New Roman" pitchFamily="18" charset="0"/>
                <a:cs typeface="Times New Roman" pitchFamily="18" charset="0"/>
              </a:rPr>
              <a:t>Other perceptual characteristics include</a:t>
            </a:r>
          </a:p>
          <a:p>
            <a:pPr lvl="1" algn="just"/>
            <a:r>
              <a:rPr lang="en-US" b="1" dirty="0" smtClean="0">
                <a:latin typeface="Times New Roman" pitchFamily="18" charset="0"/>
                <a:cs typeface="Times New Roman" pitchFamily="18" charset="0"/>
              </a:rPr>
              <a:t>Proximity</a:t>
            </a:r>
            <a:r>
              <a:rPr lang="en-US" dirty="0" smtClean="0">
                <a:latin typeface="Times New Roman" pitchFamily="18" charset="0"/>
                <a:cs typeface="Times New Roman" pitchFamily="18" charset="0"/>
              </a:rPr>
              <a:t> – The eyes and mind see objects as belonging together if they are near each other in space</a:t>
            </a:r>
          </a:p>
          <a:p>
            <a:pPr lvl="1" algn="just"/>
            <a:r>
              <a:rPr lang="en-US" b="1" dirty="0" smtClean="0">
                <a:latin typeface="Times New Roman" pitchFamily="18" charset="0"/>
                <a:cs typeface="Times New Roman" pitchFamily="18" charset="0"/>
              </a:rPr>
              <a:t>Similarity</a:t>
            </a:r>
            <a:r>
              <a:rPr lang="en-US" dirty="0" smtClean="0">
                <a:latin typeface="Times New Roman" pitchFamily="18" charset="0"/>
                <a:cs typeface="Times New Roman" pitchFamily="18" charset="0"/>
              </a:rPr>
              <a:t> – The eyes and mind see objects as belonging together if they share a common visual property such as color, size, shape, brightness or orientation</a:t>
            </a:r>
          </a:p>
          <a:p>
            <a:pPr lvl="1" algn="just"/>
            <a:r>
              <a:rPr lang="en-US" b="1" dirty="0" smtClean="0">
                <a:latin typeface="Times New Roman" pitchFamily="18" charset="0"/>
                <a:cs typeface="Times New Roman" pitchFamily="18" charset="0"/>
              </a:rPr>
              <a:t>Matching patterns</a:t>
            </a:r>
            <a:r>
              <a:rPr lang="en-US" dirty="0" smtClean="0">
                <a:latin typeface="Times New Roman" pitchFamily="18" charset="0"/>
                <a:cs typeface="Times New Roman" pitchFamily="18" charset="0"/>
              </a:rPr>
              <a:t> – People respond similarly to the same shape in different sizes</a:t>
            </a:r>
          </a:p>
          <a:p>
            <a:pPr lvl="1"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Perception </a:t>
            </a:r>
            <a:endParaRPr lang="en-US" dirty="0"/>
          </a:p>
        </p:txBody>
      </p:sp>
      <p:sp>
        <p:nvSpPr>
          <p:cNvPr id="3" name="Content Placeholder 2"/>
          <p:cNvSpPr>
            <a:spLocks noGrp="1"/>
          </p:cNvSpPr>
          <p:nvPr>
            <p:ph sz="quarter" idx="1"/>
          </p:nvPr>
        </p:nvSpPr>
        <p:spPr>
          <a:xfrm>
            <a:off x="152400" y="1600200"/>
            <a:ext cx="8839200" cy="5105400"/>
          </a:xfrm>
        </p:spPr>
        <p:txBody>
          <a:bodyPr>
            <a:normAutofit lnSpcReduction="10000"/>
          </a:bodyPr>
          <a:lstStyle/>
          <a:p>
            <a:pPr lvl="1" algn="just"/>
            <a:r>
              <a:rPr lang="en-US" b="1" dirty="0" smtClean="0">
                <a:latin typeface="Times New Roman" pitchFamily="18" charset="0"/>
                <a:cs typeface="Times New Roman" pitchFamily="18" charset="0"/>
              </a:rPr>
              <a:t>Succinctness</a:t>
            </a:r>
            <a:r>
              <a:rPr lang="en-US" dirty="0" smtClean="0">
                <a:latin typeface="Times New Roman" pitchFamily="18" charset="0"/>
                <a:cs typeface="Times New Roman" pitchFamily="18" charset="0"/>
              </a:rPr>
              <a:t> – People see an object as having some perfect or simple shape because perfection or simplicity is easier to remember</a:t>
            </a:r>
          </a:p>
          <a:p>
            <a:pPr lvl="1" algn="just"/>
            <a:r>
              <a:rPr lang="en-US" b="1" dirty="0" smtClean="0">
                <a:latin typeface="Times New Roman" pitchFamily="18" charset="0"/>
                <a:cs typeface="Times New Roman" pitchFamily="18" charset="0"/>
              </a:rPr>
              <a:t>Closure</a:t>
            </a:r>
            <a:r>
              <a:rPr lang="en-US" dirty="0" smtClean="0">
                <a:latin typeface="Times New Roman" pitchFamily="18" charset="0"/>
                <a:cs typeface="Times New Roman" pitchFamily="18" charset="0"/>
              </a:rPr>
              <a:t> – Our perception establishes a meaning whole. If something does not close itself, we see it as closed anyway</a:t>
            </a:r>
          </a:p>
          <a:p>
            <a:pPr lvl="1" algn="just"/>
            <a:r>
              <a:rPr lang="en-US" b="1" dirty="0" smtClean="0">
                <a:latin typeface="Times New Roman" pitchFamily="18" charset="0"/>
                <a:cs typeface="Times New Roman" pitchFamily="18" charset="0"/>
              </a:rPr>
              <a:t>Unity</a:t>
            </a:r>
            <a:r>
              <a:rPr lang="en-US" dirty="0" smtClean="0">
                <a:latin typeface="Times New Roman" pitchFamily="18" charset="0"/>
                <a:cs typeface="Times New Roman" pitchFamily="18" charset="0"/>
              </a:rPr>
              <a:t> – Objects that form closed shapes are perceived as a group</a:t>
            </a:r>
          </a:p>
          <a:p>
            <a:pPr lvl="1" algn="just"/>
            <a:r>
              <a:rPr lang="en-US" b="1" dirty="0" smtClean="0">
                <a:latin typeface="Times New Roman" pitchFamily="18" charset="0"/>
                <a:cs typeface="Times New Roman" pitchFamily="18" charset="0"/>
              </a:rPr>
              <a:t>Continuity</a:t>
            </a:r>
            <a:r>
              <a:rPr lang="en-US" dirty="0" smtClean="0">
                <a:latin typeface="Times New Roman" pitchFamily="18" charset="0"/>
                <a:cs typeface="Times New Roman" pitchFamily="18" charset="0"/>
              </a:rPr>
              <a:t> – Shortened lines may be automatically extended</a:t>
            </a:r>
          </a:p>
          <a:p>
            <a:pPr lvl="1" algn="just"/>
            <a:r>
              <a:rPr lang="en-US" b="1" dirty="0" smtClean="0">
                <a:latin typeface="Times New Roman" pitchFamily="18" charset="0"/>
                <a:cs typeface="Times New Roman" pitchFamily="18" charset="0"/>
              </a:rPr>
              <a:t>Balance</a:t>
            </a:r>
            <a:r>
              <a:rPr lang="en-US" dirty="0" smtClean="0">
                <a:latin typeface="Times New Roman" pitchFamily="18" charset="0"/>
                <a:cs typeface="Times New Roman" pitchFamily="18" charset="0"/>
              </a:rPr>
              <a:t> – The desire is for stabilization or equilibrium in our viewing environment. Vertical, horizontal and right angles are the most visually satisfying and easier to </a:t>
            </a:r>
            <a:r>
              <a:rPr lang="en-US" smtClean="0">
                <a:latin typeface="Times New Roman" pitchFamily="18" charset="0"/>
                <a:cs typeface="Times New Roman" pitchFamily="18" charset="0"/>
              </a:rPr>
              <a:t>look at</a:t>
            </a:r>
            <a:endParaRPr lang="en-US" dirty="0" smtClean="0">
              <a:latin typeface="Times New Roman" pitchFamily="18" charset="0"/>
              <a:cs typeface="Times New Roman" pitchFamily="18" charset="0"/>
            </a:endParaRPr>
          </a:p>
          <a:p>
            <a:pPr lvl="1"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Perception </a:t>
            </a:r>
            <a:endParaRPr lang="en-US" dirty="0"/>
          </a:p>
        </p:txBody>
      </p:sp>
      <p:sp>
        <p:nvSpPr>
          <p:cNvPr id="3" name="Content Placeholder 2"/>
          <p:cNvSpPr>
            <a:spLocks noGrp="1"/>
          </p:cNvSpPr>
          <p:nvPr>
            <p:ph sz="quarter" idx="1"/>
          </p:nvPr>
        </p:nvSpPr>
        <p:spPr>
          <a:xfrm>
            <a:off x="152400" y="1600200"/>
            <a:ext cx="8839200" cy="5105400"/>
          </a:xfrm>
        </p:spPr>
        <p:txBody>
          <a:bodyPr>
            <a:normAutofit/>
          </a:bodyPr>
          <a:lstStyle/>
          <a:p>
            <a:pPr lvl="1" algn="just"/>
            <a:r>
              <a:rPr lang="en-US" b="1" dirty="0" smtClean="0">
                <a:latin typeface="Times New Roman" pitchFamily="18" charset="0"/>
                <a:cs typeface="Times New Roman" pitchFamily="18" charset="0"/>
              </a:rPr>
              <a:t>Expectancies</a:t>
            </a:r>
            <a:r>
              <a:rPr lang="en-US" dirty="0" smtClean="0">
                <a:latin typeface="Times New Roman" pitchFamily="18" charset="0"/>
                <a:cs typeface="Times New Roman" pitchFamily="18" charset="0"/>
              </a:rPr>
              <a:t> – Perception is also influenced by expectancies. Sometimes, we perceive not what is there but what we expect to be there.</a:t>
            </a:r>
          </a:p>
          <a:p>
            <a:pPr lvl="1" algn="just"/>
            <a:r>
              <a:rPr lang="en-US" b="1" dirty="0" smtClean="0">
                <a:latin typeface="Times New Roman" pitchFamily="18" charset="0"/>
                <a:cs typeface="Times New Roman" pitchFamily="18" charset="0"/>
              </a:rPr>
              <a:t>Context</a:t>
            </a:r>
            <a:r>
              <a:rPr lang="en-US" dirty="0" smtClean="0">
                <a:latin typeface="Times New Roman" pitchFamily="18" charset="0"/>
                <a:cs typeface="Times New Roman" pitchFamily="18" charset="0"/>
              </a:rPr>
              <a:t> – Context, environment and surroundings also influence individual perception. </a:t>
            </a:r>
          </a:p>
          <a:p>
            <a:pPr lvl="1" algn="just"/>
            <a:r>
              <a:rPr lang="en-US" b="1" dirty="0" smtClean="0">
                <a:latin typeface="Times New Roman" pitchFamily="18" charset="0"/>
                <a:cs typeface="Times New Roman" pitchFamily="18" charset="0"/>
              </a:rPr>
              <a:t>Signals versus noise</a:t>
            </a:r>
            <a:r>
              <a:rPr lang="en-US" dirty="0" smtClean="0">
                <a:latin typeface="Times New Roman" pitchFamily="18" charset="0"/>
                <a:cs typeface="Times New Roman" pitchFamily="18" charset="0"/>
              </a:rPr>
              <a:t> – The sensing mechanisms work by stimuli, some of which are important and some of which are not. The important stimuli is called </a:t>
            </a:r>
            <a:r>
              <a:rPr lang="en-US" b="1" dirty="0" smtClean="0">
                <a:latin typeface="Times New Roman" pitchFamily="18" charset="0"/>
                <a:cs typeface="Times New Roman" pitchFamily="18" charset="0"/>
              </a:rPr>
              <a:t>signal</a:t>
            </a:r>
            <a:r>
              <a:rPr lang="en-US" dirty="0" smtClean="0">
                <a:latin typeface="Times New Roman" pitchFamily="18" charset="0"/>
                <a:cs typeface="Times New Roman" pitchFamily="18" charset="0"/>
              </a:rPr>
              <a:t> and those that are not important or unwanted are called </a:t>
            </a:r>
            <a:r>
              <a:rPr lang="en-US" b="1" dirty="0" smtClean="0">
                <a:latin typeface="Times New Roman" pitchFamily="18" charset="0"/>
                <a:cs typeface="Times New Roman" pitchFamily="18" charset="0"/>
              </a:rPr>
              <a:t>noise</a:t>
            </a:r>
            <a:r>
              <a:rPr lang="en-US" dirty="0" smtClean="0">
                <a:latin typeface="Times New Roman" pitchFamily="18" charset="0"/>
                <a:cs typeface="Times New Roman" pitchFamily="18" charset="0"/>
              </a:rPr>
              <a:t>.</a:t>
            </a:r>
          </a:p>
          <a:p>
            <a:pPr lvl="1"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a:bodyPr>
          <a:lstStyle/>
          <a:p>
            <a:r>
              <a:rPr lang="en-US" dirty="0" smtClean="0"/>
              <a:t>Memory</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Memory is the most stable of human attributes.</a:t>
            </a:r>
          </a:p>
          <a:p>
            <a:pPr algn="just"/>
            <a:r>
              <a:rPr lang="en-US" dirty="0" smtClean="0">
                <a:latin typeface="Times New Roman" pitchFamily="18" charset="0"/>
                <a:cs typeface="Times New Roman" pitchFamily="18" charset="0"/>
              </a:rPr>
              <a:t>Memory is viewed as consisting of two components long-term and short-term (working) memory.</a:t>
            </a:r>
          </a:p>
          <a:p>
            <a:pPr algn="just"/>
            <a:r>
              <a:rPr lang="en-US" dirty="0" smtClean="0">
                <a:latin typeface="Times New Roman" pitchFamily="18" charset="0"/>
                <a:cs typeface="Times New Roman" pitchFamily="18" charset="0"/>
              </a:rPr>
              <a:t>Short-term or working memory receives information from either the senses or long-term memory, but usually cannot receive both at once, the senses being processed separately. </a:t>
            </a:r>
          </a:p>
          <a:p>
            <a:pPr algn="just"/>
            <a:r>
              <a:rPr lang="en-US" dirty="0" smtClean="0">
                <a:latin typeface="Times New Roman" pitchFamily="18" charset="0"/>
                <a:cs typeface="Times New Roman" pitchFamily="18" charset="0"/>
              </a:rPr>
              <a:t>Within short-term memory a limited amount of information processing takes place.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Memory </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Knowledge, experience and familiarity govern the size and complexity of the information that can be remembered. Short-term memory is overloaded.</a:t>
            </a:r>
          </a:p>
          <a:p>
            <a:pPr algn="just"/>
            <a:r>
              <a:rPr lang="en-US" dirty="0" smtClean="0">
                <a:latin typeface="Times New Roman" pitchFamily="18" charset="0"/>
                <a:cs typeface="Times New Roman" pitchFamily="18" charset="0"/>
              </a:rPr>
              <a:t>Long-term memory contains the knowledge we possess. Information received in short-term memory is transferred to it and encoded within it, a process called learning.</a:t>
            </a:r>
          </a:p>
          <a:p>
            <a:pPr algn="just"/>
            <a:r>
              <a:rPr lang="en-US" dirty="0" smtClean="0">
                <a:latin typeface="Times New Roman" pitchFamily="18" charset="0"/>
                <a:cs typeface="Times New Roman" pitchFamily="18" charset="0"/>
              </a:rPr>
              <a:t>The learning process is improved if the information being transferred from short-term memory has structure and is meaningful and familiar.</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Memory </a:t>
            </a:r>
            <a:endParaRPr lang="en-US" dirty="0"/>
          </a:p>
        </p:txBody>
      </p:sp>
      <p:sp>
        <p:nvSpPr>
          <p:cNvPr id="3" name="Content Placeholder 2"/>
          <p:cNvSpPr>
            <a:spLocks noGrp="1"/>
          </p:cNvSpPr>
          <p:nvPr>
            <p:ph sz="quarter" idx="1"/>
          </p:nvPr>
        </p:nvSpPr>
        <p:spPr>
          <a:xfrm>
            <a:off x="152400" y="1600200"/>
            <a:ext cx="8839200" cy="5105400"/>
          </a:xfrm>
        </p:spPr>
        <p:txBody>
          <a:bodyPr>
            <a:normAutofit fontScale="92500" lnSpcReduction="10000"/>
          </a:bodyPr>
          <a:lstStyle/>
          <a:p>
            <a:pPr algn="just"/>
            <a:r>
              <a:rPr lang="en-US" dirty="0" smtClean="0">
                <a:latin typeface="Times New Roman" pitchFamily="18" charset="0"/>
                <a:cs typeface="Times New Roman" pitchFamily="18" charset="0"/>
              </a:rPr>
              <a:t>Learning is also improved through repetition. Unlike short-term memory, long-term memory capacity is thought to be unlimited.</a:t>
            </a:r>
          </a:p>
          <a:p>
            <a:pPr algn="just"/>
            <a:r>
              <a:rPr lang="en-US" dirty="0" smtClean="0">
                <a:latin typeface="Times New Roman" pitchFamily="18" charset="0"/>
                <a:cs typeface="Times New Roman" pitchFamily="18" charset="0"/>
              </a:rPr>
              <a:t>Minimize the need for a mighty memory. Other ways to reduce user memory loads, reduce the need for mental integration, and expand working memory, thus enhancing system usability include</a:t>
            </a:r>
          </a:p>
          <a:p>
            <a:pPr lvl="1" algn="just"/>
            <a:r>
              <a:rPr lang="en-US" dirty="0" smtClean="0">
                <a:latin typeface="Times New Roman" pitchFamily="18" charset="0"/>
                <a:cs typeface="Times New Roman" pitchFamily="18" charset="0"/>
              </a:rPr>
              <a:t>Presenting information in an organized, structured, familiar and meaningful way</a:t>
            </a:r>
          </a:p>
          <a:p>
            <a:pPr lvl="1" algn="just"/>
            <a:r>
              <a:rPr lang="en-US" dirty="0" smtClean="0">
                <a:latin typeface="Times New Roman" pitchFamily="18" charset="0"/>
                <a:cs typeface="Times New Roman" pitchFamily="18" charset="0"/>
              </a:rPr>
              <a:t>Placing all required information for task performance in close physical proximity</a:t>
            </a:r>
          </a:p>
          <a:p>
            <a:pPr lvl="1" algn="just"/>
            <a:r>
              <a:rPr lang="en-US" dirty="0" smtClean="0">
                <a:latin typeface="Times New Roman" pitchFamily="18" charset="0"/>
                <a:cs typeface="Times New Roman" pitchFamily="18" charset="0"/>
              </a:rPr>
              <a:t>Giving the user control over the pace of information presentation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Sensory Storage</a:t>
            </a:r>
            <a:endParaRPr lang="en-US" dirty="0"/>
          </a:p>
        </p:txBody>
      </p:sp>
      <p:sp>
        <p:nvSpPr>
          <p:cNvPr id="3" name="Content Placeholder 2"/>
          <p:cNvSpPr>
            <a:spLocks noGrp="1"/>
          </p:cNvSpPr>
          <p:nvPr>
            <p:ph sz="quarter" idx="1"/>
          </p:nvPr>
        </p:nvSpPr>
        <p:spPr>
          <a:xfrm>
            <a:off x="152400" y="1600200"/>
            <a:ext cx="8839200" cy="5105400"/>
          </a:xfrm>
        </p:spPr>
        <p:txBody>
          <a:bodyPr>
            <a:normAutofit fontScale="92500"/>
          </a:bodyPr>
          <a:lstStyle/>
          <a:p>
            <a:pPr algn="just"/>
            <a:r>
              <a:rPr lang="en-US" dirty="0" smtClean="0">
                <a:latin typeface="Times New Roman" pitchFamily="18" charset="0"/>
                <a:cs typeface="Times New Roman" pitchFamily="18" charset="0"/>
              </a:rPr>
              <a:t>It is a buffer where the automatic processing of information collected from our senses takes place. </a:t>
            </a:r>
          </a:p>
          <a:p>
            <a:pPr algn="just"/>
            <a:r>
              <a:rPr lang="en-US" dirty="0" smtClean="0">
                <a:latin typeface="Times New Roman" pitchFamily="18" charset="0"/>
                <a:cs typeface="Times New Roman" pitchFamily="18" charset="0"/>
              </a:rPr>
              <a:t>It is an </a:t>
            </a:r>
            <a:r>
              <a:rPr lang="en-US" b="1" dirty="0" smtClean="0">
                <a:latin typeface="Times New Roman" pitchFamily="18" charset="0"/>
                <a:cs typeface="Times New Roman" pitchFamily="18" charset="0"/>
              </a:rPr>
              <a:t>unconscious process</a:t>
            </a:r>
            <a:r>
              <a:rPr lang="en-US" dirty="0" smtClean="0">
                <a:latin typeface="Times New Roman" pitchFamily="18" charset="0"/>
                <a:cs typeface="Times New Roman" pitchFamily="18" charset="0"/>
              </a:rPr>
              <a:t>, large, attentive to the environment, quick to detect changes, and constantly being replaced by newly gathered stimuli.</a:t>
            </a:r>
          </a:p>
          <a:p>
            <a:pPr algn="just"/>
            <a:r>
              <a:rPr lang="en-US" dirty="0" smtClean="0">
                <a:latin typeface="Times New Roman" pitchFamily="18" charset="0"/>
                <a:cs typeface="Times New Roman" pitchFamily="18" charset="0"/>
              </a:rPr>
              <a:t>It acts like a radar, constantly scanning the environment for things that are important to pass on to higher memory.</a:t>
            </a:r>
          </a:p>
          <a:p>
            <a:pPr algn="just"/>
            <a:r>
              <a:rPr lang="en-US" dirty="0" smtClean="0">
                <a:latin typeface="Times New Roman" pitchFamily="18" charset="0"/>
                <a:cs typeface="Times New Roman" pitchFamily="18" charset="0"/>
              </a:rPr>
              <a:t>Repeated and excessive stimulation can lead to extreme weakness to the sensory storage making it less attentive and unable to distinguish what is important. </a:t>
            </a:r>
          </a:p>
          <a:p>
            <a:pPr algn="just"/>
            <a:r>
              <a:rPr lang="en-US" dirty="0" smtClean="0">
                <a:latin typeface="Times New Roman" pitchFamily="18" charset="0"/>
                <a:cs typeface="Times New Roman" pitchFamily="18" charset="0"/>
              </a:rPr>
              <a:t>Avoid unnecessarily stressing it.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Autofit/>
          </a:bodyPr>
          <a:lstStyle/>
          <a:p>
            <a:r>
              <a:rPr lang="en-US" sz="3800" b="1" dirty="0" smtClean="0">
                <a:latin typeface="Times New Roman" pitchFamily="18" charset="0"/>
                <a:cs typeface="Times New Roman" pitchFamily="18" charset="0"/>
              </a:rPr>
              <a:t>Obstacles and Pitfalls in the Development Process</a:t>
            </a:r>
            <a:endParaRPr lang="en-US" sz="3800"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The first five conditions listed will occur naturally because people are people, both as users and as developers.</a:t>
            </a:r>
          </a:p>
          <a:p>
            <a:pPr algn="just"/>
            <a:r>
              <a:rPr lang="en-US" dirty="0" smtClean="0">
                <a:latin typeface="Times New Roman" pitchFamily="18" charset="0"/>
                <a:cs typeface="Times New Roman" pitchFamily="18" charset="0"/>
              </a:rPr>
              <a:t>These kinds of behavior must be understood and accepted in design.</a:t>
            </a:r>
          </a:p>
          <a:p>
            <a:pPr algn="just"/>
            <a:r>
              <a:rPr lang="en-US" dirty="0" smtClean="0">
                <a:latin typeface="Times New Roman" pitchFamily="18" charset="0"/>
                <a:cs typeface="Times New Roman" pitchFamily="18" charset="0"/>
              </a:rPr>
              <a:t>User mistakes, while they will always occur, can be reduced. </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Visual Acuity</a:t>
            </a:r>
            <a:endParaRPr lang="en-US" dirty="0"/>
          </a:p>
        </p:txBody>
      </p:sp>
      <p:sp>
        <p:nvSpPr>
          <p:cNvPr id="3" name="Content Placeholder 2"/>
          <p:cNvSpPr>
            <a:spLocks noGrp="1"/>
          </p:cNvSpPr>
          <p:nvPr>
            <p:ph sz="quarter" idx="1"/>
          </p:nvPr>
        </p:nvSpPr>
        <p:spPr>
          <a:xfrm>
            <a:off x="152400" y="1600200"/>
            <a:ext cx="8839200" cy="5105400"/>
          </a:xfrm>
        </p:spPr>
        <p:txBody>
          <a:bodyPr>
            <a:normAutofit fontScale="92500"/>
          </a:bodyPr>
          <a:lstStyle/>
          <a:p>
            <a:pPr algn="just"/>
            <a:r>
              <a:rPr lang="en-US" dirty="0" smtClean="0">
                <a:latin typeface="Times New Roman" pitchFamily="18" charset="0"/>
                <a:cs typeface="Times New Roman" pitchFamily="18" charset="0"/>
              </a:rPr>
              <a:t>The capacity of the eye to resolve details is called visual acuity.</a:t>
            </a:r>
          </a:p>
          <a:p>
            <a:pPr algn="just"/>
            <a:r>
              <a:rPr lang="en-US" dirty="0" smtClean="0">
                <a:latin typeface="Times New Roman" pitchFamily="18" charset="0"/>
                <a:cs typeface="Times New Roman" pitchFamily="18" charset="0"/>
              </a:rPr>
              <a:t>It is the phenomenon that results in an object becoming more distinct as we turn our eyes toward it and rapidly losing distinctness as we turn our eyes away.</a:t>
            </a:r>
          </a:p>
          <a:p>
            <a:pPr algn="just"/>
            <a:r>
              <a:rPr lang="en-US" dirty="0" smtClean="0">
                <a:latin typeface="Times New Roman" pitchFamily="18" charset="0"/>
                <a:cs typeface="Times New Roman" pitchFamily="18" charset="0"/>
              </a:rPr>
              <a:t>The eye’s sensitivity increases when characters are close to the fixation point and decreases for the extreme edges.</a:t>
            </a:r>
          </a:p>
          <a:p>
            <a:pPr algn="just"/>
            <a:r>
              <a:rPr lang="en-US" dirty="0" smtClean="0">
                <a:latin typeface="Times New Roman" pitchFamily="18" charset="0"/>
                <a:cs typeface="Times New Roman" pitchFamily="18" charset="0"/>
              </a:rPr>
              <a:t>The eye is also never perfectly steady as it sees, it trembles slightly. This improves the detection of edges of objects being looked at, thus improving acuity.</a:t>
            </a:r>
          </a:p>
          <a:p>
            <a:pPr algn="just"/>
            <a:r>
              <a:rPr lang="en-US" dirty="0" smtClean="0">
                <a:latin typeface="Times New Roman" pitchFamily="18" charset="0"/>
                <a:cs typeface="Times New Roman" pitchFamily="18" charset="0"/>
              </a:rPr>
              <a:t>This can sometimes create problems.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err="1" smtClean="0"/>
              <a:t>Foveal</a:t>
            </a:r>
            <a:r>
              <a:rPr lang="en-US" dirty="0" smtClean="0"/>
              <a:t> and Peripheral Vision</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err="1" smtClean="0">
                <a:latin typeface="Times New Roman" pitchFamily="18" charset="0"/>
                <a:cs typeface="Times New Roman" pitchFamily="18" charset="0"/>
              </a:rPr>
              <a:t>Foveal</a:t>
            </a:r>
            <a:r>
              <a:rPr lang="en-US" dirty="0" smtClean="0">
                <a:latin typeface="Times New Roman" pitchFamily="18" charset="0"/>
                <a:cs typeface="Times New Roman" pitchFamily="18" charset="0"/>
              </a:rPr>
              <a:t> vision is used to focus directly on something.</a:t>
            </a:r>
          </a:p>
          <a:p>
            <a:pPr algn="just"/>
            <a:r>
              <a:rPr lang="en-US" dirty="0" smtClean="0">
                <a:latin typeface="Times New Roman" pitchFamily="18" charset="0"/>
                <a:cs typeface="Times New Roman" pitchFamily="18" charset="0"/>
              </a:rPr>
              <a:t>Peripheral vision senses anything in the area surrounding the location we are looking at, but what is there cannot be clearly resolved because of the limitations in visual acuity.</a:t>
            </a:r>
          </a:p>
          <a:p>
            <a:pPr algn="just"/>
            <a:r>
              <a:rPr lang="en-US" dirty="0" smtClean="0">
                <a:latin typeface="Times New Roman" pitchFamily="18" charset="0"/>
                <a:cs typeface="Times New Roman" pitchFamily="18" charset="0"/>
              </a:rPr>
              <a:t>Both maintain at the same time, a </a:t>
            </a:r>
            <a:r>
              <a:rPr lang="en-US" b="1" dirty="0" smtClean="0">
                <a:latin typeface="Times New Roman" pitchFamily="18" charset="0"/>
                <a:cs typeface="Times New Roman" pitchFamily="18" charset="0"/>
              </a:rPr>
              <a:t>cooperative</a:t>
            </a:r>
            <a:r>
              <a:rPr lang="en-US" dirty="0" smtClean="0">
                <a:latin typeface="Times New Roman" pitchFamily="18" charset="0"/>
                <a:cs typeface="Times New Roman" pitchFamily="18" charset="0"/>
              </a:rPr>
              <a:t> and a </a:t>
            </a:r>
            <a:r>
              <a:rPr lang="en-US" b="1" dirty="0" smtClean="0">
                <a:latin typeface="Times New Roman" pitchFamily="18" charset="0"/>
                <a:cs typeface="Times New Roman" pitchFamily="18" charset="0"/>
              </a:rPr>
              <a:t>competitive</a:t>
            </a:r>
            <a:r>
              <a:rPr lang="en-US" dirty="0" smtClean="0">
                <a:latin typeface="Times New Roman" pitchFamily="18" charset="0"/>
                <a:cs typeface="Times New Roman" pitchFamily="18" charset="0"/>
              </a:rPr>
              <a:t> relationship. </a:t>
            </a:r>
          </a:p>
          <a:p>
            <a:pPr algn="just"/>
            <a:r>
              <a:rPr lang="en-US" dirty="0" smtClean="0">
                <a:latin typeface="Times New Roman" pitchFamily="18" charset="0"/>
                <a:cs typeface="Times New Roman" pitchFamily="18" charset="0"/>
              </a:rPr>
              <a:t>Peripheral vision can aid a visual search but can also be distracting.</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err="1" smtClean="0"/>
              <a:t>Foveal</a:t>
            </a:r>
            <a:r>
              <a:rPr lang="en-US" dirty="0" smtClean="0"/>
              <a:t> and Peripheral Vision</a:t>
            </a:r>
            <a:endParaRPr lang="en-US" dirty="0"/>
          </a:p>
        </p:txBody>
      </p:sp>
      <p:sp>
        <p:nvSpPr>
          <p:cNvPr id="3" name="Content Placeholder 2"/>
          <p:cNvSpPr>
            <a:spLocks noGrp="1"/>
          </p:cNvSpPr>
          <p:nvPr>
            <p:ph sz="quarter" idx="1"/>
          </p:nvPr>
        </p:nvSpPr>
        <p:spPr>
          <a:xfrm>
            <a:off x="152400" y="1600200"/>
            <a:ext cx="8839200" cy="5105400"/>
          </a:xfrm>
        </p:spPr>
        <p:txBody>
          <a:bodyPr>
            <a:normAutofit/>
          </a:bodyPr>
          <a:lstStyle/>
          <a:p>
            <a:pPr algn="just"/>
            <a:r>
              <a:rPr lang="en-US" dirty="0" smtClean="0">
                <a:latin typeface="Times New Roman" pitchFamily="18" charset="0"/>
                <a:cs typeface="Times New Roman" pitchFamily="18" charset="0"/>
              </a:rPr>
              <a:t>In its </a:t>
            </a:r>
            <a:r>
              <a:rPr lang="en-US" b="1" dirty="0" smtClean="0">
                <a:latin typeface="Times New Roman" pitchFamily="18" charset="0"/>
                <a:cs typeface="Times New Roman" pitchFamily="18" charset="0"/>
              </a:rPr>
              <a:t>cooperative nature</a:t>
            </a:r>
            <a:r>
              <a:rPr lang="en-US" dirty="0" smtClean="0">
                <a:latin typeface="Times New Roman" pitchFamily="18" charset="0"/>
                <a:cs typeface="Times New Roman" pitchFamily="18" charset="0"/>
              </a:rPr>
              <a:t>, peripheral vision is thought to provide clues to where the eye should go next in the visual search of a screen.</a:t>
            </a:r>
          </a:p>
          <a:p>
            <a:pPr algn="just"/>
            <a:r>
              <a:rPr lang="en-US" dirty="0" smtClean="0">
                <a:latin typeface="Times New Roman" pitchFamily="18" charset="0"/>
                <a:cs typeface="Times New Roman" pitchFamily="18" charset="0"/>
              </a:rPr>
              <a:t>In its </a:t>
            </a:r>
            <a:r>
              <a:rPr lang="en-US" b="1" dirty="0" smtClean="0">
                <a:latin typeface="Times New Roman" pitchFamily="18" charset="0"/>
                <a:cs typeface="Times New Roman" pitchFamily="18" charset="0"/>
              </a:rPr>
              <a:t>competitive nature</a:t>
            </a:r>
            <a:r>
              <a:rPr lang="en-US" dirty="0" smtClean="0">
                <a:latin typeface="Times New Roman" pitchFamily="18" charset="0"/>
                <a:cs typeface="Times New Roman" pitchFamily="18" charset="0"/>
              </a:rPr>
              <a:t>, peripheral vision can compete with </a:t>
            </a:r>
            <a:r>
              <a:rPr lang="en-US" dirty="0" err="1" smtClean="0">
                <a:latin typeface="Times New Roman" pitchFamily="18" charset="0"/>
                <a:cs typeface="Times New Roman" pitchFamily="18" charset="0"/>
              </a:rPr>
              <a:t>foveal</a:t>
            </a:r>
            <a:r>
              <a:rPr lang="en-US" dirty="0" smtClean="0">
                <a:latin typeface="Times New Roman" pitchFamily="18" charset="0"/>
                <a:cs typeface="Times New Roman" pitchFamily="18" charset="0"/>
              </a:rPr>
              <a:t> vision for attention. </a:t>
            </a:r>
          </a:p>
          <a:p>
            <a:pPr algn="just"/>
            <a:r>
              <a:rPr lang="en-US" dirty="0" smtClean="0">
                <a:latin typeface="Times New Roman" pitchFamily="18" charset="0"/>
                <a:cs typeface="Times New Roman" pitchFamily="18" charset="0"/>
              </a:rPr>
              <a:t>What is sensed in the periphery is passed on to the information-processing system along with what is actively being viewed </a:t>
            </a:r>
            <a:r>
              <a:rPr lang="en-US" dirty="0" err="1" smtClean="0">
                <a:latin typeface="Times New Roman" pitchFamily="18" charset="0"/>
                <a:cs typeface="Times New Roman" pitchFamily="18" charset="0"/>
              </a:rPr>
              <a:t>foveally</a:t>
            </a:r>
            <a:r>
              <a:rPr lang="en-US"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Information Processing </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The information that our senses collect that is deemed important enough to do something about, then has to be processed in some meaningful way.</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There are two levels of information processing going on within us.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highest level, is identified with </a:t>
            </a:r>
            <a:r>
              <a:rPr lang="en-US" b="1" dirty="0" smtClean="0">
                <a:latin typeface="Times New Roman" pitchFamily="18" charset="0"/>
                <a:cs typeface="Times New Roman" pitchFamily="18" charset="0"/>
              </a:rPr>
              <a:t>consciousness and working memory</a:t>
            </a:r>
            <a:r>
              <a:rPr lang="en-US" dirty="0" smtClean="0">
                <a:latin typeface="Times New Roman" pitchFamily="18" charset="0"/>
                <a:cs typeface="Times New Roman" pitchFamily="18" charset="0"/>
              </a:rPr>
              <a:t>. It is limited, slow, sequential and is used for reading and understanding.</a:t>
            </a:r>
          </a:p>
          <a:p>
            <a:pPr algn="just"/>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Information Processing</a:t>
            </a:r>
            <a:endParaRPr lang="en-US" dirty="0"/>
          </a:p>
        </p:txBody>
      </p:sp>
      <p:sp>
        <p:nvSpPr>
          <p:cNvPr id="3" name="Content Placeholder 2"/>
          <p:cNvSpPr>
            <a:spLocks noGrp="1"/>
          </p:cNvSpPr>
          <p:nvPr>
            <p:ph sz="quarter" idx="1"/>
          </p:nvPr>
        </p:nvSpPr>
        <p:spPr>
          <a:xfrm>
            <a:off x="152400" y="1600200"/>
            <a:ext cx="8839200" cy="5105400"/>
          </a:xfrm>
        </p:spPr>
        <p:txBody>
          <a:bodyPr>
            <a:normAutofit lnSpcReduction="10000"/>
          </a:bodyPr>
          <a:lstStyle/>
          <a:p>
            <a:pPr algn="just"/>
            <a:r>
              <a:rPr lang="en-US" dirty="0" smtClean="0">
                <a:latin typeface="Times New Roman" pitchFamily="18" charset="0"/>
                <a:cs typeface="Times New Roman" pitchFamily="18" charset="0"/>
              </a:rPr>
              <a:t>There exists a lower level of </a:t>
            </a:r>
            <a:r>
              <a:rPr lang="en-US" b="1" dirty="0" smtClean="0">
                <a:latin typeface="Times New Roman" pitchFamily="18" charset="0"/>
                <a:cs typeface="Times New Roman" pitchFamily="18" charset="0"/>
              </a:rPr>
              <a:t>information processing</a:t>
            </a:r>
            <a:r>
              <a:rPr lang="en-US" dirty="0" smtClean="0">
                <a:latin typeface="Times New Roman" pitchFamily="18" charset="0"/>
                <a:cs typeface="Times New Roman" pitchFamily="18" charset="0"/>
              </a:rPr>
              <a:t> and the </a:t>
            </a:r>
            <a:r>
              <a:rPr lang="en-US" b="1" dirty="0" smtClean="0">
                <a:latin typeface="Times New Roman" pitchFamily="18" charset="0"/>
                <a:cs typeface="Times New Roman" pitchFamily="18" charset="0"/>
              </a:rPr>
              <a:t>limit of its capacity is unknown</a:t>
            </a:r>
            <a:r>
              <a:rPr lang="en-US" dirty="0" smtClean="0">
                <a:latin typeface="Times New Roman" pitchFamily="18" charset="0"/>
                <a:cs typeface="Times New Roman" pitchFamily="18" charset="0"/>
              </a:rPr>
              <a:t>. </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This lower level processes </a:t>
            </a:r>
            <a:r>
              <a:rPr lang="en-US" b="1" dirty="0" smtClean="0">
                <a:latin typeface="Times New Roman" pitchFamily="18" charset="0"/>
                <a:cs typeface="Times New Roman" pitchFamily="18" charset="0"/>
              </a:rPr>
              <a:t>familiar information rapidly</a:t>
            </a:r>
            <a:r>
              <a:rPr lang="en-US" dirty="0" smtClean="0">
                <a:latin typeface="Times New Roman" pitchFamily="18" charset="0"/>
                <a:cs typeface="Times New Roman" pitchFamily="18" charset="0"/>
              </a:rPr>
              <a:t>, in parallel with the higher level, and </a:t>
            </a:r>
            <a:r>
              <a:rPr lang="en-US" b="1" dirty="0" smtClean="0">
                <a:latin typeface="Times New Roman" pitchFamily="18" charset="0"/>
                <a:cs typeface="Times New Roman" pitchFamily="18" charset="0"/>
              </a:rPr>
              <a:t>without conscious effort</a:t>
            </a:r>
            <a:r>
              <a:rPr lang="en-US" dirty="0" smtClean="0">
                <a:latin typeface="Times New Roman" pitchFamily="18" charset="0"/>
                <a:cs typeface="Times New Roman" pitchFamily="18" charset="0"/>
              </a:rPr>
              <a:t>.</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Both levels function simultaneously, the higher level performing </a:t>
            </a:r>
            <a:r>
              <a:rPr lang="en-US" b="1" dirty="0" smtClean="0">
                <a:latin typeface="Times New Roman" pitchFamily="18" charset="0"/>
                <a:cs typeface="Times New Roman" pitchFamily="18" charset="0"/>
              </a:rPr>
              <a:t>reasoning and problem solving</a:t>
            </a:r>
            <a:r>
              <a:rPr lang="en-US" dirty="0" smtClean="0">
                <a:latin typeface="Times New Roman" pitchFamily="18" charset="0"/>
                <a:cs typeface="Times New Roman" pitchFamily="18" charset="0"/>
              </a:rPr>
              <a:t>, the lower level </a:t>
            </a:r>
            <a:r>
              <a:rPr lang="en-US" b="1" dirty="0" smtClean="0">
                <a:latin typeface="Times New Roman" pitchFamily="18" charset="0"/>
                <a:cs typeface="Times New Roman" pitchFamily="18" charset="0"/>
              </a:rPr>
              <a:t>perceiving the physical form of information sensed</a:t>
            </a:r>
            <a:r>
              <a:rPr lang="en-US" dirty="0" smtClean="0">
                <a:latin typeface="Times New Roman" pitchFamily="18" charset="0"/>
                <a:cs typeface="Times New Roman" pitchFamily="18" charset="0"/>
              </a:rPr>
              <a:t>.</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Information Processing</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When a screen is displayed, people will want to verify that it is the one they want. </a:t>
            </a:r>
          </a:p>
          <a:p>
            <a:pPr algn="just"/>
            <a:r>
              <a:rPr lang="en-US" dirty="0" smtClean="0">
                <a:latin typeface="Times New Roman" pitchFamily="18" charset="0"/>
                <a:cs typeface="Times New Roman" pitchFamily="18" charset="0"/>
              </a:rPr>
              <a:t>If the person is new to the system or if the screen is new, person relies on its concrete elements to make that determination, its title, the controls and information it contains.</a:t>
            </a:r>
          </a:p>
          <a:p>
            <a:pPr algn="just"/>
            <a:r>
              <a:rPr lang="en-US" dirty="0" smtClean="0">
                <a:latin typeface="Times New Roman" pitchFamily="18" charset="0"/>
                <a:cs typeface="Times New Roman" pitchFamily="18" charset="0"/>
              </a:rPr>
              <a:t>The person consciously looks at the screen and its components using higher level processing.</a:t>
            </a:r>
          </a:p>
          <a:p>
            <a:pPr algn="just"/>
            <a:r>
              <a:rPr lang="en-US" dirty="0" smtClean="0">
                <a:latin typeface="Times New Roman" pitchFamily="18" charset="0"/>
                <a:cs typeface="Times New Roman" pitchFamily="18" charset="0"/>
              </a:rPr>
              <a:t>What assists lower level processing is </a:t>
            </a:r>
            <a:r>
              <a:rPr lang="en-US" b="1" dirty="0" smtClean="0">
                <a:latin typeface="Times New Roman" pitchFamily="18" charset="0"/>
                <a:cs typeface="Times New Roman" pitchFamily="18" charset="0"/>
              </a:rPr>
              <a:t>visual distinctiveness</a:t>
            </a:r>
            <a:r>
              <a:rPr lang="en-US" dirty="0" smtClean="0">
                <a:latin typeface="Times New Roman" pitchFamily="18" charset="0"/>
                <a:cs typeface="Times New Roman" pitchFamily="18" charset="0"/>
              </a:rPr>
              <a:t> of the screen.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Mental Models</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It is simply an </a:t>
            </a:r>
            <a:r>
              <a:rPr lang="en-US" b="1" dirty="0" smtClean="0">
                <a:latin typeface="Times New Roman" pitchFamily="18" charset="0"/>
                <a:cs typeface="Times New Roman" pitchFamily="18" charset="0"/>
              </a:rPr>
              <a:t>internal representation of a person’s current understanding of something</a:t>
            </a:r>
            <a:r>
              <a:rPr lang="en-US" dirty="0" smtClean="0">
                <a:latin typeface="Times New Roman" pitchFamily="18" charset="0"/>
                <a:cs typeface="Times New Roman" pitchFamily="18" charset="0"/>
              </a:rPr>
              <a:t>. Usually a person cannot describe this mental mode and most often is unaware it even exists.</a:t>
            </a:r>
          </a:p>
          <a:p>
            <a:pPr algn="just"/>
            <a:r>
              <a:rPr lang="en-US" dirty="0" smtClean="0">
                <a:latin typeface="Times New Roman" pitchFamily="18" charset="0"/>
                <a:cs typeface="Times New Roman" pitchFamily="18" charset="0"/>
              </a:rPr>
              <a:t>They are gradually developed in order to understand something, explain things, make decisions, do something or interact with some other person.</a:t>
            </a:r>
          </a:p>
          <a:p>
            <a:pPr algn="just"/>
            <a:r>
              <a:rPr lang="en-US" dirty="0" smtClean="0">
                <a:latin typeface="Times New Roman" pitchFamily="18" charset="0"/>
                <a:cs typeface="Times New Roman" pitchFamily="18" charset="0"/>
              </a:rPr>
              <a:t>They also enable a person to predict the actions necessary to do things if the action has been forgotten or has not yet been encountered.</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Mental Models</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When confronting a new computer system, person will bring their own expectations and preconceptions based upon mental models they have formed doing things in their daily life.</a:t>
            </a:r>
          </a:p>
          <a:p>
            <a:pPr algn="just"/>
            <a:r>
              <a:rPr lang="en-US" dirty="0" smtClean="0">
                <a:latin typeface="Times New Roman" pitchFamily="18" charset="0"/>
                <a:cs typeface="Times New Roman" pitchFamily="18" charset="0"/>
              </a:rPr>
              <a:t>If the system conforms to the mental models a person has developed, the model is reinforced and the system’s use feels more easy. If not, difficulties in learning the use of system will be encountered. </a:t>
            </a:r>
          </a:p>
          <a:p>
            <a:pPr algn="just"/>
            <a:r>
              <a:rPr lang="en-US" dirty="0" smtClean="0">
                <a:latin typeface="Times New Roman" pitchFamily="18" charset="0"/>
                <a:cs typeface="Times New Roman" pitchFamily="18" charset="0"/>
              </a:rPr>
              <a:t>That is why in design, it is critical that a user’s mental models be identified and understood.</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Mental Models</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A person already familiar with one system will bring to another system a mental model containing specific visual and usage expectations.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If the new system complies with already established models, it will be easier to learn and use. </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key to forming a </a:t>
            </a:r>
            <a:r>
              <a:rPr lang="en-US" b="1" dirty="0" smtClean="0">
                <a:latin typeface="Times New Roman" pitchFamily="18" charset="0"/>
                <a:cs typeface="Times New Roman" pitchFamily="18" charset="0"/>
              </a:rPr>
              <a:t>transferrable mental model</a:t>
            </a:r>
            <a:r>
              <a:rPr lang="en-US" dirty="0" smtClean="0">
                <a:latin typeface="Times New Roman" pitchFamily="18" charset="0"/>
                <a:cs typeface="Times New Roman" pitchFamily="18" charset="0"/>
              </a:rPr>
              <a:t> of a system is </a:t>
            </a:r>
            <a:r>
              <a:rPr lang="en-US" b="1" dirty="0" smtClean="0">
                <a:latin typeface="Times New Roman" pitchFamily="18" charset="0"/>
                <a:cs typeface="Times New Roman" pitchFamily="18" charset="0"/>
              </a:rPr>
              <a:t>design consistency</a:t>
            </a:r>
            <a:r>
              <a:rPr lang="en-US" dirty="0" smtClean="0">
                <a:latin typeface="Times New Roman" pitchFamily="18" charset="0"/>
                <a:cs typeface="Times New Roman" pitchFamily="18" charset="0"/>
              </a:rPr>
              <a:t> and </a:t>
            </a:r>
            <a:r>
              <a:rPr lang="en-US" b="1" dirty="0" smtClean="0">
                <a:latin typeface="Times New Roman" pitchFamily="18" charset="0"/>
                <a:cs typeface="Times New Roman" pitchFamily="18" charset="0"/>
              </a:rPr>
              <a:t>design standards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Movement Control</a:t>
            </a:r>
            <a:endParaRPr lang="en-US" dirty="0"/>
          </a:p>
        </p:txBody>
      </p:sp>
      <p:sp>
        <p:nvSpPr>
          <p:cNvPr id="3" name="Content Placeholder 2"/>
          <p:cNvSpPr>
            <a:spLocks noGrp="1"/>
          </p:cNvSpPr>
          <p:nvPr>
            <p:ph sz="quarter" idx="1"/>
          </p:nvPr>
        </p:nvSpPr>
        <p:spPr>
          <a:xfrm>
            <a:off x="152400" y="1600200"/>
            <a:ext cx="8839200" cy="5105400"/>
          </a:xfrm>
        </p:spPr>
        <p:txBody>
          <a:bodyPr>
            <a:normAutofit lnSpcReduction="10000"/>
          </a:bodyPr>
          <a:lstStyle/>
          <a:p>
            <a:pPr algn="just"/>
            <a:r>
              <a:rPr lang="en-US" dirty="0" smtClean="0">
                <a:latin typeface="Times New Roman" pitchFamily="18" charset="0"/>
                <a:cs typeface="Times New Roman" pitchFamily="18" charset="0"/>
              </a:rPr>
              <a:t>Once data has been perceived and an appropriate action decided upon, a response must be made. In many cases, response is a movement.</a:t>
            </a:r>
          </a:p>
          <a:p>
            <a:pPr algn="just"/>
            <a:r>
              <a:rPr lang="en-US" dirty="0" smtClean="0">
                <a:latin typeface="Times New Roman" pitchFamily="18" charset="0"/>
                <a:cs typeface="Times New Roman" pitchFamily="18" charset="0"/>
              </a:rPr>
              <a:t>In computer systems, movements include activities as pressing keyboards, moving the screen pointer by pushing a mouse or rotating a trackball, or clicking a mouse button.</a:t>
            </a:r>
          </a:p>
          <a:p>
            <a:pPr algn="just"/>
            <a:r>
              <a:rPr lang="en-US" dirty="0" smtClean="0">
                <a:latin typeface="Times New Roman" pitchFamily="18" charset="0"/>
                <a:cs typeface="Times New Roman" pitchFamily="18" charset="0"/>
              </a:rPr>
              <a:t>The most important in screen design is </a:t>
            </a:r>
            <a:r>
              <a:rPr lang="en-US" dirty="0" err="1" smtClean="0">
                <a:latin typeface="Times New Roman" pitchFamily="18" charset="0"/>
                <a:cs typeface="Times New Roman" pitchFamily="18" charset="0"/>
              </a:rPr>
              <a:t>Fitts</a:t>
            </a:r>
            <a:r>
              <a:rPr lang="en-US" dirty="0" smtClean="0">
                <a:latin typeface="Times New Roman" pitchFamily="18" charset="0"/>
                <a:cs typeface="Times New Roman" pitchFamily="18" charset="0"/>
              </a:rPr>
              <a:t>’ Law. It states</a:t>
            </a:r>
          </a:p>
          <a:p>
            <a:pPr lvl="1" algn="just"/>
            <a:r>
              <a:rPr lang="en-US" b="1" dirty="0" smtClean="0">
                <a:latin typeface="Times New Roman" pitchFamily="18" charset="0"/>
                <a:cs typeface="Times New Roman" pitchFamily="18" charset="0"/>
              </a:rPr>
              <a:t>The time to acquire a target is a function of the distance to and size of the target.</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Autofit/>
          </a:bodyPr>
          <a:lstStyle/>
          <a:p>
            <a:r>
              <a:rPr lang="en-US" sz="3800" b="1" dirty="0" smtClean="0">
                <a:latin typeface="Times New Roman" pitchFamily="18" charset="0"/>
                <a:cs typeface="Times New Roman" pitchFamily="18" charset="0"/>
              </a:rPr>
              <a:t>Obstacles and Pitfalls in the Development Process</a:t>
            </a:r>
            <a:endParaRPr lang="en-US" sz="3800" dirty="0"/>
          </a:p>
        </p:txBody>
      </p:sp>
      <p:sp>
        <p:nvSpPr>
          <p:cNvPr id="3" name="Content Placeholder 2"/>
          <p:cNvSpPr>
            <a:spLocks noGrp="1"/>
          </p:cNvSpPr>
          <p:nvPr>
            <p:ph sz="quarter" idx="1"/>
          </p:nvPr>
        </p:nvSpPr>
        <p:spPr>
          <a:xfrm>
            <a:off x="152400" y="1600200"/>
            <a:ext cx="8839200" cy="5105400"/>
          </a:xfrm>
        </p:spPr>
        <p:txBody>
          <a:bodyPr>
            <a:normAutofit fontScale="92500" lnSpcReduction="10000"/>
          </a:bodyPr>
          <a:lstStyle/>
          <a:p>
            <a:pPr algn="just"/>
            <a:r>
              <a:rPr lang="en-US" dirty="0" smtClean="0">
                <a:latin typeface="Times New Roman" pitchFamily="18" charset="0"/>
                <a:cs typeface="Times New Roman" pitchFamily="18" charset="0"/>
              </a:rPr>
              <a:t>The pitfalls in the design process exist because of a flawed design process, including a failure to address critical design issues, an improper focus of attention or development team organization failures. Common pitfalls are</a:t>
            </a:r>
          </a:p>
          <a:p>
            <a:pPr lvl="1" algn="just"/>
            <a:r>
              <a:rPr lang="en-US" dirty="0" smtClean="0">
                <a:latin typeface="Times New Roman" pitchFamily="18" charset="0"/>
                <a:cs typeface="Times New Roman" pitchFamily="18" charset="0"/>
              </a:rPr>
              <a:t>No early analysis and understanding of the user’s needs and expectations</a:t>
            </a:r>
          </a:p>
          <a:p>
            <a:pPr lvl="1" algn="just"/>
            <a:r>
              <a:rPr lang="en-US" dirty="0" smtClean="0">
                <a:latin typeface="Times New Roman" pitchFamily="18" charset="0"/>
                <a:cs typeface="Times New Roman" pitchFamily="18" charset="0"/>
              </a:rPr>
              <a:t>A focus on using design features or components that are neat or attractive</a:t>
            </a:r>
          </a:p>
          <a:p>
            <a:pPr lvl="1" algn="just"/>
            <a:r>
              <a:rPr lang="en-US" dirty="0" smtClean="0">
                <a:latin typeface="Times New Roman" pitchFamily="18" charset="0"/>
                <a:cs typeface="Times New Roman" pitchFamily="18" charset="0"/>
              </a:rPr>
              <a:t>Little or no creation of design elements prototypes</a:t>
            </a:r>
          </a:p>
          <a:p>
            <a:pPr lvl="1" algn="just"/>
            <a:r>
              <a:rPr lang="en-US" dirty="0" smtClean="0">
                <a:latin typeface="Times New Roman" pitchFamily="18" charset="0"/>
                <a:cs typeface="Times New Roman" pitchFamily="18" charset="0"/>
              </a:rPr>
              <a:t>No usability testing</a:t>
            </a:r>
          </a:p>
          <a:p>
            <a:pPr lvl="1" algn="just"/>
            <a:r>
              <a:rPr lang="en-US" dirty="0" smtClean="0">
                <a:latin typeface="Times New Roman" pitchFamily="18" charset="0"/>
                <a:cs typeface="Times New Roman" pitchFamily="18" charset="0"/>
              </a:rPr>
              <a:t>No common design team vision of user interface design goals</a:t>
            </a:r>
          </a:p>
          <a:p>
            <a:pPr lvl="1" algn="just"/>
            <a:r>
              <a:rPr lang="en-US" dirty="0" smtClean="0">
                <a:latin typeface="Times New Roman" pitchFamily="18" charset="0"/>
                <a:cs typeface="Times New Roman" pitchFamily="18" charset="0"/>
              </a:rPr>
              <a:t>Poor communication between members of the development team</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Movement Control</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It means that the bigger the target is or the closer the target is, the faster it will be reached. The implication in screen design are</a:t>
            </a:r>
          </a:p>
          <a:p>
            <a:pPr lvl="1" algn="just"/>
            <a:r>
              <a:rPr lang="en-US" dirty="0" smtClean="0">
                <a:latin typeface="Times New Roman" pitchFamily="18" charset="0"/>
                <a:cs typeface="Times New Roman" pitchFamily="18" charset="0"/>
              </a:rPr>
              <a:t>Provide large objects for important functions</a:t>
            </a:r>
          </a:p>
          <a:p>
            <a:pPr lvl="1" algn="just"/>
            <a:r>
              <a:rPr lang="en-US" dirty="0" smtClean="0">
                <a:latin typeface="Times New Roman" pitchFamily="18" charset="0"/>
                <a:cs typeface="Times New Roman" pitchFamily="18" charset="0"/>
              </a:rPr>
              <a:t>Take advantage of the pinning actions of the sides, top, bottom and corners of the screen.</a:t>
            </a:r>
          </a:p>
          <a:p>
            <a:pPr algn="just"/>
            <a:r>
              <a:rPr lang="en-US" dirty="0" smtClean="0">
                <a:latin typeface="Times New Roman" pitchFamily="18" charset="0"/>
                <a:cs typeface="Times New Roman" pitchFamily="18" charset="0"/>
              </a:rPr>
              <a:t>Big buttons are better than small buttons. They provide larger target for the user to access with the screen pointer.</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Learning </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It is the process of encoding long-term memory information that is contained in short-term memory. </a:t>
            </a:r>
          </a:p>
          <a:p>
            <a:pPr algn="just"/>
            <a:r>
              <a:rPr lang="en-US" dirty="0" smtClean="0">
                <a:latin typeface="Times New Roman" pitchFamily="18" charset="0"/>
                <a:cs typeface="Times New Roman" pitchFamily="18" charset="0"/>
              </a:rPr>
              <a:t>The ability to learn is important – it differentiates people from machines. Given enough time, people can improve their performance in almost any task.</a:t>
            </a:r>
          </a:p>
          <a:p>
            <a:pPr algn="just"/>
            <a:r>
              <a:rPr lang="en-US" dirty="0" smtClean="0">
                <a:latin typeface="Times New Roman" pitchFamily="18" charset="0"/>
                <a:cs typeface="Times New Roman" pitchFamily="18" charset="0"/>
              </a:rPr>
              <a:t>The designers use learning ability as an excuse to justify complex design.</a:t>
            </a:r>
          </a:p>
          <a:p>
            <a:pPr algn="just"/>
            <a:r>
              <a:rPr lang="en-US" dirty="0" smtClean="0">
                <a:latin typeface="Times New Roman" pitchFamily="18" charset="0"/>
                <a:cs typeface="Times New Roman" pitchFamily="18" charset="0"/>
              </a:rPr>
              <a:t>People prefer to be active, to explore and to use a trial-and-error approach.</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Learning </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Learning can be enhanced by</a:t>
            </a:r>
          </a:p>
          <a:p>
            <a:pPr lvl="1" algn="just"/>
            <a:r>
              <a:rPr lang="en-US" dirty="0" smtClean="0">
                <a:latin typeface="Times New Roman" pitchFamily="18" charset="0"/>
                <a:cs typeface="Times New Roman" pitchFamily="18" charset="0"/>
              </a:rPr>
              <a:t>Allow skills acquired in one situation to be used in another somewhat like it. Design consistency accomplishes it</a:t>
            </a:r>
          </a:p>
          <a:p>
            <a:pPr lvl="1" algn="just"/>
            <a:r>
              <a:rPr lang="en-US" dirty="0" smtClean="0">
                <a:latin typeface="Times New Roman" pitchFamily="18" charset="0"/>
                <a:cs typeface="Times New Roman" pitchFamily="18" charset="0"/>
              </a:rPr>
              <a:t>Provides complete and prompt feedback</a:t>
            </a:r>
          </a:p>
          <a:p>
            <a:pPr lvl="1" algn="just"/>
            <a:r>
              <a:rPr lang="en-US" dirty="0" smtClean="0">
                <a:latin typeface="Times New Roman" pitchFamily="18" charset="0"/>
                <a:cs typeface="Times New Roman" pitchFamily="18" charset="0"/>
              </a:rPr>
              <a:t>Is phased, that is, it requires a person to know only the information needed at that stage of the learning process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Skills </a:t>
            </a:r>
            <a:endParaRPr lang="en-US" dirty="0"/>
          </a:p>
        </p:txBody>
      </p:sp>
      <p:sp>
        <p:nvSpPr>
          <p:cNvPr id="3" name="Content Placeholder 2"/>
          <p:cNvSpPr>
            <a:spLocks noGrp="1"/>
          </p:cNvSpPr>
          <p:nvPr>
            <p:ph sz="quarter" idx="1"/>
          </p:nvPr>
        </p:nvSpPr>
        <p:spPr>
          <a:xfrm>
            <a:off x="152400" y="1600200"/>
            <a:ext cx="8839200" cy="5105400"/>
          </a:xfrm>
        </p:spPr>
        <p:txBody>
          <a:bodyPr>
            <a:normAutofit fontScale="92500"/>
          </a:bodyPr>
          <a:lstStyle/>
          <a:p>
            <a:pPr algn="just"/>
            <a:r>
              <a:rPr lang="en-US" dirty="0" smtClean="0">
                <a:latin typeface="Times New Roman" pitchFamily="18" charset="0"/>
                <a:cs typeface="Times New Roman" pitchFamily="18" charset="0"/>
              </a:rPr>
              <a:t>The goal of human performance is to perform </a:t>
            </a:r>
            <a:r>
              <a:rPr lang="en-US" b="1" dirty="0" smtClean="0">
                <a:latin typeface="Times New Roman" pitchFamily="18" charset="0"/>
                <a:cs typeface="Times New Roman" pitchFamily="18" charset="0"/>
              </a:rPr>
              <a:t>skillfully</a:t>
            </a:r>
            <a:r>
              <a:rPr lang="en-US" dirty="0" smtClean="0">
                <a:latin typeface="Times New Roman" pitchFamily="18" charset="0"/>
                <a:cs typeface="Times New Roman" pitchFamily="18" charset="0"/>
              </a:rPr>
              <a:t>. To do so requires linking inputs and responses into a sequence of actions.</a:t>
            </a:r>
          </a:p>
          <a:p>
            <a:pPr algn="just"/>
            <a:r>
              <a:rPr lang="en-US" dirty="0" smtClean="0">
                <a:latin typeface="Times New Roman" pitchFamily="18" charset="0"/>
                <a:cs typeface="Times New Roman" pitchFamily="18" charset="0"/>
              </a:rPr>
              <a:t>The essence of skill is performance of actions or movements in the correct time sequence with adequate precision. It is characterized by </a:t>
            </a:r>
            <a:r>
              <a:rPr lang="en-US" b="1" dirty="0" smtClean="0">
                <a:latin typeface="Times New Roman" pitchFamily="18" charset="0"/>
                <a:cs typeface="Times New Roman" pitchFamily="18" charset="0"/>
              </a:rPr>
              <a:t>consistency</a:t>
            </a:r>
            <a:r>
              <a:rPr lang="en-US" dirty="0" smtClean="0">
                <a:latin typeface="Times New Roman" pitchFamily="18" charset="0"/>
                <a:cs typeface="Times New Roman" pitchFamily="18" charset="0"/>
              </a:rPr>
              <a:t> and </a:t>
            </a:r>
            <a:r>
              <a:rPr lang="en-US" b="1" dirty="0" smtClean="0">
                <a:latin typeface="Times New Roman" pitchFamily="18" charset="0"/>
                <a:cs typeface="Times New Roman" pitchFamily="18" charset="0"/>
              </a:rPr>
              <a:t>economy of effort</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Economy of effort </a:t>
            </a:r>
          </a:p>
          <a:p>
            <a:pPr lvl="1" algn="just"/>
            <a:r>
              <a:rPr lang="en-US" sz="2300" dirty="0" smtClean="0">
                <a:latin typeface="Times New Roman" pitchFamily="18" charset="0"/>
                <a:cs typeface="Times New Roman" pitchFamily="18" charset="0"/>
              </a:rPr>
              <a:t>Is achieved by establishing a work pace that represents optimum efficiency. </a:t>
            </a:r>
          </a:p>
          <a:p>
            <a:pPr lvl="1" algn="just"/>
            <a:r>
              <a:rPr lang="en-US" sz="2300" dirty="0" smtClean="0">
                <a:latin typeface="Times New Roman" pitchFamily="18" charset="0"/>
                <a:cs typeface="Times New Roman" pitchFamily="18" charset="0"/>
              </a:rPr>
              <a:t>It is accomplished by increasing mastery of the system through progressive learning, increased speed and easier access to information or data.</a:t>
            </a: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Skills </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Skills are hierarchical in nature and many basic skills may be integrated to form increasingly complex ones. </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Lower-order skills tend to become routine and may drop out of consciousness. </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System and screen design must permit development of increasingly skillful performance.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Individual Performance </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There is no average user. </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 complicating but advantageous human characteristic is that people differ in looks, feelings, intellectual abilities, learning abilities, speed and so on. </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Individual differences complicate design because design must permit people with varying characteristics to satisfactorily and comfortably learn the task or job.</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Human Considerations in Design</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The above are the general qualities all possess. </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There are also a host of other human aspects in which people may vary.</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These are also important and must be identified in the design process.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Human Considerations in Design</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The other considerations may include</a:t>
            </a:r>
          </a:p>
          <a:p>
            <a:pPr algn="just"/>
            <a:endParaRPr lang="en-US" dirty="0" smtClean="0">
              <a:latin typeface="Times New Roman" pitchFamily="18" charset="0"/>
              <a:cs typeface="Times New Roman" pitchFamily="18" charset="0"/>
            </a:endParaRPr>
          </a:p>
          <a:p>
            <a:pPr lvl="1" algn="just"/>
            <a:r>
              <a:rPr lang="en-US" dirty="0" smtClean="0">
                <a:latin typeface="Times New Roman" pitchFamily="18" charset="0"/>
                <a:cs typeface="Times New Roman" pitchFamily="18" charset="0"/>
              </a:rPr>
              <a:t>The user’s knowledge and experience</a:t>
            </a:r>
          </a:p>
          <a:p>
            <a:pPr lvl="1" algn="just"/>
            <a:endParaRPr lang="en-US" dirty="0" smtClean="0">
              <a:latin typeface="Times New Roman" pitchFamily="18" charset="0"/>
              <a:cs typeface="Times New Roman" pitchFamily="18" charset="0"/>
            </a:endParaRPr>
          </a:p>
          <a:p>
            <a:pPr lvl="1" algn="just"/>
            <a:r>
              <a:rPr lang="en-US" dirty="0" smtClean="0">
                <a:latin typeface="Times New Roman" pitchFamily="18" charset="0"/>
                <a:cs typeface="Times New Roman" pitchFamily="18" charset="0"/>
              </a:rPr>
              <a:t>The user’s tasks and needs</a:t>
            </a:r>
          </a:p>
          <a:p>
            <a:pPr lvl="1" algn="just"/>
            <a:endParaRPr lang="en-US" dirty="0" smtClean="0">
              <a:latin typeface="Times New Roman" pitchFamily="18" charset="0"/>
              <a:cs typeface="Times New Roman" pitchFamily="18" charset="0"/>
            </a:endParaRPr>
          </a:p>
          <a:p>
            <a:pPr lvl="1" algn="just"/>
            <a:r>
              <a:rPr lang="en-US" dirty="0" smtClean="0">
                <a:latin typeface="Times New Roman" pitchFamily="18" charset="0"/>
                <a:cs typeface="Times New Roman" pitchFamily="18" charset="0"/>
              </a:rPr>
              <a:t>The user’s psychological characteristics</a:t>
            </a:r>
          </a:p>
          <a:p>
            <a:pPr lvl="1" algn="just"/>
            <a:endParaRPr lang="en-US" dirty="0" smtClean="0">
              <a:latin typeface="Times New Roman" pitchFamily="18" charset="0"/>
              <a:cs typeface="Times New Roman" pitchFamily="18" charset="0"/>
            </a:endParaRPr>
          </a:p>
          <a:p>
            <a:pPr lvl="1" algn="just"/>
            <a:r>
              <a:rPr lang="en-US" dirty="0" smtClean="0">
                <a:latin typeface="Times New Roman" pitchFamily="18" charset="0"/>
                <a:cs typeface="Times New Roman" pitchFamily="18" charset="0"/>
              </a:rPr>
              <a:t>The user’s physical characteristics</a:t>
            </a:r>
          </a:p>
          <a:p>
            <a:pPr algn="just"/>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The User’s Knowledge and Experience</a:t>
            </a:r>
            <a:endParaRPr lang="en-US" dirty="0"/>
          </a:p>
        </p:txBody>
      </p:sp>
      <p:sp>
        <p:nvSpPr>
          <p:cNvPr id="3" name="Content Placeholder 2"/>
          <p:cNvSpPr>
            <a:spLocks noGrp="1"/>
          </p:cNvSpPr>
          <p:nvPr>
            <p:ph sz="quarter" idx="1"/>
          </p:nvPr>
        </p:nvSpPr>
        <p:spPr>
          <a:xfrm>
            <a:off x="152400" y="1600200"/>
            <a:ext cx="8839200" cy="5105400"/>
          </a:xfrm>
        </p:spPr>
        <p:txBody>
          <a:bodyPr>
            <a:normAutofit/>
          </a:bodyPr>
          <a:lstStyle/>
          <a:p>
            <a:pPr algn="just"/>
            <a:r>
              <a:rPr lang="en-US" dirty="0" smtClean="0">
                <a:latin typeface="Times New Roman" pitchFamily="18" charset="0"/>
                <a:cs typeface="Times New Roman" pitchFamily="18" charset="0"/>
              </a:rPr>
              <a:t>The knowledge possessed by a person and the experiences undergone, shape the design of the interface in many ways. </a:t>
            </a:r>
          </a:p>
          <a:p>
            <a:pPr algn="just"/>
            <a:r>
              <a:rPr lang="en-US" dirty="0" smtClean="0">
                <a:latin typeface="Times New Roman" pitchFamily="18" charset="0"/>
                <a:cs typeface="Times New Roman" pitchFamily="18" charset="0"/>
              </a:rPr>
              <a:t>The following kinds of knowledge and experiences should be identified</a:t>
            </a:r>
          </a:p>
          <a:p>
            <a:pPr lvl="1" algn="just"/>
            <a:r>
              <a:rPr lang="en-US" b="1" dirty="0" smtClean="0">
                <a:latin typeface="Times New Roman" pitchFamily="18" charset="0"/>
                <a:cs typeface="Times New Roman" pitchFamily="18" charset="0"/>
              </a:rPr>
              <a:t>Computer Literacy</a:t>
            </a:r>
            <a:r>
              <a:rPr lang="en-US" dirty="0" smtClean="0">
                <a:latin typeface="Times New Roman" pitchFamily="18" charset="0"/>
                <a:cs typeface="Times New Roman" pitchFamily="18" charset="0"/>
              </a:rPr>
              <a:t> – Highly technical or experienced, moderate computer experience or none</a:t>
            </a:r>
          </a:p>
          <a:p>
            <a:pPr lvl="1" algn="just"/>
            <a:r>
              <a:rPr lang="en-US" b="1" dirty="0" smtClean="0">
                <a:latin typeface="Times New Roman" pitchFamily="18" charset="0"/>
                <a:cs typeface="Times New Roman" pitchFamily="18" charset="0"/>
              </a:rPr>
              <a:t>System Experience</a:t>
            </a:r>
            <a:r>
              <a:rPr lang="en-US" dirty="0" smtClean="0">
                <a:latin typeface="Times New Roman" pitchFamily="18" charset="0"/>
                <a:cs typeface="Times New Roman" pitchFamily="18" charset="0"/>
              </a:rPr>
              <a:t> – High, moderate or low knowledge of a particular system and its method of interaction</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The User’s Knowledge and Experience</a:t>
            </a:r>
            <a:endParaRPr lang="en-US" dirty="0"/>
          </a:p>
        </p:txBody>
      </p:sp>
      <p:sp>
        <p:nvSpPr>
          <p:cNvPr id="3" name="Content Placeholder 2"/>
          <p:cNvSpPr>
            <a:spLocks noGrp="1"/>
          </p:cNvSpPr>
          <p:nvPr>
            <p:ph sz="quarter" idx="1"/>
          </p:nvPr>
        </p:nvSpPr>
        <p:spPr>
          <a:xfrm>
            <a:off x="152400" y="1600200"/>
            <a:ext cx="8839200" cy="5105400"/>
          </a:xfrm>
        </p:spPr>
        <p:txBody>
          <a:bodyPr>
            <a:normAutofit/>
          </a:bodyPr>
          <a:lstStyle/>
          <a:p>
            <a:pPr algn="just"/>
            <a:r>
              <a:rPr lang="en-US" dirty="0" smtClean="0">
                <a:latin typeface="Times New Roman" pitchFamily="18" charset="0"/>
                <a:cs typeface="Times New Roman" pitchFamily="18" charset="0"/>
              </a:rPr>
              <a:t>Webpage considerations</a:t>
            </a:r>
          </a:p>
          <a:p>
            <a:pPr lvl="1" algn="just"/>
            <a:r>
              <a:rPr lang="en-US" b="1" dirty="0" smtClean="0">
                <a:latin typeface="Times New Roman" pitchFamily="18" charset="0"/>
                <a:cs typeface="Times New Roman" pitchFamily="18" charset="0"/>
              </a:rPr>
              <a:t>Application Experience</a:t>
            </a:r>
            <a:r>
              <a:rPr lang="en-US" dirty="0" smtClean="0">
                <a:latin typeface="Times New Roman" pitchFamily="18" charset="0"/>
                <a:cs typeface="Times New Roman" pitchFamily="18" charset="0"/>
              </a:rPr>
              <a:t> – High, moderate or low knowledge of similar systems</a:t>
            </a:r>
          </a:p>
          <a:p>
            <a:pPr lvl="1" algn="just"/>
            <a:r>
              <a:rPr lang="en-US" b="1" dirty="0" smtClean="0">
                <a:latin typeface="Times New Roman" pitchFamily="18" charset="0"/>
                <a:cs typeface="Times New Roman" pitchFamily="18" charset="0"/>
              </a:rPr>
              <a:t>Task Experience</a:t>
            </a:r>
            <a:r>
              <a:rPr lang="en-US" dirty="0" smtClean="0">
                <a:latin typeface="Times New Roman" pitchFamily="18" charset="0"/>
                <a:cs typeface="Times New Roman" pitchFamily="18" charset="0"/>
              </a:rPr>
              <a:t> – Level of knowledge of job or job tasks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fontScale="90000"/>
          </a:bodyPr>
          <a:lstStyle/>
          <a:p>
            <a:pPr algn="just"/>
            <a:r>
              <a:rPr lang="en-US" dirty="0" smtClean="0"/>
              <a:t>Designing for People : The Five Commandments</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The complexity of a Graphical or Web interface will always magnify any problems that do occur.</a:t>
            </a:r>
          </a:p>
          <a:p>
            <a:pPr algn="just"/>
            <a:r>
              <a:rPr lang="en-US" dirty="0" smtClean="0">
                <a:latin typeface="Times New Roman" pitchFamily="18" charset="0"/>
                <a:cs typeface="Times New Roman" pitchFamily="18" charset="0"/>
              </a:rPr>
              <a:t>While obstacles to design will always exist, pitfalls can be eliminated if the following design commandments remain foremost in the designer’s mind.</a:t>
            </a:r>
          </a:p>
          <a:p>
            <a:pPr lvl="1" algn="just"/>
            <a:r>
              <a:rPr lang="en-US" dirty="0" smtClean="0">
                <a:latin typeface="Times New Roman" pitchFamily="18" charset="0"/>
                <a:cs typeface="Times New Roman" pitchFamily="18" charset="0"/>
              </a:rPr>
              <a:t>Gain a complete understanding of users and their tasks</a:t>
            </a:r>
          </a:p>
          <a:p>
            <a:pPr lvl="1" algn="just"/>
            <a:r>
              <a:rPr lang="en-US" dirty="0" smtClean="0">
                <a:latin typeface="Times New Roman" pitchFamily="18" charset="0"/>
                <a:cs typeface="Times New Roman" pitchFamily="18" charset="0"/>
              </a:rPr>
              <a:t>Solicit early and ongoing user involvement</a:t>
            </a:r>
          </a:p>
          <a:p>
            <a:pPr lvl="1" algn="just"/>
            <a:r>
              <a:rPr lang="en-US" dirty="0" smtClean="0">
                <a:latin typeface="Times New Roman" pitchFamily="18" charset="0"/>
                <a:cs typeface="Times New Roman" pitchFamily="18" charset="0"/>
              </a:rPr>
              <a:t>Perform rapid prototyping and testing</a:t>
            </a:r>
          </a:p>
          <a:p>
            <a:pPr lvl="1" algn="just"/>
            <a:r>
              <a:rPr lang="en-US" dirty="0" smtClean="0">
                <a:latin typeface="Times New Roman" pitchFamily="18" charset="0"/>
                <a:cs typeface="Times New Roman" pitchFamily="18" charset="0"/>
              </a:rPr>
              <a:t>Modify and iterate the design as much as necessary</a:t>
            </a:r>
          </a:p>
          <a:p>
            <a:pPr lvl="1" algn="just"/>
            <a:r>
              <a:rPr lang="en-US" dirty="0" smtClean="0">
                <a:latin typeface="Times New Roman" pitchFamily="18" charset="0"/>
                <a:cs typeface="Times New Roman" pitchFamily="18" charset="0"/>
              </a:rPr>
              <a:t>Integrate the design of all the system components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The User’s Knowledge and Experience</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b="1" dirty="0" smtClean="0">
                <a:latin typeface="Times New Roman" pitchFamily="18" charset="0"/>
                <a:cs typeface="Times New Roman" pitchFamily="18" charset="0"/>
              </a:rPr>
              <a:t>Other Systems Use</a:t>
            </a:r>
            <a:r>
              <a:rPr lang="en-US" dirty="0" smtClean="0">
                <a:latin typeface="Times New Roman" pitchFamily="18" charset="0"/>
                <a:cs typeface="Times New Roman" pitchFamily="18" charset="0"/>
              </a:rPr>
              <a:t> – Frequent or infrequent use of other systems in doing job</a:t>
            </a:r>
          </a:p>
          <a:p>
            <a:pPr lvl="1" algn="just"/>
            <a:r>
              <a:rPr lang="en-US" b="1" dirty="0" smtClean="0">
                <a:latin typeface="Times New Roman" pitchFamily="18" charset="0"/>
                <a:cs typeface="Times New Roman" pitchFamily="18" charset="0"/>
              </a:rPr>
              <a:t>Education</a:t>
            </a:r>
            <a:r>
              <a:rPr lang="en-US" dirty="0" smtClean="0">
                <a:latin typeface="Times New Roman" pitchFamily="18" charset="0"/>
                <a:cs typeface="Times New Roman" pitchFamily="18" charset="0"/>
              </a:rPr>
              <a:t> – High school, college or advanced degree</a:t>
            </a:r>
          </a:p>
          <a:p>
            <a:pPr lvl="1" algn="just"/>
            <a:r>
              <a:rPr lang="en-US" b="1" dirty="0" smtClean="0">
                <a:latin typeface="Times New Roman" pitchFamily="18" charset="0"/>
                <a:cs typeface="Times New Roman" pitchFamily="18" charset="0"/>
              </a:rPr>
              <a:t>Reading Level</a:t>
            </a:r>
            <a:r>
              <a:rPr lang="en-US" dirty="0" smtClean="0">
                <a:latin typeface="Times New Roman" pitchFamily="18" charset="0"/>
                <a:cs typeface="Times New Roman" pitchFamily="18" charset="0"/>
              </a:rPr>
              <a:t> – Less than 5</a:t>
            </a:r>
            <a:r>
              <a:rPr lang="en-US" baseline="30000" dirty="0" smtClean="0">
                <a:latin typeface="Times New Roman" pitchFamily="18" charset="0"/>
                <a:cs typeface="Times New Roman" pitchFamily="18" charset="0"/>
              </a:rPr>
              <a:t>th</a:t>
            </a:r>
            <a:r>
              <a:rPr lang="en-US" dirty="0" smtClean="0">
                <a:latin typeface="Times New Roman" pitchFamily="18" charset="0"/>
                <a:cs typeface="Times New Roman" pitchFamily="18" charset="0"/>
              </a:rPr>
              <a:t> grade, 5</a:t>
            </a:r>
            <a:r>
              <a:rPr lang="en-US" baseline="30000" dirty="0" smtClean="0">
                <a:latin typeface="Times New Roman" pitchFamily="18" charset="0"/>
                <a:cs typeface="Times New Roman" pitchFamily="18" charset="0"/>
              </a:rPr>
              <a:t>th</a:t>
            </a:r>
            <a:r>
              <a:rPr lang="en-US" dirty="0" smtClean="0">
                <a:latin typeface="Times New Roman" pitchFamily="18" charset="0"/>
                <a:cs typeface="Times New Roman" pitchFamily="18" charset="0"/>
              </a:rPr>
              <a:t> – 12</a:t>
            </a:r>
            <a:r>
              <a:rPr lang="en-US" baseline="30000" dirty="0" smtClean="0">
                <a:latin typeface="Times New Roman" pitchFamily="18" charset="0"/>
                <a:cs typeface="Times New Roman" pitchFamily="18" charset="0"/>
              </a:rPr>
              <a:t>th </a:t>
            </a:r>
            <a:r>
              <a:rPr lang="en-US" dirty="0" smtClean="0">
                <a:latin typeface="Times New Roman" pitchFamily="18" charset="0"/>
                <a:cs typeface="Times New Roman" pitchFamily="18" charset="0"/>
              </a:rPr>
              <a:t>grade, more than 12</a:t>
            </a:r>
            <a:r>
              <a:rPr lang="en-US" baseline="30000" dirty="0" smtClean="0">
                <a:latin typeface="Times New Roman" pitchFamily="18" charset="0"/>
                <a:cs typeface="Times New Roman" pitchFamily="18" charset="0"/>
              </a:rPr>
              <a:t>th </a:t>
            </a:r>
            <a:r>
              <a:rPr lang="en-US" dirty="0" smtClean="0">
                <a:latin typeface="Times New Roman" pitchFamily="18" charset="0"/>
                <a:cs typeface="Times New Roman" pitchFamily="18" charset="0"/>
              </a:rPr>
              <a:t>grade</a:t>
            </a:r>
          </a:p>
          <a:p>
            <a:pPr lvl="1" algn="just"/>
            <a:r>
              <a:rPr lang="en-US" b="1" dirty="0" smtClean="0">
                <a:latin typeface="Times New Roman" pitchFamily="18" charset="0"/>
                <a:cs typeface="Times New Roman" pitchFamily="18" charset="0"/>
              </a:rPr>
              <a:t>Typing Skill</a:t>
            </a:r>
            <a:r>
              <a:rPr lang="en-US" dirty="0" smtClean="0">
                <a:latin typeface="Times New Roman" pitchFamily="18" charset="0"/>
                <a:cs typeface="Times New Roman" pitchFamily="18" charset="0"/>
              </a:rPr>
              <a:t> – Expert, skilled, good, average or hunt and peck</a:t>
            </a:r>
          </a:p>
          <a:p>
            <a:pPr lvl="1" algn="just"/>
            <a:r>
              <a:rPr lang="en-US" b="1" dirty="0" smtClean="0">
                <a:latin typeface="Times New Roman" pitchFamily="18" charset="0"/>
                <a:cs typeface="Times New Roman" pitchFamily="18" charset="0"/>
              </a:rPr>
              <a:t>Native Language or Culture</a:t>
            </a:r>
            <a:r>
              <a:rPr lang="en-US" dirty="0" smtClean="0">
                <a:latin typeface="Times New Roman" pitchFamily="18" charset="0"/>
                <a:cs typeface="Times New Roman" pitchFamily="18" charset="0"/>
              </a:rPr>
              <a:t> – English, another or several</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a:bodyPr>
          <a:lstStyle/>
          <a:p>
            <a:r>
              <a:rPr lang="en-US" dirty="0" smtClean="0"/>
              <a:t>The User’s Tasks and Needs</a:t>
            </a:r>
            <a:endParaRPr lang="en-US" dirty="0"/>
          </a:p>
        </p:txBody>
      </p:sp>
      <p:sp>
        <p:nvSpPr>
          <p:cNvPr id="3" name="Content Placeholder 2"/>
          <p:cNvSpPr>
            <a:spLocks noGrp="1"/>
          </p:cNvSpPr>
          <p:nvPr>
            <p:ph sz="quarter" idx="1"/>
          </p:nvPr>
        </p:nvSpPr>
        <p:spPr>
          <a:xfrm>
            <a:off x="152400" y="1600200"/>
            <a:ext cx="8839200" cy="5105400"/>
          </a:xfrm>
        </p:spPr>
        <p:txBody>
          <a:bodyPr/>
          <a:lstStyle/>
          <a:p>
            <a:pPr lvl="1" algn="just"/>
            <a:r>
              <a:rPr lang="en-US" b="1" dirty="0" smtClean="0">
                <a:latin typeface="Times New Roman" pitchFamily="18" charset="0"/>
                <a:cs typeface="Times New Roman" pitchFamily="18" charset="0"/>
              </a:rPr>
              <a:t>Type of System Use</a:t>
            </a:r>
            <a:r>
              <a:rPr lang="en-US" dirty="0" smtClean="0">
                <a:latin typeface="Times New Roman" pitchFamily="18" charset="0"/>
                <a:cs typeface="Times New Roman" pitchFamily="18" charset="0"/>
              </a:rPr>
              <a:t> – Mandatory or discretionary use of the system</a:t>
            </a:r>
          </a:p>
          <a:p>
            <a:pPr lvl="1" algn="just"/>
            <a:r>
              <a:rPr lang="en-US" b="1" dirty="0" smtClean="0">
                <a:latin typeface="Times New Roman" pitchFamily="18" charset="0"/>
                <a:cs typeface="Times New Roman" pitchFamily="18" charset="0"/>
              </a:rPr>
              <a:t>Frequency of Use</a:t>
            </a:r>
            <a:r>
              <a:rPr lang="en-US" dirty="0" smtClean="0">
                <a:latin typeface="Times New Roman" pitchFamily="18" charset="0"/>
                <a:cs typeface="Times New Roman" pitchFamily="18" charset="0"/>
              </a:rPr>
              <a:t> – Continual, frequent, occasional or once-in-a-lifetime use of the system</a:t>
            </a:r>
          </a:p>
          <a:p>
            <a:pPr lvl="1" algn="just"/>
            <a:r>
              <a:rPr lang="en-US" b="1" dirty="0" smtClean="0">
                <a:latin typeface="Times New Roman" pitchFamily="18" charset="0"/>
                <a:cs typeface="Times New Roman" pitchFamily="18" charset="0"/>
              </a:rPr>
              <a:t>Task or Need Importance</a:t>
            </a:r>
            <a:r>
              <a:rPr lang="en-US" dirty="0" smtClean="0">
                <a:latin typeface="Times New Roman" pitchFamily="18" charset="0"/>
                <a:cs typeface="Times New Roman" pitchFamily="18" charset="0"/>
              </a:rPr>
              <a:t> – High, moderate or low importance of the task being performed</a:t>
            </a:r>
          </a:p>
          <a:p>
            <a:pPr lvl="1" algn="just"/>
            <a:r>
              <a:rPr lang="en-US" b="1" dirty="0" smtClean="0">
                <a:latin typeface="Times New Roman" pitchFamily="18" charset="0"/>
                <a:cs typeface="Times New Roman" pitchFamily="18" charset="0"/>
              </a:rPr>
              <a:t>Task Structure</a:t>
            </a:r>
            <a:r>
              <a:rPr lang="en-US" dirty="0" smtClean="0">
                <a:latin typeface="Times New Roman" pitchFamily="18" charset="0"/>
                <a:cs typeface="Times New Roman" pitchFamily="18" charset="0"/>
              </a:rPr>
              <a:t> – Repetitiveness or predictability of tasks being automated, high, moderate or low</a:t>
            </a:r>
          </a:p>
          <a:p>
            <a:pPr lvl="1" algn="just"/>
            <a:r>
              <a:rPr lang="en-US" b="1" dirty="0" smtClean="0">
                <a:latin typeface="Times New Roman" pitchFamily="18" charset="0"/>
                <a:cs typeface="Times New Roman" pitchFamily="18" charset="0"/>
              </a:rPr>
              <a:t>Social Interactions</a:t>
            </a:r>
            <a:r>
              <a:rPr lang="en-US" dirty="0" smtClean="0">
                <a:latin typeface="Times New Roman" pitchFamily="18" charset="0"/>
                <a:cs typeface="Times New Roman" pitchFamily="18" charset="0"/>
              </a:rPr>
              <a:t> – Verbal communication with another person required or not required</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The User’s Tasks and Needs</a:t>
            </a:r>
            <a:endParaRPr lang="en-US" dirty="0"/>
          </a:p>
        </p:txBody>
      </p:sp>
      <p:sp>
        <p:nvSpPr>
          <p:cNvPr id="3" name="Content Placeholder 2"/>
          <p:cNvSpPr>
            <a:spLocks noGrp="1"/>
          </p:cNvSpPr>
          <p:nvPr>
            <p:ph sz="quarter" idx="1"/>
          </p:nvPr>
        </p:nvSpPr>
        <p:spPr>
          <a:xfrm>
            <a:off x="152400" y="1600200"/>
            <a:ext cx="8839200" cy="5105400"/>
          </a:xfrm>
        </p:spPr>
        <p:txBody>
          <a:bodyPr/>
          <a:lstStyle/>
          <a:p>
            <a:pPr lvl="1" algn="just"/>
            <a:r>
              <a:rPr lang="en-US" b="1" dirty="0" smtClean="0">
                <a:latin typeface="Times New Roman" pitchFamily="18" charset="0"/>
                <a:cs typeface="Times New Roman" pitchFamily="18" charset="0"/>
              </a:rPr>
              <a:t>Primary Training</a:t>
            </a:r>
            <a:r>
              <a:rPr lang="en-US" dirty="0" smtClean="0">
                <a:latin typeface="Times New Roman" pitchFamily="18" charset="0"/>
                <a:cs typeface="Times New Roman" pitchFamily="18" charset="0"/>
              </a:rPr>
              <a:t> – Extensive or formal training, self-training through manuals or no training</a:t>
            </a:r>
          </a:p>
          <a:p>
            <a:pPr lvl="1" algn="just"/>
            <a:endParaRPr lang="en-US" b="1" dirty="0" smtClean="0">
              <a:latin typeface="Times New Roman" pitchFamily="18" charset="0"/>
              <a:cs typeface="Times New Roman" pitchFamily="18" charset="0"/>
            </a:endParaRPr>
          </a:p>
          <a:p>
            <a:pPr lvl="1" algn="just"/>
            <a:r>
              <a:rPr lang="en-US" b="1" dirty="0" smtClean="0">
                <a:latin typeface="Times New Roman" pitchFamily="18" charset="0"/>
                <a:cs typeface="Times New Roman" pitchFamily="18" charset="0"/>
              </a:rPr>
              <a:t>Turnover Rate</a:t>
            </a:r>
            <a:r>
              <a:rPr lang="en-US" dirty="0" smtClean="0">
                <a:latin typeface="Times New Roman" pitchFamily="18" charset="0"/>
                <a:cs typeface="Times New Roman" pitchFamily="18" charset="0"/>
              </a:rPr>
              <a:t> – High, moderate or low turnover rate for jobholders</a:t>
            </a:r>
          </a:p>
          <a:p>
            <a:pPr lvl="1" algn="just"/>
            <a:endParaRPr lang="en-US" b="1" dirty="0" smtClean="0">
              <a:latin typeface="Times New Roman" pitchFamily="18" charset="0"/>
              <a:cs typeface="Times New Roman" pitchFamily="18" charset="0"/>
            </a:endParaRPr>
          </a:p>
          <a:p>
            <a:pPr lvl="1" algn="just"/>
            <a:r>
              <a:rPr lang="en-US" b="1" dirty="0" smtClean="0">
                <a:latin typeface="Times New Roman" pitchFamily="18" charset="0"/>
                <a:cs typeface="Times New Roman" pitchFamily="18" charset="0"/>
              </a:rPr>
              <a:t>Job Category</a:t>
            </a:r>
            <a:r>
              <a:rPr lang="en-US" dirty="0" smtClean="0">
                <a:latin typeface="Times New Roman" pitchFamily="18" charset="0"/>
                <a:cs typeface="Times New Roman" pitchFamily="18" charset="0"/>
              </a:rPr>
              <a:t> – Executive, manager, professional, secretary, clerk</a:t>
            </a:r>
          </a:p>
          <a:p>
            <a:pPr lvl="1" algn="just"/>
            <a:endParaRPr lang="en-US" b="1" dirty="0" smtClean="0">
              <a:latin typeface="Times New Roman" pitchFamily="18" charset="0"/>
              <a:cs typeface="Times New Roman" pitchFamily="18" charset="0"/>
            </a:endParaRPr>
          </a:p>
          <a:p>
            <a:pPr lvl="1" algn="just"/>
            <a:r>
              <a:rPr lang="en-US" b="1" dirty="0" smtClean="0">
                <a:latin typeface="Times New Roman" pitchFamily="18" charset="0"/>
                <a:cs typeface="Times New Roman" pitchFamily="18" charset="0"/>
              </a:rPr>
              <a:t>Lifestyle</a:t>
            </a:r>
            <a:r>
              <a:rPr lang="en-US" dirty="0" smtClean="0">
                <a:latin typeface="Times New Roman" pitchFamily="18" charset="0"/>
                <a:cs typeface="Times New Roman" pitchFamily="18" charset="0"/>
              </a:rPr>
              <a:t> – For Web e-commerce systems, includes hobbies, recreational pursuits and economic status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fontScale="90000"/>
          </a:bodyPr>
          <a:lstStyle/>
          <a:p>
            <a:r>
              <a:rPr lang="en-US" dirty="0" smtClean="0"/>
              <a:t>The User’s Psychological Characteristics</a:t>
            </a:r>
            <a:endParaRPr lang="en-US" dirty="0"/>
          </a:p>
        </p:txBody>
      </p:sp>
      <p:sp>
        <p:nvSpPr>
          <p:cNvPr id="3" name="Content Placeholder 2"/>
          <p:cNvSpPr>
            <a:spLocks noGrp="1"/>
          </p:cNvSpPr>
          <p:nvPr>
            <p:ph sz="quarter" idx="1"/>
          </p:nvPr>
        </p:nvSpPr>
        <p:spPr>
          <a:xfrm>
            <a:off x="152400" y="1600200"/>
            <a:ext cx="8839200" cy="5105400"/>
          </a:xfrm>
        </p:spPr>
        <p:txBody>
          <a:bodyPr/>
          <a:lstStyle/>
          <a:p>
            <a:pPr lvl="1" algn="just"/>
            <a:r>
              <a:rPr lang="en-US" b="1" dirty="0" smtClean="0">
                <a:latin typeface="Times New Roman" pitchFamily="18" charset="0"/>
                <a:cs typeface="Times New Roman" pitchFamily="18" charset="0"/>
              </a:rPr>
              <a:t>Attitude</a:t>
            </a:r>
            <a:r>
              <a:rPr lang="en-US" dirty="0" smtClean="0">
                <a:latin typeface="Times New Roman" pitchFamily="18" charset="0"/>
                <a:cs typeface="Times New Roman" pitchFamily="18" charset="0"/>
              </a:rPr>
              <a:t> – Positive, neutral or negative feeling toward job or system</a:t>
            </a:r>
          </a:p>
          <a:p>
            <a:pPr lvl="1" algn="just"/>
            <a:r>
              <a:rPr lang="en-US" b="1" dirty="0" smtClean="0">
                <a:latin typeface="Times New Roman" pitchFamily="18" charset="0"/>
                <a:cs typeface="Times New Roman" pitchFamily="18" charset="0"/>
              </a:rPr>
              <a:t>Motivation</a:t>
            </a:r>
            <a:r>
              <a:rPr lang="en-US" dirty="0" smtClean="0">
                <a:latin typeface="Times New Roman" pitchFamily="18" charset="0"/>
                <a:cs typeface="Times New Roman" pitchFamily="18" charset="0"/>
              </a:rPr>
              <a:t> – Low, moderate or high due to interest or fear</a:t>
            </a:r>
          </a:p>
          <a:p>
            <a:pPr lvl="1" algn="just"/>
            <a:r>
              <a:rPr lang="en-US" b="1" dirty="0" smtClean="0">
                <a:latin typeface="Times New Roman" pitchFamily="18" charset="0"/>
                <a:cs typeface="Times New Roman" pitchFamily="18" charset="0"/>
              </a:rPr>
              <a:t>Patience</a:t>
            </a:r>
            <a:r>
              <a:rPr lang="en-US" dirty="0" smtClean="0">
                <a:latin typeface="Times New Roman" pitchFamily="18" charset="0"/>
                <a:cs typeface="Times New Roman" pitchFamily="18" charset="0"/>
              </a:rPr>
              <a:t> – Patience or impatience expected in accomplishing goal</a:t>
            </a:r>
          </a:p>
          <a:p>
            <a:pPr lvl="1" algn="just"/>
            <a:r>
              <a:rPr lang="en-US" b="1" dirty="0" smtClean="0">
                <a:latin typeface="Times New Roman" pitchFamily="18" charset="0"/>
                <a:cs typeface="Times New Roman" pitchFamily="18" charset="0"/>
              </a:rPr>
              <a:t>Expectations</a:t>
            </a:r>
            <a:r>
              <a:rPr lang="en-US" dirty="0" smtClean="0">
                <a:latin typeface="Times New Roman" pitchFamily="18" charset="0"/>
                <a:cs typeface="Times New Roman" pitchFamily="18" charset="0"/>
              </a:rPr>
              <a:t> – Kinds and reasonableness</a:t>
            </a:r>
          </a:p>
          <a:p>
            <a:pPr lvl="1" algn="just"/>
            <a:r>
              <a:rPr lang="en-US" b="1" dirty="0" smtClean="0">
                <a:latin typeface="Times New Roman" pitchFamily="18" charset="0"/>
                <a:cs typeface="Times New Roman" pitchFamily="18" charset="0"/>
              </a:rPr>
              <a:t>Stress Level</a:t>
            </a:r>
            <a:r>
              <a:rPr lang="en-US" dirty="0" smtClean="0">
                <a:latin typeface="Times New Roman" pitchFamily="18" charset="0"/>
                <a:cs typeface="Times New Roman" pitchFamily="18" charset="0"/>
              </a:rPr>
              <a:t> – High, some or no stress generally resulting from task performance</a:t>
            </a:r>
          </a:p>
          <a:p>
            <a:pPr lvl="1" algn="just"/>
            <a:r>
              <a:rPr lang="en-US" b="1" dirty="0" smtClean="0">
                <a:latin typeface="Times New Roman" pitchFamily="18" charset="0"/>
                <a:cs typeface="Times New Roman" pitchFamily="18" charset="0"/>
              </a:rPr>
              <a:t>Cognitive Style</a:t>
            </a:r>
            <a:r>
              <a:rPr lang="en-US" dirty="0" smtClean="0">
                <a:latin typeface="Times New Roman" pitchFamily="18" charset="0"/>
                <a:cs typeface="Times New Roman" pitchFamily="18" charset="0"/>
              </a:rPr>
              <a:t> – Verbal or spatial, analytical or intuitive, concrete or abstract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a:bodyPr>
          <a:lstStyle/>
          <a:p>
            <a:r>
              <a:rPr lang="en-US" dirty="0" smtClean="0"/>
              <a:t>The User’s Physical Characteristics</a:t>
            </a:r>
            <a:endParaRPr lang="en-US" dirty="0"/>
          </a:p>
        </p:txBody>
      </p:sp>
      <p:sp>
        <p:nvSpPr>
          <p:cNvPr id="3" name="Content Placeholder 2"/>
          <p:cNvSpPr>
            <a:spLocks noGrp="1"/>
          </p:cNvSpPr>
          <p:nvPr>
            <p:ph sz="quarter" idx="1"/>
          </p:nvPr>
        </p:nvSpPr>
        <p:spPr>
          <a:xfrm>
            <a:off x="152400" y="1600200"/>
            <a:ext cx="8839200" cy="5105400"/>
          </a:xfrm>
        </p:spPr>
        <p:txBody>
          <a:bodyPr/>
          <a:lstStyle/>
          <a:p>
            <a:pPr lvl="1" algn="just"/>
            <a:r>
              <a:rPr lang="en-US" b="1" dirty="0" smtClean="0">
                <a:latin typeface="Times New Roman" pitchFamily="18" charset="0"/>
                <a:cs typeface="Times New Roman" pitchFamily="18" charset="0"/>
              </a:rPr>
              <a:t>Age</a:t>
            </a:r>
            <a:r>
              <a:rPr lang="en-US" dirty="0" smtClean="0">
                <a:latin typeface="Times New Roman" pitchFamily="18" charset="0"/>
                <a:cs typeface="Times New Roman" pitchFamily="18" charset="0"/>
              </a:rPr>
              <a:t> – Young, middle aged or elderly</a:t>
            </a:r>
          </a:p>
          <a:p>
            <a:pPr lvl="1" algn="just"/>
            <a:endParaRPr lang="en-US" b="1" dirty="0" smtClean="0">
              <a:latin typeface="Times New Roman" pitchFamily="18" charset="0"/>
              <a:cs typeface="Times New Roman" pitchFamily="18" charset="0"/>
            </a:endParaRPr>
          </a:p>
          <a:p>
            <a:pPr lvl="1" algn="just"/>
            <a:r>
              <a:rPr lang="en-US" b="1" dirty="0" smtClean="0">
                <a:latin typeface="Times New Roman" pitchFamily="18" charset="0"/>
                <a:cs typeface="Times New Roman" pitchFamily="18" charset="0"/>
              </a:rPr>
              <a:t>Gender</a:t>
            </a:r>
            <a:r>
              <a:rPr lang="en-US" dirty="0" smtClean="0">
                <a:latin typeface="Times New Roman" pitchFamily="18" charset="0"/>
                <a:cs typeface="Times New Roman" pitchFamily="18" charset="0"/>
              </a:rPr>
              <a:t> – Male or female</a:t>
            </a:r>
          </a:p>
          <a:p>
            <a:pPr lvl="1" algn="just"/>
            <a:endParaRPr lang="en-US" b="1" dirty="0" smtClean="0">
              <a:latin typeface="Times New Roman" pitchFamily="18" charset="0"/>
              <a:cs typeface="Times New Roman" pitchFamily="18" charset="0"/>
            </a:endParaRPr>
          </a:p>
          <a:p>
            <a:pPr lvl="1" algn="just"/>
            <a:r>
              <a:rPr lang="en-US" b="1" dirty="0" smtClean="0">
                <a:latin typeface="Times New Roman" pitchFamily="18" charset="0"/>
                <a:cs typeface="Times New Roman" pitchFamily="18" charset="0"/>
              </a:rPr>
              <a:t>Handedness</a:t>
            </a:r>
            <a:r>
              <a:rPr lang="en-US" dirty="0" smtClean="0">
                <a:latin typeface="Times New Roman" pitchFamily="18" charset="0"/>
                <a:cs typeface="Times New Roman" pitchFamily="18" charset="0"/>
              </a:rPr>
              <a:t> – Left, right or ambidextrous</a:t>
            </a:r>
          </a:p>
          <a:p>
            <a:pPr lvl="1" algn="just"/>
            <a:endParaRPr lang="en-US" b="1" dirty="0" smtClean="0">
              <a:latin typeface="Times New Roman" pitchFamily="18" charset="0"/>
              <a:cs typeface="Times New Roman" pitchFamily="18" charset="0"/>
            </a:endParaRPr>
          </a:p>
          <a:p>
            <a:pPr lvl="1" algn="just"/>
            <a:r>
              <a:rPr lang="en-US" b="1" dirty="0" smtClean="0">
                <a:latin typeface="Times New Roman" pitchFamily="18" charset="0"/>
                <a:cs typeface="Times New Roman" pitchFamily="18" charset="0"/>
              </a:rPr>
              <a:t>Disabilities</a:t>
            </a:r>
            <a:r>
              <a:rPr lang="en-US" dirty="0" smtClean="0">
                <a:latin typeface="Times New Roman" pitchFamily="18" charset="0"/>
                <a:cs typeface="Times New Roman" pitchFamily="18" charset="0"/>
              </a:rPr>
              <a:t> – Blind, defective vision, deafness, motor handicap</a:t>
            </a:r>
          </a:p>
          <a:p>
            <a:pPr lvl="1"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Human Interaction Speeds</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The speed at which people can perform using various communication methods have been studied by researchers. </a:t>
            </a:r>
          </a:p>
          <a:p>
            <a:pPr algn="just"/>
            <a:r>
              <a:rPr lang="en-US" dirty="0" smtClean="0">
                <a:latin typeface="Times New Roman" pitchFamily="18" charset="0"/>
                <a:cs typeface="Times New Roman" pitchFamily="18" charset="0"/>
              </a:rPr>
              <a:t>The following have been identified as the typical interaction speeds for various tasks.</a:t>
            </a:r>
          </a:p>
          <a:p>
            <a:pPr lvl="1" algn="just"/>
            <a:r>
              <a:rPr lang="en-US" dirty="0" smtClean="0">
                <a:latin typeface="Times New Roman" pitchFamily="18" charset="0"/>
                <a:cs typeface="Times New Roman" pitchFamily="18" charset="0"/>
              </a:rPr>
              <a:t>Reading</a:t>
            </a:r>
          </a:p>
          <a:p>
            <a:pPr lvl="1" algn="just"/>
            <a:r>
              <a:rPr lang="en-US" dirty="0" smtClean="0">
                <a:latin typeface="Times New Roman" pitchFamily="18" charset="0"/>
                <a:cs typeface="Times New Roman" pitchFamily="18" charset="0"/>
              </a:rPr>
              <a:t>Listening</a:t>
            </a:r>
          </a:p>
          <a:p>
            <a:pPr lvl="1" algn="just"/>
            <a:r>
              <a:rPr lang="en-US" dirty="0" smtClean="0">
                <a:latin typeface="Times New Roman" pitchFamily="18" charset="0"/>
                <a:cs typeface="Times New Roman" pitchFamily="18" charset="0"/>
              </a:rPr>
              <a:t>Speaking</a:t>
            </a:r>
          </a:p>
          <a:p>
            <a:pPr lvl="1" algn="just"/>
            <a:r>
              <a:rPr lang="en-US" dirty="0" smtClean="0">
                <a:latin typeface="Times New Roman" pitchFamily="18" charset="0"/>
                <a:cs typeface="Times New Roman" pitchFamily="18" charset="0"/>
              </a:rPr>
              <a:t>Keying</a:t>
            </a:r>
          </a:p>
          <a:p>
            <a:pPr lvl="1" algn="just"/>
            <a:r>
              <a:rPr lang="en-US" dirty="0" smtClean="0">
                <a:latin typeface="Times New Roman" pitchFamily="18" charset="0"/>
                <a:cs typeface="Times New Roman" pitchFamily="18" charset="0"/>
              </a:rPr>
              <a:t>Hand printing</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fontScale="90000"/>
          </a:bodyPr>
          <a:lstStyle/>
          <a:p>
            <a:pPr algn="just"/>
            <a:r>
              <a:rPr lang="en-US" dirty="0" smtClean="0"/>
              <a:t>Methods for Gaining an Understanding of Users</a:t>
            </a:r>
            <a:endParaRPr lang="en-US" dirty="0"/>
          </a:p>
        </p:txBody>
      </p:sp>
      <p:sp>
        <p:nvSpPr>
          <p:cNvPr id="3" name="Content Placeholder 2"/>
          <p:cNvSpPr>
            <a:spLocks noGrp="1"/>
          </p:cNvSpPr>
          <p:nvPr>
            <p:ph sz="quarter" idx="1"/>
          </p:nvPr>
        </p:nvSpPr>
        <p:spPr>
          <a:xfrm>
            <a:off x="152400" y="1600200"/>
            <a:ext cx="8839200" cy="5105400"/>
          </a:xfrm>
        </p:spPr>
        <p:txBody>
          <a:bodyPr>
            <a:normAutofit/>
          </a:bodyPr>
          <a:lstStyle/>
          <a:p>
            <a:pPr algn="just"/>
            <a:r>
              <a:rPr lang="en-US" b="1" dirty="0" smtClean="0">
                <a:latin typeface="Times New Roman" pitchFamily="18" charset="0"/>
                <a:cs typeface="Times New Roman" pitchFamily="18" charset="0"/>
              </a:rPr>
              <a:t>Gould</a:t>
            </a:r>
            <a:r>
              <a:rPr lang="en-US" dirty="0" smtClean="0">
                <a:latin typeface="Times New Roman" pitchFamily="18" charset="0"/>
                <a:cs typeface="Times New Roman" pitchFamily="18" charset="0"/>
              </a:rPr>
              <a:t> suggests using the following kinds of techniques to gain an understanding of users, their tasks and needs, the organization where they work, and the environment where the system may be used.</a:t>
            </a:r>
          </a:p>
          <a:p>
            <a:pPr lvl="1" algn="just"/>
            <a:r>
              <a:rPr lang="en-US" dirty="0" smtClean="0">
                <a:latin typeface="Times New Roman" pitchFamily="18" charset="0"/>
                <a:cs typeface="Times New Roman" pitchFamily="18" charset="0"/>
              </a:rPr>
              <a:t>Visit user locations, if they are unfamiliar to you, to gain an understanding of the user’s work environment</a:t>
            </a:r>
          </a:p>
          <a:p>
            <a:pPr lvl="1" algn="just"/>
            <a:r>
              <a:rPr lang="en-US" dirty="0" smtClean="0">
                <a:latin typeface="Times New Roman" pitchFamily="18" charset="0"/>
                <a:cs typeface="Times New Roman" pitchFamily="18" charset="0"/>
              </a:rPr>
              <a:t>Talk with users about their problems, difficulties, wishes and what works well now. Establish direct contact, avoid relying on intermediaries</a:t>
            </a:r>
          </a:p>
          <a:p>
            <a:pPr lvl="1" algn="just"/>
            <a:r>
              <a:rPr lang="en-US" dirty="0" smtClean="0">
                <a:latin typeface="Times New Roman" pitchFamily="18" charset="0"/>
                <a:cs typeface="Times New Roman" pitchFamily="18" charset="0"/>
              </a:rPr>
              <a:t>Observe users working or performing a task to see what they do, their difficulties and their problems </a:t>
            </a:r>
          </a:p>
          <a:p>
            <a:pPr lvl="1"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fontScale="90000"/>
          </a:bodyPr>
          <a:lstStyle/>
          <a:p>
            <a:pPr algn="just"/>
            <a:r>
              <a:rPr lang="en-US" dirty="0" smtClean="0"/>
              <a:t>Methods for Gaining an Understanding of Users</a:t>
            </a:r>
            <a:endParaRPr lang="en-US" dirty="0"/>
          </a:p>
        </p:txBody>
      </p:sp>
      <p:sp>
        <p:nvSpPr>
          <p:cNvPr id="3" name="Content Placeholder 2"/>
          <p:cNvSpPr>
            <a:spLocks noGrp="1"/>
          </p:cNvSpPr>
          <p:nvPr>
            <p:ph sz="quarter" idx="1"/>
          </p:nvPr>
        </p:nvSpPr>
        <p:spPr>
          <a:xfrm>
            <a:off x="152400" y="1600200"/>
            <a:ext cx="8839200" cy="5105400"/>
          </a:xfrm>
        </p:spPr>
        <p:txBody>
          <a:bodyPr>
            <a:normAutofit fontScale="92500" lnSpcReduction="10000"/>
          </a:bodyPr>
          <a:lstStyle/>
          <a:p>
            <a:pPr lvl="1" algn="just"/>
            <a:r>
              <a:rPr lang="en-US" dirty="0" smtClean="0">
                <a:latin typeface="Times New Roman" pitchFamily="18" charset="0"/>
                <a:cs typeface="Times New Roman" pitchFamily="18" charset="0"/>
              </a:rPr>
              <a:t>Videotape users working or performing a task to illustrate and study problems and difficulties</a:t>
            </a:r>
          </a:p>
          <a:p>
            <a:pPr lvl="1" algn="just"/>
            <a:r>
              <a:rPr lang="en-US" dirty="0" smtClean="0">
                <a:latin typeface="Times New Roman" pitchFamily="18" charset="0"/>
                <a:cs typeface="Times New Roman" pitchFamily="18" charset="0"/>
              </a:rPr>
              <a:t>Learn about the work organization where the system may be installed</a:t>
            </a:r>
          </a:p>
          <a:p>
            <a:pPr lvl="1" algn="just"/>
            <a:r>
              <a:rPr lang="en-US" dirty="0" smtClean="0">
                <a:latin typeface="Times New Roman" pitchFamily="18" charset="0"/>
                <a:cs typeface="Times New Roman" pitchFamily="18" charset="0"/>
              </a:rPr>
              <a:t>Have users think aloud as they do something to uncover details that may not otherwise be solicited</a:t>
            </a:r>
          </a:p>
          <a:p>
            <a:pPr lvl="1" algn="just"/>
            <a:r>
              <a:rPr lang="en-US" dirty="0" smtClean="0">
                <a:latin typeface="Times New Roman" pitchFamily="18" charset="0"/>
                <a:cs typeface="Times New Roman" pitchFamily="18" charset="0"/>
              </a:rPr>
              <a:t>Try the job yourself. It may expose difficulties that are not known or expressed by users</a:t>
            </a:r>
          </a:p>
          <a:p>
            <a:pPr lvl="1" algn="just"/>
            <a:r>
              <a:rPr lang="en-US" dirty="0" smtClean="0">
                <a:latin typeface="Times New Roman" pitchFamily="18" charset="0"/>
                <a:cs typeface="Times New Roman" pitchFamily="18" charset="0"/>
              </a:rPr>
              <a:t>Prepare surveys or questionnaires to obtain a larger sample of user opinions</a:t>
            </a:r>
          </a:p>
          <a:p>
            <a:pPr lvl="1" algn="just"/>
            <a:r>
              <a:rPr lang="en-US" dirty="0" smtClean="0">
                <a:latin typeface="Times New Roman" pitchFamily="18" charset="0"/>
                <a:cs typeface="Times New Roman" pitchFamily="18" charset="0"/>
              </a:rPr>
              <a:t>Establish testable behavioral target goals to give management a measure for what progress has been made and what is still required</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fontScale="90000"/>
          </a:bodyPr>
          <a:lstStyle/>
          <a:p>
            <a:r>
              <a:rPr lang="en-US" dirty="0" smtClean="0"/>
              <a:t>Step 2 : Understand the Business Function</a:t>
            </a:r>
            <a:endParaRPr lang="en-US" dirty="0"/>
          </a:p>
        </p:txBody>
      </p:sp>
      <p:sp>
        <p:nvSpPr>
          <p:cNvPr id="3" name="Content Placeholder 2"/>
          <p:cNvSpPr>
            <a:spLocks noGrp="1"/>
          </p:cNvSpPr>
          <p:nvPr>
            <p:ph sz="quarter" idx="1"/>
          </p:nvPr>
        </p:nvSpPr>
        <p:spPr>
          <a:xfrm>
            <a:off x="152400" y="1600200"/>
            <a:ext cx="8839200" cy="5105400"/>
          </a:xfrm>
        </p:spPr>
        <p:txBody>
          <a:bodyPr>
            <a:normAutofit lnSpcReduction="10000"/>
          </a:bodyPr>
          <a:lstStyle/>
          <a:p>
            <a:pPr algn="just"/>
            <a:r>
              <a:rPr lang="en-US" dirty="0" smtClean="0">
                <a:latin typeface="Times New Roman" pitchFamily="18" charset="0"/>
                <a:cs typeface="Times New Roman" pitchFamily="18" charset="0"/>
              </a:rPr>
              <a:t>Once the understanding of the user has been obtained, the focus now shifts to the business function being addressed.</a:t>
            </a:r>
          </a:p>
          <a:p>
            <a:pPr algn="just"/>
            <a:r>
              <a:rPr lang="en-US" dirty="0" smtClean="0">
                <a:latin typeface="Times New Roman" pitchFamily="18" charset="0"/>
                <a:cs typeface="Times New Roman" pitchFamily="18" charset="0"/>
              </a:rPr>
              <a:t>Requirements must be determined and user activities being performed must be described through task analysis.</a:t>
            </a:r>
          </a:p>
          <a:p>
            <a:pPr algn="just"/>
            <a:r>
              <a:rPr lang="en-US" dirty="0" smtClean="0">
                <a:latin typeface="Times New Roman" pitchFamily="18" charset="0"/>
                <a:cs typeface="Times New Roman" pitchFamily="18" charset="0"/>
              </a:rPr>
              <a:t>From these, a conceptual model of the system will be formulated. </a:t>
            </a:r>
          </a:p>
          <a:p>
            <a:pPr algn="just"/>
            <a:r>
              <a:rPr lang="en-US" dirty="0" smtClean="0">
                <a:latin typeface="Times New Roman" pitchFamily="18" charset="0"/>
                <a:cs typeface="Times New Roman" pitchFamily="18" charset="0"/>
              </a:rPr>
              <a:t>Design standards must also be created, usability goals should be established, and training and documentation needs to be determined.</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a:bodyPr>
          <a:lstStyle/>
          <a:p>
            <a:r>
              <a:rPr lang="en-US" dirty="0" smtClean="0"/>
              <a:t>Understand the Business Function</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The general steps to be performed are</a:t>
            </a:r>
          </a:p>
          <a:p>
            <a:pPr lvl="1" algn="just"/>
            <a:r>
              <a:rPr lang="en-US" dirty="0" smtClean="0">
                <a:latin typeface="Times New Roman" pitchFamily="18" charset="0"/>
                <a:cs typeface="Times New Roman" pitchFamily="18" charset="0"/>
              </a:rPr>
              <a:t>Perform a business definition and requirements analysis</a:t>
            </a:r>
          </a:p>
          <a:p>
            <a:pPr lvl="1" algn="just"/>
            <a:r>
              <a:rPr lang="en-US" dirty="0" smtClean="0">
                <a:latin typeface="Times New Roman" pitchFamily="18" charset="0"/>
                <a:cs typeface="Times New Roman" pitchFamily="18" charset="0"/>
              </a:rPr>
              <a:t>Determine basic business functions</a:t>
            </a:r>
          </a:p>
          <a:p>
            <a:pPr lvl="1" algn="just"/>
            <a:r>
              <a:rPr lang="en-US" dirty="0" smtClean="0">
                <a:latin typeface="Times New Roman" pitchFamily="18" charset="0"/>
                <a:cs typeface="Times New Roman" pitchFamily="18" charset="0"/>
              </a:rPr>
              <a:t>Describe current activities through task analysis</a:t>
            </a:r>
          </a:p>
          <a:p>
            <a:pPr lvl="1" algn="just"/>
            <a:r>
              <a:rPr lang="en-US" dirty="0" smtClean="0">
                <a:latin typeface="Times New Roman" pitchFamily="18" charset="0"/>
                <a:cs typeface="Times New Roman" pitchFamily="18" charset="0"/>
              </a:rPr>
              <a:t>Develop a conceptual model of the system</a:t>
            </a:r>
          </a:p>
          <a:p>
            <a:pPr lvl="1" algn="just"/>
            <a:r>
              <a:rPr lang="en-US" dirty="0" smtClean="0">
                <a:latin typeface="Times New Roman" pitchFamily="18" charset="0"/>
                <a:cs typeface="Times New Roman" pitchFamily="18" charset="0"/>
              </a:rPr>
              <a:t>Establish design standards or style guides</a:t>
            </a:r>
          </a:p>
          <a:p>
            <a:pPr lvl="1" algn="just"/>
            <a:r>
              <a:rPr lang="en-US" dirty="0" smtClean="0">
                <a:latin typeface="Times New Roman" pitchFamily="18" charset="0"/>
                <a:cs typeface="Times New Roman" pitchFamily="18" charset="0"/>
              </a:rPr>
              <a:t>Establish system usability design goals</a:t>
            </a:r>
          </a:p>
          <a:p>
            <a:pPr lvl="1" algn="just"/>
            <a:r>
              <a:rPr lang="en-US" dirty="0" smtClean="0">
                <a:latin typeface="Times New Roman" pitchFamily="18" charset="0"/>
                <a:cs typeface="Times New Roman" pitchFamily="18" charset="0"/>
              </a:rPr>
              <a:t>Define training and documentation needs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Usability </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err="1" smtClean="0">
                <a:latin typeface="Times New Roman" pitchFamily="18" charset="0"/>
                <a:cs typeface="Times New Roman" pitchFamily="18" charset="0"/>
              </a:rPr>
              <a:t>Bennet</a:t>
            </a:r>
            <a:r>
              <a:rPr lang="en-US" dirty="0" smtClean="0">
                <a:latin typeface="Times New Roman" pitchFamily="18" charset="0"/>
                <a:cs typeface="Times New Roman" pitchFamily="18" charset="0"/>
              </a:rPr>
              <a:t> used the term usability to describe the effectiveness of human performance. </a:t>
            </a:r>
          </a:p>
          <a:p>
            <a:pPr algn="just"/>
            <a:r>
              <a:rPr lang="en-US" dirty="0" smtClean="0">
                <a:latin typeface="Times New Roman" pitchFamily="18" charset="0"/>
                <a:cs typeface="Times New Roman" pitchFamily="18" charset="0"/>
              </a:rPr>
              <a:t>Later, </a:t>
            </a:r>
            <a:r>
              <a:rPr lang="en-US" dirty="0" err="1" smtClean="0">
                <a:latin typeface="Times New Roman" pitchFamily="18" charset="0"/>
                <a:cs typeface="Times New Roman" pitchFamily="18" charset="0"/>
              </a:rPr>
              <a:t>Shackel</a:t>
            </a:r>
            <a:r>
              <a:rPr lang="en-US" dirty="0" smtClean="0">
                <a:latin typeface="Times New Roman" pitchFamily="18" charset="0"/>
                <a:cs typeface="Times New Roman" pitchFamily="18" charset="0"/>
              </a:rPr>
              <a:t> proposed a formal definition and again modified by </a:t>
            </a:r>
            <a:r>
              <a:rPr lang="en-US" dirty="0" err="1" smtClean="0">
                <a:latin typeface="Times New Roman" pitchFamily="18" charset="0"/>
                <a:cs typeface="Times New Roman" pitchFamily="18" charset="0"/>
              </a:rPr>
              <a:t>Bannet</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Finally, </a:t>
            </a:r>
            <a:r>
              <a:rPr lang="en-US" dirty="0" err="1" smtClean="0">
                <a:latin typeface="Times New Roman" pitchFamily="18" charset="0"/>
                <a:cs typeface="Times New Roman" pitchFamily="18" charset="0"/>
              </a:rPr>
              <a:t>Shackel</a:t>
            </a:r>
            <a:r>
              <a:rPr lang="en-US" dirty="0" smtClean="0">
                <a:latin typeface="Times New Roman" pitchFamily="18" charset="0"/>
                <a:cs typeface="Times New Roman" pitchFamily="18" charset="0"/>
              </a:rPr>
              <a:t> simply defined usability as the capability to be used by humans easily and effectively, where,</a:t>
            </a:r>
          </a:p>
          <a:p>
            <a:pPr lvl="1" algn="just"/>
            <a:r>
              <a:rPr lang="en-US" dirty="0" smtClean="0">
                <a:latin typeface="Times New Roman" pitchFamily="18" charset="0"/>
                <a:cs typeface="Times New Roman" pitchFamily="18" charset="0"/>
              </a:rPr>
              <a:t>Easily – to a specified level of subjective assessment</a:t>
            </a:r>
          </a:p>
          <a:p>
            <a:pPr lvl="1" algn="just"/>
            <a:r>
              <a:rPr lang="en-US" dirty="0" smtClean="0">
                <a:latin typeface="Times New Roman" pitchFamily="18" charset="0"/>
                <a:cs typeface="Times New Roman" pitchFamily="18" charset="0"/>
              </a:rPr>
              <a:t>Effectively – to a specified level of human performance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fontScale="90000"/>
          </a:bodyPr>
          <a:lstStyle/>
          <a:p>
            <a:pPr algn="just"/>
            <a:r>
              <a:rPr lang="en-US" dirty="0" smtClean="0"/>
              <a:t>Business Definition and Requirements Analysis </a:t>
            </a:r>
            <a:endParaRPr lang="en-US" dirty="0"/>
          </a:p>
        </p:txBody>
      </p:sp>
      <p:sp>
        <p:nvSpPr>
          <p:cNvPr id="3" name="Content Placeholder 2"/>
          <p:cNvSpPr>
            <a:spLocks noGrp="1"/>
          </p:cNvSpPr>
          <p:nvPr>
            <p:ph sz="quarter" idx="1"/>
          </p:nvPr>
        </p:nvSpPr>
        <p:spPr>
          <a:xfrm>
            <a:off x="152400" y="1600200"/>
            <a:ext cx="8839200" cy="5105400"/>
          </a:xfrm>
        </p:spPr>
        <p:txBody>
          <a:bodyPr>
            <a:normAutofit fontScale="92500"/>
          </a:bodyPr>
          <a:lstStyle/>
          <a:p>
            <a:pPr algn="just"/>
            <a:r>
              <a:rPr lang="en-US" dirty="0" smtClean="0">
                <a:latin typeface="Times New Roman" pitchFamily="18" charset="0"/>
                <a:cs typeface="Times New Roman" pitchFamily="18" charset="0"/>
              </a:rPr>
              <a:t>The objective is to establish the need for a system. A requirement is an objective that must be met.</a:t>
            </a:r>
          </a:p>
          <a:p>
            <a:pPr algn="just"/>
            <a:r>
              <a:rPr lang="en-US" dirty="0" smtClean="0">
                <a:latin typeface="Times New Roman" pitchFamily="18" charset="0"/>
                <a:cs typeface="Times New Roman" pitchFamily="18" charset="0"/>
              </a:rPr>
              <a:t>A product description is developed and refined, based on input from users or marketing. There are many techniques for capturing information for determining the requirements.</a:t>
            </a:r>
          </a:p>
          <a:p>
            <a:pPr algn="just"/>
            <a:r>
              <a:rPr lang="en-US" dirty="0" smtClean="0">
                <a:latin typeface="Times New Roman" pitchFamily="18" charset="0"/>
                <a:cs typeface="Times New Roman" pitchFamily="18" charset="0"/>
              </a:rPr>
              <a:t>The techniques listed are classified as </a:t>
            </a:r>
            <a:r>
              <a:rPr lang="en-US" b="1" dirty="0" smtClean="0">
                <a:latin typeface="Times New Roman" pitchFamily="18" charset="0"/>
                <a:cs typeface="Times New Roman" pitchFamily="18" charset="0"/>
              </a:rPr>
              <a:t>direct</a:t>
            </a:r>
            <a:r>
              <a:rPr lang="en-US" dirty="0" smtClean="0">
                <a:latin typeface="Times New Roman" pitchFamily="18" charset="0"/>
                <a:cs typeface="Times New Roman" pitchFamily="18" charset="0"/>
              </a:rPr>
              <a:t> and </a:t>
            </a:r>
            <a:r>
              <a:rPr lang="en-US" b="1" dirty="0" smtClean="0">
                <a:latin typeface="Times New Roman" pitchFamily="18" charset="0"/>
                <a:cs typeface="Times New Roman" pitchFamily="18" charset="0"/>
              </a:rPr>
              <a:t>indirect</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Direct methods consist of face-to-face meetings with or actual viewing of users to solicit requirements.</a:t>
            </a:r>
          </a:p>
          <a:p>
            <a:pPr algn="just"/>
            <a:r>
              <a:rPr lang="en-US" dirty="0" smtClean="0">
                <a:latin typeface="Times New Roman" pitchFamily="18" charset="0"/>
                <a:cs typeface="Times New Roman" pitchFamily="18" charset="0"/>
              </a:rPr>
              <a:t>Indirect methods impose an intermediary, someone or something, between the users and the developers.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fontScale="90000"/>
          </a:bodyPr>
          <a:lstStyle/>
          <a:p>
            <a:pPr algn="just"/>
            <a:r>
              <a:rPr lang="en-US" dirty="0" smtClean="0"/>
              <a:t>Business Definition and Requirements Analysis </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Direct methods</a:t>
            </a:r>
          </a:p>
          <a:p>
            <a:pPr lvl="1" algn="just"/>
            <a:r>
              <a:rPr lang="en-US" dirty="0" smtClean="0">
                <a:latin typeface="Times New Roman" pitchFamily="18" charset="0"/>
                <a:cs typeface="Times New Roman" pitchFamily="18" charset="0"/>
              </a:rPr>
              <a:t>Individual face-to-face Interview</a:t>
            </a:r>
          </a:p>
          <a:p>
            <a:pPr lvl="1" algn="just"/>
            <a:r>
              <a:rPr lang="en-US" dirty="0" smtClean="0">
                <a:latin typeface="Times New Roman" pitchFamily="18" charset="0"/>
                <a:cs typeface="Times New Roman" pitchFamily="18" charset="0"/>
              </a:rPr>
              <a:t>Telephone Interview or Survey</a:t>
            </a:r>
          </a:p>
          <a:p>
            <a:pPr lvl="1" algn="just"/>
            <a:r>
              <a:rPr lang="en-US" dirty="0" smtClean="0">
                <a:latin typeface="Times New Roman" pitchFamily="18" charset="0"/>
                <a:cs typeface="Times New Roman" pitchFamily="18" charset="0"/>
              </a:rPr>
              <a:t>Traditional Focus Group</a:t>
            </a:r>
          </a:p>
          <a:p>
            <a:pPr lvl="1" algn="just"/>
            <a:r>
              <a:rPr lang="en-US" dirty="0" smtClean="0">
                <a:latin typeface="Times New Roman" pitchFamily="18" charset="0"/>
                <a:cs typeface="Times New Roman" pitchFamily="18" charset="0"/>
              </a:rPr>
              <a:t>Facilitated Team Workshop</a:t>
            </a:r>
          </a:p>
          <a:p>
            <a:pPr lvl="1" algn="just"/>
            <a:r>
              <a:rPr lang="en-US" dirty="0" smtClean="0">
                <a:latin typeface="Times New Roman" pitchFamily="18" charset="0"/>
                <a:cs typeface="Times New Roman" pitchFamily="18" charset="0"/>
              </a:rPr>
              <a:t>Observational Field Study</a:t>
            </a:r>
          </a:p>
          <a:p>
            <a:pPr lvl="1" algn="just"/>
            <a:r>
              <a:rPr lang="en-US" dirty="0" smtClean="0">
                <a:latin typeface="Times New Roman" pitchFamily="18" charset="0"/>
                <a:cs typeface="Times New Roman" pitchFamily="18" charset="0"/>
              </a:rPr>
              <a:t>Requirements Prototyping</a:t>
            </a:r>
          </a:p>
          <a:p>
            <a:pPr lvl="1" algn="just"/>
            <a:r>
              <a:rPr lang="en-US" dirty="0" smtClean="0">
                <a:latin typeface="Times New Roman" pitchFamily="18" charset="0"/>
                <a:cs typeface="Times New Roman" pitchFamily="18" charset="0"/>
              </a:rPr>
              <a:t>User-interface Prototyping</a:t>
            </a:r>
          </a:p>
          <a:p>
            <a:pPr lvl="1" algn="just"/>
            <a:r>
              <a:rPr lang="en-US" dirty="0" smtClean="0">
                <a:latin typeface="Times New Roman" pitchFamily="18" charset="0"/>
                <a:cs typeface="Times New Roman" pitchFamily="18" charset="0"/>
              </a:rPr>
              <a:t>Usability Laboratory Testing</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fontScale="90000"/>
          </a:bodyPr>
          <a:lstStyle/>
          <a:p>
            <a:pPr algn="just"/>
            <a:r>
              <a:rPr lang="en-US" dirty="0" smtClean="0"/>
              <a:t>Business Definition and Requirements Analysis </a:t>
            </a:r>
            <a:endParaRPr lang="en-US" dirty="0"/>
          </a:p>
        </p:txBody>
      </p:sp>
      <p:sp>
        <p:nvSpPr>
          <p:cNvPr id="3" name="Content Placeholder 2"/>
          <p:cNvSpPr>
            <a:spLocks noGrp="1"/>
          </p:cNvSpPr>
          <p:nvPr>
            <p:ph sz="quarter" idx="1"/>
          </p:nvPr>
        </p:nvSpPr>
        <p:spPr>
          <a:xfrm>
            <a:off x="152400" y="1600200"/>
            <a:ext cx="8839200" cy="5105400"/>
          </a:xfrm>
        </p:spPr>
        <p:txBody>
          <a:bodyPr>
            <a:normAutofit fontScale="92500" lnSpcReduction="20000"/>
          </a:bodyPr>
          <a:lstStyle/>
          <a:p>
            <a:pPr algn="just"/>
            <a:r>
              <a:rPr lang="en-US" dirty="0" smtClean="0">
                <a:latin typeface="Times New Roman" pitchFamily="18" charset="0"/>
                <a:cs typeface="Times New Roman" pitchFamily="18" charset="0"/>
              </a:rPr>
              <a:t>Indirect methods</a:t>
            </a:r>
          </a:p>
          <a:p>
            <a:pPr lvl="1" algn="just"/>
            <a:r>
              <a:rPr lang="en-US" dirty="0" smtClean="0">
                <a:latin typeface="Times New Roman" pitchFamily="18" charset="0"/>
                <a:cs typeface="Times New Roman" pitchFamily="18" charset="0"/>
              </a:rPr>
              <a:t>MIS Intermediary</a:t>
            </a:r>
          </a:p>
          <a:p>
            <a:pPr lvl="1" algn="just"/>
            <a:r>
              <a:rPr lang="en-US" dirty="0" smtClean="0">
                <a:latin typeface="Times New Roman" pitchFamily="18" charset="0"/>
                <a:cs typeface="Times New Roman" pitchFamily="18" charset="0"/>
              </a:rPr>
              <a:t>Paper Survey or Questionnaire</a:t>
            </a:r>
          </a:p>
          <a:p>
            <a:pPr lvl="1" algn="just"/>
            <a:r>
              <a:rPr lang="en-US" dirty="0" smtClean="0">
                <a:latin typeface="Times New Roman" pitchFamily="18" charset="0"/>
                <a:cs typeface="Times New Roman" pitchFamily="18" charset="0"/>
              </a:rPr>
              <a:t>Electronic Survey or Questionnaire</a:t>
            </a:r>
          </a:p>
          <a:p>
            <a:pPr lvl="1" algn="just"/>
            <a:r>
              <a:rPr lang="en-US" dirty="0" smtClean="0">
                <a:latin typeface="Times New Roman" pitchFamily="18" charset="0"/>
                <a:cs typeface="Times New Roman" pitchFamily="18" charset="0"/>
              </a:rPr>
              <a:t>Electronic Focus Group</a:t>
            </a:r>
          </a:p>
          <a:p>
            <a:pPr lvl="1" algn="just"/>
            <a:r>
              <a:rPr lang="en-US" dirty="0" smtClean="0">
                <a:latin typeface="Times New Roman" pitchFamily="18" charset="0"/>
                <a:cs typeface="Times New Roman" pitchFamily="18" charset="0"/>
              </a:rPr>
              <a:t>Marketing and Sales</a:t>
            </a:r>
          </a:p>
          <a:p>
            <a:pPr lvl="1" algn="just"/>
            <a:r>
              <a:rPr lang="en-US" dirty="0" smtClean="0">
                <a:latin typeface="Times New Roman" pitchFamily="18" charset="0"/>
                <a:cs typeface="Times New Roman" pitchFamily="18" charset="0"/>
              </a:rPr>
              <a:t>Support Line</a:t>
            </a:r>
          </a:p>
          <a:p>
            <a:pPr lvl="1" algn="just"/>
            <a:r>
              <a:rPr lang="en-US" dirty="0" smtClean="0">
                <a:latin typeface="Times New Roman" pitchFamily="18" charset="0"/>
                <a:cs typeface="Times New Roman" pitchFamily="18" charset="0"/>
              </a:rPr>
              <a:t>E-mail or Bulletin Board</a:t>
            </a:r>
          </a:p>
          <a:p>
            <a:pPr lvl="1" algn="just"/>
            <a:r>
              <a:rPr lang="en-US" dirty="0" smtClean="0">
                <a:latin typeface="Times New Roman" pitchFamily="18" charset="0"/>
                <a:cs typeface="Times New Roman" pitchFamily="18" charset="0"/>
              </a:rPr>
              <a:t>User Group</a:t>
            </a:r>
          </a:p>
          <a:p>
            <a:pPr lvl="1" algn="just"/>
            <a:r>
              <a:rPr lang="en-US" dirty="0" smtClean="0">
                <a:latin typeface="Times New Roman" pitchFamily="18" charset="0"/>
                <a:cs typeface="Times New Roman" pitchFamily="18" charset="0"/>
              </a:rPr>
              <a:t>Competitor Analyses</a:t>
            </a:r>
          </a:p>
          <a:p>
            <a:pPr lvl="1" algn="just"/>
            <a:r>
              <a:rPr lang="en-US" dirty="0" smtClean="0">
                <a:latin typeface="Times New Roman" pitchFamily="18" charset="0"/>
                <a:cs typeface="Times New Roman" pitchFamily="18" charset="0"/>
              </a:rPr>
              <a:t>Trade Show</a:t>
            </a:r>
          </a:p>
          <a:p>
            <a:pPr lvl="1" algn="just"/>
            <a:r>
              <a:rPr lang="en-US" dirty="0" smtClean="0">
                <a:latin typeface="Times New Roman" pitchFamily="18" charset="0"/>
                <a:cs typeface="Times New Roman" pitchFamily="18" charset="0"/>
              </a:rPr>
              <a:t>Other Media Analyses</a:t>
            </a:r>
          </a:p>
          <a:p>
            <a:pPr lvl="1" algn="just"/>
            <a:r>
              <a:rPr lang="en-US" dirty="0" smtClean="0">
                <a:latin typeface="Times New Roman" pitchFamily="18" charset="0"/>
                <a:cs typeface="Times New Roman" pitchFamily="18" charset="0"/>
              </a:rPr>
              <a:t>System Testing</a:t>
            </a:r>
          </a:p>
          <a:p>
            <a:pPr lvl="1"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Requirements Collection Guidelines</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Each requirements collection method was defined as a developer-user link.</a:t>
            </a:r>
          </a:p>
          <a:p>
            <a:pPr lvl="1" algn="just"/>
            <a:r>
              <a:rPr lang="en-US" dirty="0" smtClean="0">
                <a:latin typeface="Times New Roman" pitchFamily="18" charset="0"/>
                <a:cs typeface="Times New Roman" pitchFamily="18" charset="0"/>
              </a:rPr>
              <a:t>Establish 4 to 6 different developer-user links</a:t>
            </a:r>
          </a:p>
          <a:p>
            <a:pPr lvl="1" algn="just"/>
            <a:r>
              <a:rPr lang="en-US" dirty="0" smtClean="0">
                <a:latin typeface="Times New Roman" pitchFamily="18" charset="0"/>
                <a:cs typeface="Times New Roman" pitchFamily="18" charset="0"/>
              </a:rPr>
              <a:t>Provide most reliance on direct links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Determining Basic Business Functions</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A detailed description of what the product will do is prepared. </a:t>
            </a:r>
          </a:p>
          <a:p>
            <a:pPr algn="just"/>
            <a:r>
              <a:rPr lang="en-US" dirty="0" smtClean="0">
                <a:latin typeface="Times New Roman" pitchFamily="18" charset="0"/>
                <a:cs typeface="Times New Roman" pitchFamily="18" charset="0"/>
              </a:rPr>
              <a:t>Major system functions are listed and described, including critical system inputs and outputs.</a:t>
            </a:r>
          </a:p>
          <a:p>
            <a:pPr algn="just"/>
            <a:r>
              <a:rPr lang="en-US" dirty="0" smtClean="0">
                <a:latin typeface="Times New Roman" pitchFamily="18" charset="0"/>
                <a:cs typeface="Times New Roman" pitchFamily="18" charset="0"/>
              </a:rPr>
              <a:t>A flow chart of major functions is developed. The process the developer will use is </a:t>
            </a:r>
          </a:p>
          <a:p>
            <a:pPr lvl="1" algn="just"/>
            <a:r>
              <a:rPr lang="en-US" dirty="0" smtClean="0">
                <a:latin typeface="Times New Roman" pitchFamily="18" charset="0"/>
                <a:cs typeface="Times New Roman" pitchFamily="18" charset="0"/>
              </a:rPr>
              <a:t>Gain a complete understanding of the user’s mental model based upon</a:t>
            </a:r>
          </a:p>
          <a:p>
            <a:pPr lvl="2" algn="just"/>
            <a:r>
              <a:rPr lang="en-US" dirty="0" smtClean="0">
                <a:latin typeface="Times New Roman" pitchFamily="18" charset="0"/>
                <a:cs typeface="Times New Roman" pitchFamily="18" charset="0"/>
              </a:rPr>
              <a:t>The user’s needs and the user’s profile</a:t>
            </a:r>
          </a:p>
          <a:p>
            <a:pPr lvl="2" algn="just"/>
            <a:r>
              <a:rPr lang="en-US" dirty="0" smtClean="0">
                <a:latin typeface="Times New Roman" pitchFamily="18" charset="0"/>
                <a:cs typeface="Times New Roman" pitchFamily="18" charset="0"/>
              </a:rPr>
              <a:t>A user task analysis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Determining Basic Business Functions</a:t>
            </a:r>
            <a:endParaRPr lang="en-US" dirty="0"/>
          </a:p>
        </p:txBody>
      </p:sp>
      <p:sp>
        <p:nvSpPr>
          <p:cNvPr id="3" name="Content Placeholder 2"/>
          <p:cNvSpPr>
            <a:spLocks noGrp="1"/>
          </p:cNvSpPr>
          <p:nvPr>
            <p:ph sz="quarter" idx="1"/>
          </p:nvPr>
        </p:nvSpPr>
        <p:spPr>
          <a:xfrm>
            <a:off x="152400" y="1600200"/>
            <a:ext cx="8839200" cy="5105400"/>
          </a:xfrm>
        </p:spPr>
        <p:txBody>
          <a:bodyPr/>
          <a:lstStyle/>
          <a:p>
            <a:pPr lvl="1" algn="just"/>
            <a:r>
              <a:rPr lang="en-US" dirty="0" smtClean="0">
                <a:latin typeface="Times New Roman" pitchFamily="18" charset="0"/>
                <a:cs typeface="Times New Roman" pitchFamily="18" charset="0"/>
              </a:rPr>
              <a:t>Develop a conceptual model of the system based upon the user’s mental model. This includes</a:t>
            </a:r>
          </a:p>
          <a:p>
            <a:pPr lvl="2" algn="just"/>
            <a:r>
              <a:rPr lang="en-US" dirty="0" smtClean="0">
                <a:latin typeface="Times New Roman" pitchFamily="18" charset="0"/>
                <a:cs typeface="Times New Roman" pitchFamily="18" charset="0"/>
              </a:rPr>
              <a:t>Defining objects</a:t>
            </a:r>
          </a:p>
          <a:p>
            <a:pPr lvl="2" algn="just"/>
            <a:r>
              <a:rPr lang="en-US" dirty="0" smtClean="0">
                <a:latin typeface="Times New Roman" pitchFamily="18" charset="0"/>
                <a:cs typeface="Times New Roman" pitchFamily="18" charset="0"/>
              </a:rPr>
              <a:t>Developing metaphors (mapping process from a familiar object to an unfamiliar object, providing framework to familiarize an unknown concept through a mapping process) </a:t>
            </a:r>
          </a:p>
          <a:p>
            <a:pPr lvl="2"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fontScale="90000"/>
          </a:bodyPr>
          <a:lstStyle/>
          <a:p>
            <a:r>
              <a:rPr lang="en-US" dirty="0" smtClean="0"/>
              <a:t>Understanding the User’s Mental Model</a:t>
            </a:r>
            <a:endParaRPr lang="en-US" dirty="0"/>
          </a:p>
        </p:txBody>
      </p:sp>
      <p:sp>
        <p:nvSpPr>
          <p:cNvPr id="3" name="Content Placeholder 2"/>
          <p:cNvSpPr>
            <a:spLocks noGrp="1"/>
          </p:cNvSpPr>
          <p:nvPr>
            <p:ph sz="quarter" idx="1"/>
          </p:nvPr>
        </p:nvSpPr>
        <p:spPr>
          <a:xfrm>
            <a:off x="152400" y="1600200"/>
            <a:ext cx="8839200" cy="5105400"/>
          </a:xfrm>
        </p:spPr>
        <p:txBody>
          <a:bodyPr>
            <a:normAutofit lnSpcReduction="10000"/>
          </a:bodyPr>
          <a:lstStyle/>
          <a:p>
            <a:pPr algn="just"/>
            <a:r>
              <a:rPr lang="en-US" dirty="0" smtClean="0">
                <a:latin typeface="Times New Roman" pitchFamily="18" charset="0"/>
                <a:cs typeface="Times New Roman" pitchFamily="18" charset="0"/>
              </a:rPr>
              <a:t>The next phase in interface design is to thoroughly describe the expected system user or users and their current tasks.</a:t>
            </a:r>
          </a:p>
          <a:p>
            <a:pPr algn="just"/>
            <a:r>
              <a:rPr lang="en-US" dirty="0" smtClean="0">
                <a:latin typeface="Times New Roman" pitchFamily="18" charset="0"/>
                <a:cs typeface="Times New Roman" pitchFamily="18" charset="0"/>
              </a:rPr>
              <a:t>The former will be derived from the kinds of information collected in Step 1 ‘Understand the User or Client’ and the requirements analysis techniques.</a:t>
            </a:r>
          </a:p>
          <a:p>
            <a:pPr algn="just"/>
            <a:r>
              <a:rPr lang="en-US" dirty="0" smtClean="0">
                <a:latin typeface="Times New Roman" pitchFamily="18" charset="0"/>
                <a:cs typeface="Times New Roman" pitchFamily="18" charset="0"/>
              </a:rPr>
              <a:t>A goal of task analysis and understanding the user, is to gain a picture of the user’s mental model. </a:t>
            </a:r>
          </a:p>
          <a:p>
            <a:pPr algn="just"/>
            <a:r>
              <a:rPr lang="en-US" dirty="0" smtClean="0">
                <a:latin typeface="Times New Roman" pitchFamily="18" charset="0"/>
                <a:cs typeface="Times New Roman" pitchFamily="18" charset="0"/>
              </a:rPr>
              <a:t>A mental model is an internal representation of a person’s current conceptualization and understanding of something.</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fontScale="90000"/>
          </a:bodyPr>
          <a:lstStyle/>
          <a:p>
            <a:r>
              <a:rPr lang="en-US" dirty="0" smtClean="0"/>
              <a:t>Understanding the User’s Mental Model</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Mental models are gradually developed in order to understand, explain and do something. </a:t>
            </a:r>
          </a:p>
          <a:p>
            <a:pPr algn="just"/>
            <a:r>
              <a:rPr lang="en-US" dirty="0" smtClean="0">
                <a:latin typeface="Times New Roman" pitchFamily="18" charset="0"/>
                <a:cs typeface="Times New Roman" pitchFamily="18" charset="0"/>
              </a:rPr>
              <a:t>They enable a person to predict the actions necessary to do things, if the actions have been forgotten or have not yet been encountered.</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a:bodyPr>
          <a:lstStyle/>
          <a:p>
            <a:r>
              <a:rPr lang="en-US" dirty="0" smtClean="0"/>
              <a:t>Performing a Task Analysis</a:t>
            </a:r>
            <a:endParaRPr lang="en-US" dirty="0"/>
          </a:p>
        </p:txBody>
      </p:sp>
      <p:sp>
        <p:nvSpPr>
          <p:cNvPr id="3" name="Content Placeholder 2"/>
          <p:cNvSpPr>
            <a:spLocks noGrp="1"/>
          </p:cNvSpPr>
          <p:nvPr>
            <p:ph sz="quarter" idx="1"/>
          </p:nvPr>
        </p:nvSpPr>
        <p:spPr>
          <a:xfrm>
            <a:off x="152400" y="1600200"/>
            <a:ext cx="8839200" cy="5105400"/>
          </a:xfrm>
        </p:spPr>
        <p:txBody>
          <a:bodyPr>
            <a:normAutofit/>
          </a:bodyPr>
          <a:lstStyle/>
          <a:p>
            <a:pPr algn="just"/>
            <a:r>
              <a:rPr lang="en-US" dirty="0" smtClean="0">
                <a:latin typeface="Times New Roman" pitchFamily="18" charset="0"/>
                <a:cs typeface="Times New Roman" pitchFamily="18" charset="0"/>
              </a:rPr>
              <a:t>User activities are precisely described in a task analysis. </a:t>
            </a:r>
          </a:p>
          <a:p>
            <a:pPr algn="just"/>
            <a:r>
              <a:rPr lang="en-US" dirty="0" smtClean="0">
                <a:latin typeface="Times New Roman" pitchFamily="18" charset="0"/>
                <a:cs typeface="Times New Roman" pitchFamily="18" charset="0"/>
              </a:rPr>
              <a:t>Task analysis involves breaking down the user’s activities to the individual task level.</a:t>
            </a:r>
          </a:p>
          <a:p>
            <a:pPr algn="just"/>
            <a:r>
              <a:rPr lang="en-US" dirty="0" smtClean="0">
                <a:latin typeface="Times New Roman" pitchFamily="18" charset="0"/>
                <a:cs typeface="Times New Roman" pitchFamily="18" charset="0"/>
              </a:rPr>
              <a:t>The goal is to obtain an understanding of why and how people currently do the things that will be automated .</a:t>
            </a:r>
          </a:p>
          <a:p>
            <a:pPr algn="just"/>
            <a:r>
              <a:rPr lang="en-US" dirty="0" smtClean="0">
                <a:latin typeface="Times New Roman" pitchFamily="18" charset="0"/>
                <a:cs typeface="Times New Roman" pitchFamily="18" charset="0"/>
              </a:rPr>
              <a:t>Knowing </a:t>
            </a:r>
            <a:r>
              <a:rPr lang="en-US" b="1" dirty="0" smtClean="0">
                <a:latin typeface="Times New Roman" pitchFamily="18" charset="0"/>
                <a:cs typeface="Times New Roman" pitchFamily="18" charset="0"/>
              </a:rPr>
              <a:t>why</a:t>
            </a:r>
            <a:r>
              <a:rPr lang="en-US" dirty="0" smtClean="0">
                <a:latin typeface="Times New Roman" pitchFamily="18" charset="0"/>
                <a:cs typeface="Times New Roman" pitchFamily="18" charset="0"/>
              </a:rPr>
              <a:t> establishes the major work goals; knowing </a:t>
            </a:r>
            <a:r>
              <a:rPr lang="en-US" b="1" dirty="0" smtClean="0">
                <a:latin typeface="Times New Roman" pitchFamily="18" charset="0"/>
                <a:cs typeface="Times New Roman" pitchFamily="18" charset="0"/>
              </a:rPr>
              <a:t>how</a:t>
            </a:r>
            <a:r>
              <a:rPr lang="en-US" dirty="0" smtClean="0">
                <a:latin typeface="Times New Roman" pitchFamily="18" charset="0"/>
                <a:cs typeface="Times New Roman" pitchFamily="18" charset="0"/>
              </a:rPr>
              <a:t> provides details of actions performed to accomplish these goals.</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Performing a Task Analysis</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Task analysis also provides information concerning workflows, the interrelationships between people, objects and actions and the user’s conceptual framework. The output of a task analysis is a complete description of all user tasks and interactions.</a:t>
            </a:r>
          </a:p>
          <a:p>
            <a:pPr algn="just"/>
            <a:r>
              <a:rPr lang="en-US" dirty="0" smtClean="0">
                <a:latin typeface="Times New Roman" pitchFamily="18" charset="0"/>
                <a:cs typeface="Times New Roman" pitchFamily="18" charset="0"/>
              </a:rPr>
              <a:t>Work activities are studied and/or described by users using the techniques reviewed, direct observation, interviews, questionnaires or obtaining measurements of actual current system usage.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fontScale="90000"/>
          </a:bodyPr>
          <a:lstStyle/>
          <a:p>
            <a:r>
              <a:rPr lang="en-US" dirty="0" smtClean="0"/>
              <a:t>Usability Assessment in the Design Process</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Usability assessment should begin in the early stages of the product development cycle and should be continually applied throughout the process.</a:t>
            </a:r>
          </a:p>
          <a:p>
            <a:pPr algn="just"/>
            <a:r>
              <a:rPr lang="en-US" dirty="0" smtClean="0">
                <a:latin typeface="Times New Roman" pitchFamily="18" charset="0"/>
                <a:cs typeface="Times New Roman" pitchFamily="18" charset="0"/>
              </a:rPr>
              <a:t>The assessment should include the user’s entire experience, and all the product’s important components.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Performing a Task Analysis</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One result of task analysis is a listing of the user’s current tasks.</a:t>
            </a:r>
          </a:p>
          <a:p>
            <a:pPr algn="just"/>
            <a:r>
              <a:rPr lang="en-US" dirty="0" smtClean="0">
                <a:latin typeface="Times New Roman" pitchFamily="18" charset="0"/>
                <a:cs typeface="Times New Roman" pitchFamily="18" charset="0"/>
              </a:rPr>
              <a:t>This list should be well documented and maintained. Changes in task requirements can then be easily incorporated as design iteration occurs. </a:t>
            </a:r>
          </a:p>
          <a:p>
            <a:pPr algn="just"/>
            <a:r>
              <a:rPr lang="en-US" dirty="0" smtClean="0">
                <a:latin typeface="Times New Roman" pitchFamily="18" charset="0"/>
                <a:cs typeface="Times New Roman" pitchFamily="18" charset="0"/>
              </a:rPr>
              <a:t>Another result is a list of objects the users see as important to what they do. The objects can be sorted into the following categories</a:t>
            </a:r>
          </a:p>
          <a:p>
            <a:pPr lvl="1"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Performing a Task Analysis</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b="1" dirty="0" smtClean="0">
                <a:latin typeface="Times New Roman" pitchFamily="18" charset="0"/>
                <a:cs typeface="Times New Roman" pitchFamily="18" charset="0"/>
              </a:rPr>
              <a:t>Concrete objects</a:t>
            </a:r>
            <a:r>
              <a:rPr lang="en-US" dirty="0" smtClean="0">
                <a:latin typeface="Times New Roman" pitchFamily="18" charset="0"/>
                <a:cs typeface="Times New Roman" pitchFamily="18" charset="0"/>
              </a:rPr>
              <a:t> – things that can be touched</a:t>
            </a:r>
          </a:p>
          <a:p>
            <a:pPr algn="just"/>
            <a:r>
              <a:rPr lang="en-US" b="1" dirty="0" smtClean="0">
                <a:latin typeface="Times New Roman" pitchFamily="18" charset="0"/>
                <a:cs typeface="Times New Roman" pitchFamily="18" charset="0"/>
              </a:rPr>
              <a:t>People who are the objects of sentences</a:t>
            </a:r>
            <a:r>
              <a:rPr lang="en-US" dirty="0" smtClean="0">
                <a:latin typeface="Times New Roman" pitchFamily="18" charset="0"/>
                <a:cs typeface="Times New Roman" pitchFamily="18" charset="0"/>
              </a:rPr>
              <a:t> – normally organization employees, customers</a:t>
            </a:r>
          </a:p>
          <a:p>
            <a:pPr algn="just"/>
            <a:r>
              <a:rPr lang="en-US" b="1" dirty="0" smtClean="0">
                <a:latin typeface="Times New Roman" pitchFamily="18" charset="0"/>
                <a:cs typeface="Times New Roman" pitchFamily="18" charset="0"/>
              </a:rPr>
              <a:t>Forms or journals</a:t>
            </a:r>
            <a:r>
              <a:rPr lang="en-US" dirty="0" smtClean="0">
                <a:latin typeface="Times New Roman" pitchFamily="18" charset="0"/>
                <a:cs typeface="Times New Roman" pitchFamily="18" charset="0"/>
              </a:rPr>
              <a:t> – things that keep track of information</a:t>
            </a:r>
          </a:p>
          <a:p>
            <a:pPr algn="just"/>
            <a:r>
              <a:rPr lang="en-US" b="1" dirty="0" smtClean="0">
                <a:latin typeface="Times New Roman" pitchFamily="18" charset="0"/>
                <a:cs typeface="Times New Roman" pitchFamily="18" charset="0"/>
              </a:rPr>
              <a:t>People who are the subject of sentences</a:t>
            </a:r>
            <a:r>
              <a:rPr lang="en-US" dirty="0" smtClean="0">
                <a:latin typeface="Times New Roman" pitchFamily="18" charset="0"/>
                <a:cs typeface="Times New Roman" pitchFamily="18" charset="0"/>
              </a:rPr>
              <a:t> – normally the users of the system</a:t>
            </a:r>
          </a:p>
          <a:p>
            <a:pPr algn="just"/>
            <a:r>
              <a:rPr lang="en-US" b="1" dirty="0" smtClean="0">
                <a:latin typeface="Times New Roman" pitchFamily="18" charset="0"/>
                <a:cs typeface="Times New Roman" pitchFamily="18" charset="0"/>
              </a:rPr>
              <a:t>Abstract objects</a:t>
            </a:r>
            <a:r>
              <a:rPr lang="en-US" dirty="0" smtClean="0">
                <a:latin typeface="Times New Roman" pitchFamily="18" charset="0"/>
                <a:cs typeface="Times New Roman" pitchFamily="18" charset="0"/>
              </a:rPr>
              <a:t> – anything not included above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Developing Conceptual Models</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The output of task analysis is the creation by the designer of a conceptual model for the user interface.</a:t>
            </a:r>
          </a:p>
          <a:p>
            <a:pPr algn="just"/>
            <a:r>
              <a:rPr lang="en-US" dirty="0" smtClean="0">
                <a:latin typeface="Times New Roman" pitchFamily="18" charset="0"/>
                <a:cs typeface="Times New Roman" pitchFamily="18" charset="0"/>
              </a:rPr>
              <a:t>A conceptual model is the general conceptual framework through which the system’s functions are presented.</a:t>
            </a:r>
          </a:p>
          <a:p>
            <a:pPr algn="just"/>
            <a:r>
              <a:rPr lang="en-US" dirty="0" smtClean="0">
                <a:latin typeface="Times New Roman" pitchFamily="18" charset="0"/>
                <a:cs typeface="Times New Roman" pitchFamily="18" charset="0"/>
              </a:rPr>
              <a:t>Such a model describes how the interface will present objects, the relationships between objects, the properties of objects, and the actions that will be performed.</a:t>
            </a:r>
          </a:p>
          <a:p>
            <a:pPr algn="just"/>
            <a:r>
              <a:rPr lang="en-US" dirty="0" smtClean="0">
                <a:latin typeface="Times New Roman" pitchFamily="18" charset="0"/>
                <a:cs typeface="Times New Roman" pitchFamily="18" charset="0"/>
              </a:rPr>
              <a:t>A conceptual model is based on the user’s mental model. </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Developing Conceptual Models</a:t>
            </a:r>
            <a:endParaRPr lang="en-US" dirty="0"/>
          </a:p>
        </p:txBody>
      </p:sp>
      <p:sp>
        <p:nvSpPr>
          <p:cNvPr id="3" name="Content Placeholder 2"/>
          <p:cNvSpPr>
            <a:spLocks noGrp="1"/>
          </p:cNvSpPr>
          <p:nvPr>
            <p:ph sz="quarter" idx="1"/>
          </p:nvPr>
        </p:nvSpPr>
        <p:spPr>
          <a:xfrm>
            <a:off x="152400" y="1600200"/>
            <a:ext cx="8839200" cy="5105400"/>
          </a:xfrm>
        </p:spPr>
        <p:txBody>
          <a:bodyPr>
            <a:normAutofit lnSpcReduction="10000"/>
          </a:bodyPr>
          <a:lstStyle/>
          <a:p>
            <a:pPr algn="just"/>
            <a:r>
              <a:rPr lang="en-US" dirty="0" smtClean="0">
                <a:latin typeface="Times New Roman" pitchFamily="18" charset="0"/>
                <a:cs typeface="Times New Roman" pitchFamily="18" charset="0"/>
              </a:rPr>
              <a:t>The term </a:t>
            </a:r>
            <a:r>
              <a:rPr lang="en-US" b="1" dirty="0" smtClean="0">
                <a:latin typeface="Times New Roman" pitchFamily="18" charset="0"/>
                <a:cs typeface="Times New Roman" pitchFamily="18" charset="0"/>
              </a:rPr>
              <a:t>mental model</a:t>
            </a:r>
            <a:r>
              <a:rPr lang="en-US" dirty="0" smtClean="0">
                <a:latin typeface="Times New Roman" pitchFamily="18" charset="0"/>
                <a:cs typeface="Times New Roman" pitchFamily="18" charset="0"/>
              </a:rPr>
              <a:t> refers to a person’s current level of knowledge about something, people will always have them.</a:t>
            </a:r>
          </a:p>
          <a:p>
            <a:pPr algn="just"/>
            <a:r>
              <a:rPr lang="en-US" dirty="0" smtClean="0">
                <a:latin typeface="Times New Roman" pitchFamily="18" charset="0"/>
                <a:cs typeface="Times New Roman" pitchFamily="18" charset="0"/>
              </a:rPr>
              <a:t>The mental models are influenced by a person’s experiences, and people have different experiences, no two user mental models are likely to be exactly the same. </a:t>
            </a:r>
          </a:p>
          <a:p>
            <a:pPr algn="just"/>
            <a:r>
              <a:rPr lang="en-US" dirty="0" smtClean="0">
                <a:latin typeface="Times New Roman" pitchFamily="18" charset="0"/>
                <a:cs typeface="Times New Roman" pitchFamily="18" charset="0"/>
              </a:rPr>
              <a:t>Each person looks at the interface from a slightly different perspective.</a:t>
            </a:r>
          </a:p>
          <a:p>
            <a:pPr algn="just"/>
            <a:r>
              <a:rPr lang="en-US" dirty="0" smtClean="0">
                <a:latin typeface="Times New Roman" pitchFamily="18" charset="0"/>
                <a:cs typeface="Times New Roman" pitchFamily="18" charset="0"/>
              </a:rPr>
              <a:t>The goal of the designer is to facilitate for the user the development of useful </a:t>
            </a:r>
            <a:r>
              <a:rPr lang="en-US" b="1" dirty="0" smtClean="0">
                <a:latin typeface="Times New Roman" pitchFamily="18" charset="0"/>
                <a:cs typeface="Times New Roman" pitchFamily="18" charset="0"/>
              </a:rPr>
              <a:t>mental model of the system</a:t>
            </a:r>
            <a:r>
              <a:rPr lang="en-US" dirty="0"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Developing Conceptual Models</a:t>
            </a:r>
            <a:endParaRPr lang="en-US" dirty="0"/>
          </a:p>
        </p:txBody>
      </p:sp>
      <p:sp>
        <p:nvSpPr>
          <p:cNvPr id="3" name="Content Placeholder 2"/>
          <p:cNvSpPr>
            <a:spLocks noGrp="1"/>
          </p:cNvSpPr>
          <p:nvPr>
            <p:ph sz="quarter" idx="1"/>
          </p:nvPr>
        </p:nvSpPr>
        <p:spPr>
          <a:xfrm>
            <a:off x="152400" y="1600200"/>
            <a:ext cx="8839200" cy="5105400"/>
          </a:xfrm>
        </p:spPr>
        <p:txBody>
          <a:bodyPr>
            <a:normAutofit lnSpcReduction="10000"/>
          </a:bodyPr>
          <a:lstStyle/>
          <a:p>
            <a:pPr algn="just"/>
            <a:r>
              <a:rPr lang="en-US" dirty="0" smtClean="0">
                <a:latin typeface="Times New Roman" pitchFamily="18" charset="0"/>
                <a:cs typeface="Times New Roman" pitchFamily="18" charset="0"/>
              </a:rPr>
              <a:t>This is accomplished by presenting to the user a </a:t>
            </a:r>
            <a:r>
              <a:rPr lang="en-US" b="1" dirty="0" smtClean="0">
                <a:latin typeface="Times New Roman" pitchFamily="18" charset="0"/>
                <a:cs typeface="Times New Roman" pitchFamily="18" charset="0"/>
              </a:rPr>
              <a:t>meaningful conceptual model of the system</a:t>
            </a:r>
            <a:r>
              <a:rPr lang="en-US" dirty="0" smtClean="0">
                <a:latin typeface="Times New Roman" pitchFamily="18" charset="0"/>
                <a:cs typeface="Times New Roman" pitchFamily="18" charset="0"/>
              </a:rPr>
              <a:t>. When the user then encounters the system, his or her </a:t>
            </a:r>
            <a:r>
              <a:rPr lang="en-US" b="1" dirty="0" smtClean="0">
                <a:latin typeface="Times New Roman" pitchFamily="18" charset="0"/>
                <a:cs typeface="Times New Roman" pitchFamily="18" charset="0"/>
              </a:rPr>
              <a:t>existing mental model</a:t>
            </a:r>
            <a:r>
              <a:rPr lang="en-US" dirty="0" smtClean="0">
                <a:latin typeface="Times New Roman" pitchFamily="18" charset="0"/>
                <a:cs typeface="Times New Roman" pitchFamily="18" charset="0"/>
              </a:rPr>
              <a:t> will mesh well with the system’s conceptual model.</a:t>
            </a:r>
          </a:p>
          <a:p>
            <a:pPr algn="just"/>
            <a:r>
              <a:rPr lang="en-US" dirty="0" smtClean="0">
                <a:latin typeface="Times New Roman" pitchFamily="18" charset="0"/>
                <a:cs typeface="Times New Roman" pitchFamily="18" charset="0"/>
              </a:rPr>
              <a:t>As a person works with a system, he or she then develops a </a:t>
            </a:r>
            <a:r>
              <a:rPr lang="en-US" b="1" dirty="0" smtClean="0">
                <a:latin typeface="Times New Roman" pitchFamily="18" charset="0"/>
                <a:cs typeface="Times New Roman" pitchFamily="18" charset="0"/>
              </a:rPr>
              <a:t>mental model of the system</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The system mental model the user derives is based upon system’s behavior, including factors such as </a:t>
            </a:r>
            <a:r>
              <a:rPr lang="en-US" b="1" dirty="0" smtClean="0">
                <a:latin typeface="Times New Roman" pitchFamily="18" charset="0"/>
                <a:cs typeface="Times New Roman" pitchFamily="18" charset="0"/>
              </a:rPr>
              <a:t>system inputs</a:t>
            </a:r>
            <a:r>
              <a:rPr lang="en-US"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 outputs and its feedback and guidance characteristics</a:t>
            </a:r>
            <a:r>
              <a:rPr lang="en-US" dirty="0" smtClean="0">
                <a:latin typeface="Times New Roman" pitchFamily="18" charset="0"/>
                <a:cs typeface="Times New Roman" pitchFamily="18" charset="0"/>
              </a:rPr>
              <a:t>, all of which are components of conceptual model.</a:t>
            </a: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Developing Conceptual Models</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Documentation and training also play a formative role. </a:t>
            </a:r>
          </a:p>
          <a:p>
            <a:pPr algn="just"/>
            <a:r>
              <a:rPr lang="en-US" dirty="0" smtClean="0">
                <a:latin typeface="Times New Roman" pitchFamily="18" charset="0"/>
                <a:cs typeface="Times New Roman" pitchFamily="18" charset="0"/>
              </a:rPr>
              <a:t>Mental models will be developed regardless of the particular design of a system, and then they will be modified with experience.</a:t>
            </a:r>
          </a:p>
          <a:p>
            <a:pPr algn="just"/>
            <a:r>
              <a:rPr lang="en-US" dirty="0" smtClean="0">
                <a:latin typeface="Times New Roman" pitchFamily="18" charset="0"/>
                <a:cs typeface="Times New Roman" pitchFamily="18" charset="0"/>
              </a:rPr>
              <a:t>What must be avoided in design is creating for the user a conceptual model that leads to the creation of a false mental model of the system, or that inhibits the user from creating a meaningful or efficient mental model.</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fontScale="90000"/>
          </a:bodyPr>
          <a:lstStyle/>
          <a:p>
            <a:pPr algn="just"/>
            <a:r>
              <a:rPr lang="en-US" dirty="0" smtClean="0"/>
              <a:t>Guidelines for Designing Conceptual Models</a:t>
            </a:r>
            <a:endParaRPr lang="en-US" dirty="0"/>
          </a:p>
        </p:txBody>
      </p:sp>
      <p:sp>
        <p:nvSpPr>
          <p:cNvPr id="3" name="Content Placeholder 2"/>
          <p:cNvSpPr>
            <a:spLocks noGrp="1"/>
          </p:cNvSpPr>
          <p:nvPr>
            <p:ph sz="quarter" idx="1"/>
          </p:nvPr>
        </p:nvSpPr>
        <p:spPr>
          <a:xfrm>
            <a:off x="152400" y="1600200"/>
            <a:ext cx="8839200" cy="5105400"/>
          </a:xfrm>
        </p:spPr>
        <p:txBody>
          <a:bodyPr>
            <a:normAutofit lnSpcReduction="10000"/>
          </a:bodyPr>
          <a:lstStyle/>
          <a:p>
            <a:pPr lvl="1" algn="just"/>
            <a:r>
              <a:rPr lang="en-US" dirty="0" smtClean="0">
                <a:latin typeface="Times New Roman" pitchFamily="18" charset="0"/>
                <a:cs typeface="Times New Roman" pitchFamily="18" charset="0"/>
              </a:rPr>
              <a:t>Reflect the user’s mental model, not the designer’s</a:t>
            </a:r>
          </a:p>
          <a:p>
            <a:pPr lvl="1" algn="just"/>
            <a:r>
              <a:rPr lang="en-US" dirty="0" smtClean="0">
                <a:latin typeface="Times New Roman" pitchFamily="18" charset="0"/>
                <a:cs typeface="Times New Roman" pitchFamily="18" charset="0"/>
              </a:rPr>
              <a:t>Draw physical analogies or present metaphors</a:t>
            </a:r>
          </a:p>
          <a:p>
            <a:pPr lvl="1" algn="just"/>
            <a:r>
              <a:rPr lang="en-US" dirty="0" smtClean="0">
                <a:latin typeface="Times New Roman" pitchFamily="18" charset="0"/>
                <a:cs typeface="Times New Roman" pitchFamily="18" charset="0"/>
              </a:rPr>
              <a:t>Comply with expectancies, habits, routines and stereotypes</a:t>
            </a:r>
          </a:p>
          <a:p>
            <a:pPr lvl="1" algn="just"/>
            <a:r>
              <a:rPr lang="en-US" dirty="0" smtClean="0">
                <a:latin typeface="Times New Roman" pitchFamily="18" charset="0"/>
                <a:cs typeface="Times New Roman" pitchFamily="18" charset="0"/>
              </a:rPr>
              <a:t>Provide action-response compatibility</a:t>
            </a:r>
          </a:p>
          <a:p>
            <a:pPr lvl="1" algn="just"/>
            <a:r>
              <a:rPr lang="en-US" dirty="0" smtClean="0">
                <a:latin typeface="Times New Roman" pitchFamily="18" charset="0"/>
                <a:cs typeface="Times New Roman" pitchFamily="18" charset="0"/>
              </a:rPr>
              <a:t>Make invisible parts and process of a system visible</a:t>
            </a:r>
          </a:p>
          <a:p>
            <a:pPr lvl="1" algn="just"/>
            <a:r>
              <a:rPr lang="en-US" dirty="0" smtClean="0">
                <a:latin typeface="Times New Roman" pitchFamily="18" charset="0"/>
                <a:cs typeface="Times New Roman" pitchFamily="18" charset="0"/>
              </a:rPr>
              <a:t>Provide proper and correct feedback</a:t>
            </a:r>
          </a:p>
          <a:p>
            <a:pPr lvl="1" algn="just"/>
            <a:r>
              <a:rPr lang="en-US" dirty="0" smtClean="0">
                <a:latin typeface="Times New Roman" pitchFamily="18" charset="0"/>
                <a:cs typeface="Times New Roman" pitchFamily="18" charset="0"/>
              </a:rPr>
              <a:t>Avoid anything unnecessary or irrelevant</a:t>
            </a:r>
          </a:p>
          <a:p>
            <a:pPr lvl="1" algn="just"/>
            <a:r>
              <a:rPr lang="en-US" dirty="0" smtClean="0">
                <a:latin typeface="Times New Roman" pitchFamily="18" charset="0"/>
                <a:cs typeface="Times New Roman" pitchFamily="18" charset="0"/>
              </a:rPr>
              <a:t>Provide design consistency</a:t>
            </a:r>
          </a:p>
          <a:p>
            <a:pPr lvl="1" algn="just"/>
            <a:r>
              <a:rPr lang="en-US" dirty="0" smtClean="0">
                <a:latin typeface="Times New Roman" pitchFamily="18" charset="0"/>
                <a:cs typeface="Times New Roman" pitchFamily="18" charset="0"/>
              </a:rPr>
              <a:t>Provide documentation and a help system that will reinforce the conceptual model</a:t>
            </a:r>
          </a:p>
          <a:p>
            <a:pPr lvl="1" algn="just"/>
            <a:r>
              <a:rPr lang="en-US" dirty="0" smtClean="0">
                <a:latin typeface="Times New Roman" pitchFamily="18" charset="0"/>
                <a:cs typeface="Times New Roman" pitchFamily="18" charset="0"/>
              </a:rPr>
              <a:t>Promote the development of both novice and expert mental models</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Defining Objects</a:t>
            </a:r>
            <a:endParaRPr lang="en-US" dirty="0"/>
          </a:p>
        </p:txBody>
      </p:sp>
      <p:sp>
        <p:nvSpPr>
          <p:cNvPr id="3" name="Content Placeholder 2"/>
          <p:cNvSpPr>
            <a:spLocks noGrp="1"/>
          </p:cNvSpPr>
          <p:nvPr>
            <p:ph sz="quarter" idx="1"/>
          </p:nvPr>
        </p:nvSpPr>
        <p:spPr>
          <a:xfrm>
            <a:off x="152400" y="1600200"/>
            <a:ext cx="8839200" cy="5105400"/>
          </a:xfrm>
        </p:spPr>
        <p:txBody>
          <a:bodyPr>
            <a:normAutofit fontScale="85000" lnSpcReduction="20000"/>
          </a:bodyPr>
          <a:lstStyle/>
          <a:p>
            <a:pPr algn="just"/>
            <a:r>
              <a:rPr lang="en-US" sz="3200" dirty="0" smtClean="0">
                <a:latin typeface="Times New Roman" pitchFamily="18" charset="0"/>
                <a:cs typeface="Times New Roman" pitchFamily="18" charset="0"/>
              </a:rPr>
              <a:t>Determine all objects that have to be manipulated to get work done. Describe </a:t>
            </a:r>
          </a:p>
          <a:p>
            <a:pPr lvl="1" algn="just"/>
            <a:r>
              <a:rPr lang="en-US" sz="2700" dirty="0" smtClean="0">
                <a:latin typeface="Times New Roman" pitchFamily="18" charset="0"/>
                <a:cs typeface="Times New Roman" pitchFamily="18" charset="0"/>
              </a:rPr>
              <a:t>The objects used in tasks</a:t>
            </a:r>
          </a:p>
          <a:p>
            <a:pPr lvl="1" algn="just"/>
            <a:r>
              <a:rPr lang="en-US" sz="2700" dirty="0" smtClean="0">
                <a:latin typeface="Times New Roman" pitchFamily="18" charset="0"/>
                <a:cs typeface="Times New Roman" pitchFamily="18" charset="0"/>
              </a:rPr>
              <a:t>Object behavior and characteristics that differentiate each kind of object</a:t>
            </a:r>
          </a:p>
          <a:p>
            <a:pPr lvl="1" algn="just"/>
            <a:r>
              <a:rPr lang="en-US" sz="2700" dirty="0" smtClean="0">
                <a:latin typeface="Times New Roman" pitchFamily="18" charset="0"/>
                <a:cs typeface="Times New Roman" pitchFamily="18" charset="0"/>
              </a:rPr>
              <a:t>The relationship of objects to each other and the people using them</a:t>
            </a:r>
          </a:p>
          <a:p>
            <a:pPr lvl="1" algn="just"/>
            <a:r>
              <a:rPr lang="en-US" sz="2700" dirty="0" smtClean="0">
                <a:latin typeface="Times New Roman" pitchFamily="18" charset="0"/>
                <a:cs typeface="Times New Roman" pitchFamily="18" charset="0"/>
              </a:rPr>
              <a:t>The actions performed</a:t>
            </a:r>
          </a:p>
          <a:p>
            <a:pPr lvl="1" algn="just"/>
            <a:r>
              <a:rPr lang="en-US" sz="2700" dirty="0" smtClean="0">
                <a:latin typeface="Times New Roman" pitchFamily="18" charset="0"/>
                <a:cs typeface="Times New Roman" pitchFamily="18" charset="0"/>
              </a:rPr>
              <a:t>The objects to which actions apply</a:t>
            </a:r>
          </a:p>
          <a:p>
            <a:pPr lvl="1" algn="just"/>
            <a:r>
              <a:rPr lang="en-US" sz="2700" dirty="0" smtClean="0">
                <a:latin typeface="Times New Roman" pitchFamily="18" charset="0"/>
                <a:cs typeface="Times New Roman" pitchFamily="18" charset="0"/>
              </a:rPr>
              <a:t>State information or attributes that each object in the task must preserve, display or allow to be edited</a:t>
            </a:r>
          </a:p>
          <a:p>
            <a:pPr algn="just"/>
            <a:r>
              <a:rPr lang="en-US" sz="3200" dirty="0" smtClean="0">
                <a:latin typeface="Times New Roman" pitchFamily="18" charset="0"/>
                <a:cs typeface="Times New Roman" pitchFamily="18" charset="0"/>
              </a:rPr>
              <a:t>Identify the objects and actions that appear most often in the workflow</a:t>
            </a:r>
          </a:p>
          <a:p>
            <a:pPr algn="just"/>
            <a:r>
              <a:rPr lang="en-US" sz="3200" dirty="0" smtClean="0">
                <a:latin typeface="Times New Roman" pitchFamily="18" charset="0"/>
                <a:cs typeface="Times New Roman" pitchFamily="18" charset="0"/>
              </a:rPr>
              <a:t>Make the several most important objects very obvious and easy to manipulate</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Developing Metaphors</a:t>
            </a:r>
            <a:endParaRPr lang="en-US" dirty="0"/>
          </a:p>
        </p:txBody>
      </p:sp>
      <p:sp>
        <p:nvSpPr>
          <p:cNvPr id="3" name="Content Placeholder 2"/>
          <p:cNvSpPr>
            <a:spLocks noGrp="1"/>
          </p:cNvSpPr>
          <p:nvPr>
            <p:ph sz="quarter" idx="1"/>
          </p:nvPr>
        </p:nvSpPr>
        <p:spPr>
          <a:xfrm>
            <a:off x="152400" y="1600200"/>
            <a:ext cx="8839200" cy="5105400"/>
          </a:xfrm>
        </p:spPr>
        <p:txBody>
          <a:bodyPr>
            <a:normAutofit fontScale="92500" lnSpcReduction="20000"/>
          </a:bodyPr>
          <a:lstStyle/>
          <a:p>
            <a:pPr algn="just"/>
            <a:r>
              <a:rPr lang="en-US" dirty="0" smtClean="0">
                <a:latin typeface="Times New Roman" pitchFamily="18" charset="0"/>
                <a:cs typeface="Times New Roman" pitchFamily="18" charset="0"/>
              </a:rPr>
              <a:t>A metaphor is a concept where one’s body of knowledge about one thing is used to understand something else.</a:t>
            </a:r>
          </a:p>
          <a:p>
            <a:pPr algn="just"/>
            <a:r>
              <a:rPr lang="en-US" dirty="0" smtClean="0">
                <a:latin typeface="Times New Roman" pitchFamily="18" charset="0"/>
                <a:cs typeface="Times New Roman" pitchFamily="18" charset="0"/>
              </a:rPr>
              <a:t>They act as building blocks of a system, aiding understanding of how a system works and is organized.</a:t>
            </a:r>
          </a:p>
          <a:p>
            <a:pPr algn="just"/>
            <a:endParaRPr lang="en-US" sz="2200" dirty="0" smtClean="0">
              <a:latin typeface="Times New Roman" pitchFamily="18" charset="0"/>
              <a:cs typeface="Times New Roman" pitchFamily="18" charset="0"/>
            </a:endParaRPr>
          </a:p>
          <a:p>
            <a:pPr lvl="1" algn="just"/>
            <a:r>
              <a:rPr lang="en-US" dirty="0" smtClean="0">
                <a:latin typeface="Times New Roman" pitchFamily="18" charset="0"/>
                <a:cs typeface="Times New Roman" pitchFamily="18" charset="0"/>
              </a:rPr>
              <a:t>Choose the analogy that works best for each object and its actions</a:t>
            </a:r>
          </a:p>
          <a:p>
            <a:pPr lvl="1" algn="just"/>
            <a:r>
              <a:rPr lang="en-US" dirty="0" smtClean="0">
                <a:latin typeface="Times New Roman" pitchFamily="18" charset="0"/>
                <a:cs typeface="Times New Roman" pitchFamily="18" charset="0"/>
              </a:rPr>
              <a:t>Use real-world metaphors</a:t>
            </a:r>
          </a:p>
          <a:p>
            <a:pPr lvl="1" algn="just"/>
            <a:r>
              <a:rPr lang="en-US" dirty="0" smtClean="0">
                <a:latin typeface="Times New Roman" pitchFamily="18" charset="0"/>
                <a:cs typeface="Times New Roman" pitchFamily="18" charset="0"/>
              </a:rPr>
              <a:t>Use simple metaphors</a:t>
            </a:r>
          </a:p>
          <a:p>
            <a:pPr lvl="1" algn="just"/>
            <a:r>
              <a:rPr lang="en-US" dirty="0" smtClean="0">
                <a:latin typeface="Times New Roman" pitchFamily="18" charset="0"/>
                <a:cs typeface="Times New Roman" pitchFamily="18" charset="0"/>
              </a:rPr>
              <a:t>Use common metaphors</a:t>
            </a:r>
          </a:p>
          <a:p>
            <a:pPr lvl="1" algn="just"/>
            <a:r>
              <a:rPr lang="en-US" dirty="0" smtClean="0">
                <a:latin typeface="Times New Roman" pitchFamily="18" charset="0"/>
                <a:cs typeface="Times New Roman" pitchFamily="18" charset="0"/>
              </a:rPr>
              <a:t>Multiple metaphors may coexist</a:t>
            </a:r>
          </a:p>
          <a:p>
            <a:pPr lvl="1" algn="just"/>
            <a:r>
              <a:rPr lang="en-US" dirty="0" smtClean="0">
                <a:latin typeface="Times New Roman" pitchFamily="18" charset="0"/>
                <a:cs typeface="Times New Roman" pitchFamily="18" charset="0"/>
              </a:rPr>
              <a:t>Use major metaphors, even if you can’t exactly replicate them visually</a:t>
            </a:r>
          </a:p>
          <a:p>
            <a:pPr lvl="1" algn="just"/>
            <a:r>
              <a:rPr lang="en-US" dirty="0" smtClean="0">
                <a:latin typeface="Times New Roman" pitchFamily="18" charset="0"/>
                <a:cs typeface="Times New Roman" pitchFamily="18" charset="0"/>
              </a:rPr>
              <a:t>Test the selected metaphors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The User’s New Mental Model</a:t>
            </a:r>
            <a:endParaRPr lang="en-US" dirty="0"/>
          </a:p>
        </p:txBody>
      </p:sp>
      <p:sp>
        <p:nvSpPr>
          <p:cNvPr id="3" name="Content Placeholder 2"/>
          <p:cNvSpPr>
            <a:spLocks noGrp="1"/>
          </p:cNvSpPr>
          <p:nvPr>
            <p:ph sz="quarter" idx="1"/>
          </p:nvPr>
        </p:nvSpPr>
        <p:spPr>
          <a:xfrm>
            <a:off x="152400" y="1600200"/>
            <a:ext cx="8839200" cy="5105400"/>
          </a:xfrm>
        </p:spPr>
        <p:txBody>
          <a:bodyPr>
            <a:normAutofit/>
          </a:bodyPr>
          <a:lstStyle/>
          <a:p>
            <a:pPr algn="just"/>
            <a:r>
              <a:rPr lang="en-US" dirty="0" smtClean="0">
                <a:latin typeface="Times New Roman" pitchFamily="18" charset="0"/>
                <a:cs typeface="Times New Roman" pitchFamily="18" charset="0"/>
              </a:rPr>
              <a:t>When the system is implemented, and a person interacts with the new system and its interface, an attempt will be made by the person to understand the system based on the existing mental model brought to the interaction.</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If the designer has correctly reflected the user’s mental model in design, the user’s mental model is reinforced and a feeling that the interface is intuitive will likely develop.</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Common Usability Problems</a:t>
            </a:r>
            <a:endParaRPr lang="en-US" dirty="0"/>
          </a:p>
        </p:txBody>
      </p:sp>
      <p:sp>
        <p:nvSpPr>
          <p:cNvPr id="3" name="Content Placeholder 2"/>
          <p:cNvSpPr>
            <a:spLocks noGrp="1"/>
          </p:cNvSpPr>
          <p:nvPr>
            <p:ph sz="quarter" idx="1"/>
          </p:nvPr>
        </p:nvSpPr>
        <p:spPr>
          <a:xfrm>
            <a:off x="152400" y="1600200"/>
            <a:ext cx="8839200" cy="5105400"/>
          </a:xfrm>
        </p:spPr>
        <p:txBody>
          <a:bodyPr>
            <a:normAutofit/>
          </a:bodyPr>
          <a:lstStyle/>
          <a:p>
            <a:pPr algn="just"/>
            <a:r>
              <a:rPr lang="en-US" dirty="0" smtClean="0">
                <a:latin typeface="Times New Roman" pitchFamily="18" charset="0"/>
                <a:cs typeface="Times New Roman" pitchFamily="18" charset="0"/>
              </a:rPr>
              <a:t>The ten most common usability problems in graphical systems are</a:t>
            </a:r>
          </a:p>
          <a:p>
            <a:pPr lvl="1" algn="just"/>
            <a:r>
              <a:rPr lang="en-US" dirty="0" smtClean="0">
                <a:latin typeface="Times New Roman" pitchFamily="18" charset="0"/>
                <a:cs typeface="Times New Roman" pitchFamily="18" charset="0"/>
              </a:rPr>
              <a:t>Ambiguous menus and icons</a:t>
            </a:r>
          </a:p>
          <a:p>
            <a:pPr lvl="1" algn="just"/>
            <a:r>
              <a:rPr lang="en-US" dirty="0" smtClean="0">
                <a:latin typeface="Times New Roman" pitchFamily="18" charset="0"/>
                <a:cs typeface="Times New Roman" pitchFamily="18" charset="0"/>
              </a:rPr>
              <a:t>Languages that permit only single-direction movement through a system</a:t>
            </a:r>
          </a:p>
          <a:p>
            <a:pPr lvl="1" algn="just"/>
            <a:r>
              <a:rPr lang="en-US" dirty="0" smtClean="0">
                <a:latin typeface="Times New Roman" pitchFamily="18" charset="0"/>
                <a:cs typeface="Times New Roman" pitchFamily="18" charset="0"/>
              </a:rPr>
              <a:t>Input and direct manipulation limits</a:t>
            </a:r>
          </a:p>
          <a:p>
            <a:pPr lvl="1" algn="just"/>
            <a:r>
              <a:rPr lang="en-US" dirty="0" smtClean="0">
                <a:latin typeface="Times New Roman" pitchFamily="18" charset="0"/>
                <a:cs typeface="Times New Roman" pitchFamily="18" charset="0"/>
              </a:rPr>
              <a:t>Highlighting and selection limitations</a:t>
            </a:r>
          </a:p>
          <a:p>
            <a:pPr lvl="1" algn="just"/>
            <a:r>
              <a:rPr lang="en-US" dirty="0" smtClean="0">
                <a:latin typeface="Times New Roman" pitchFamily="18" charset="0"/>
                <a:cs typeface="Times New Roman" pitchFamily="18" charset="0"/>
              </a:rPr>
              <a:t>Unclear step sequences</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The User’s New Mental Model</a:t>
            </a:r>
            <a:endParaRPr lang="en-US" dirty="0"/>
          </a:p>
        </p:txBody>
      </p:sp>
      <p:sp>
        <p:nvSpPr>
          <p:cNvPr id="3" name="Content Placeholder 2"/>
          <p:cNvSpPr>
            <a:spLocks noGrp="1"/>
          </p:cNvSpPr>
          <p:nvPr>
            <p:ph sz="quarter" idx="1"/>
          </p:nvPr>
        </p:nvSpPr>
        <p:spPr>
          <a:xfrm>
            <a:off x="152400" y="1600200"/>
            <a:ext cx="8839200" cy="5105400"/>
          </a:xfrm>
        </p:spPr>
        <p:txBody>
          <a:bodyPr>
            <a:normAutofit/>
          </a:bodyPr>
          <a:lstStyle/>
          <a:p>
            <a:pPr algn="just"/>
            <a:r>
              <a:rPr lang="en-US" dirty="0" smtClean="0">
                <a:latin typeface="Times New Roman" pitchFamily="18" charset="0"/>
                <a:cs typeface="Times New Roman" pitchFamily="18" charset="0"/>
              </a:rPr>
              <a:t>Continued interaction with the system may influence and modify the user’s concept of the system, and his or her mental model may be modified as well.</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Refinement of this mental model, a normal process is aided by well-defined distinctions between objects and being consistent across all aspects of the interface.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Design Standards or Style Guides</a:t>
            </a:r>
            <a:endParaRPr lang="en-US" dirty="0"/>
          </a:p>
        </p:txBody>
      </p:sp>
      <p:sp>
        <p:nvSpPr>
          <p:cNvPr id="3" name="Content Placeholder 2"/>
          <p:cNvSpPr>
            <a:spLocks noGrp="1"/>
          </p:cNvSpPr>
          <p:nvPr>
            <p:ph sz="quarter" idx="1"/>
          </p:nvPr>
        </p:nvSpPr>
        <p:spPr>
          <a:xfrm>
            <a:off x="152400" y="1600200"/>
            <a:ext cx="8839200" cy="5105400"/>
          </a:xfrm>
        </p:spPr>
        <p:txBody>
          <a:bodyPr>
            <a:normAutofit fontScale="92500"/>
          </a:bodyPr>
          <a:lstStyle/>
          <a:p>
            <a:pPr algn="just"/>
            <a:r>
              <a:rPr lang="en-US" dirty="0" smtClean="0">
                <a:latin typeface="Times New Roman" pitchFamily="18" charset="0"/>
                <a:cs typeface="Times New Roman" pitchFamily="18" charset="0"/>
              </a:rPr>
              <a:t>A design standard or style guide documents an agreed-upon way of doing something. </a:t>
            </a:r>
          </a:p>
          <a:p>
            <a:pPr algn="just"/>
            <a:r>
              <a:rPr lang="en-US" dirty="0" smtClean="0">
                <a:latin typeface="Times New Roman" pitchFamily="18" charset="0"/>
                <a:cs typeface="Times New Roman" pitchFamily="18" charset="0"/>
              </a:rPr>
              <a:t>In interface design, it describes the appearance and behavior of the interface and provides some guidance on the proper use of system components.</a:t>
            </a:r>
          </a:p>
          <a:p>
            <a:pPr algn="just"/>
            <a:r>
              <a:rPr lang="en-US" dirty="0" smtClean="0">
                <a:latin typeface="Times New Roman" pitchFamily="18" charset="0"/>
                <a:cs typeface="Times New Roman" pitchFamily="18" charset="0"/>
              </a:rPr>
              <a:t>It also defines the interface standards, rules, guidelines and conventions that must be followed in detailed design.</a:t>
            </a:r>
          </a:p>
          <a:p>
            <a:pPr algn="just"/>
            <a:r>
              <a:rPr lang="en-US" dirty="0" smtClean="0">
                <a:latin typeface="Times New Roman" pitchFamily="18" charset="0"/>
                <a:cs typeface="Times New Roman" pitchFamily="18" charset="0"/>
              </a:rPr>
              <a:t>It is based on the characteristics of the systems hardware and software, the principles of good interface and screen design, the needs of system users, and any unique company or organization requirements that may exist.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Value of Standards and Guidelines</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Developing and applying design standards or guidelines achieves design consistency. </a:t>
            </a:r>
          </a:p>
          <a:p>
            <a:pPr algn="just"/>
            <a:r>
              <a:rPr lang="en-US" dirty="0" smtClean="0">
                <a:latin typeface="Times New Roman" pitchFamily="18" charset="0"/>
                <a:cs typeface="Times New Roman" pitchFamily="18" charset="0"/>
              </a:rPr>
              <a:t>This is valuable to users because the standards and guidelines</a:t>
            </a:r>
          </a:p>
          <a:p>
            <a:pPr lvl="1" algn="just"/>
            <a:r>
              <a:rPr lang="en-US" dirty="0" smtClean="0">
                <a:latin typeface="Times New Roman" pitchFamily="18" charset="0"/>
                <a:cs typeface="Times New Roman" pitchFamily="18" charset="0"/>
              </a:rPr>
              <a:t>Allow faster performance</a:t>
            </a:r>
          </a:p>
          <a:p>
            <a:pPr lvl="1" algn="just"/>
            <a:r>
              <a:rPr lang="en-US" dirty="0" smtClean="0">
                <a:latin typeface="Times New Roman" pitchFamily="18" charset="0"/>
                <a:cs typeface="Times New Roman" pitchFamily="18" charset="0"/>
              </a:rPr>
              <a:t>Reduce errors</a:t>
            </a:r>
          </a:p>
          <a:p>
            <a:pPr lvl="1" algn="just"/>
            <a:r>
              <a:rPr lang="en-US" dirty="0" smtClean="0">
                <a:latin typeface="Times New Roman" pitchFamily="18" charset="0"/>
                <a:cs typeface="Times New Roman" pitchFamily="18" charset="0"/>
              </a:rPr>
              <a:t>Reduce training time</a:t>
            </a:r>
          </a:p>
          <a:p>
            <a:pPr lvl="1" algn="just"/>
            <a:r>
              <a:rPr lang="en-US" dirty="0" smtClean="0">
                <a:latin typeface="Times New Roman" pitchFamily="18" charset="0"/>
                <a:cs typeface="Times New Roman" pitchFamily="18" charset="0"/>
              </a:rPr>
              <a:t>Foster better system utilization </a:t>
            </a:r>
          </a:p>
          <a:p>
            <a:pPr lvl="1" algn="just"/>
            <a:r>
              <a:rPr lang="en-US" dirty="0" smtClean="0">
                <a:latin typeface="Times New Roman" pitchFamily="18" charset="0"/>
                <a:cs typeface="Times New Roman" pitchFamily="18" charset="0"/>
              </a:rPr>
              <a:t>Improve satisfaction</a:t>
            </a:r>
          </a:p>
          <a:p>
            <a:pPr lvl="1" algn="just"/>
            <a:r>
              <a:rPr lang="en-US" dirty="0" smtClean="0">
                <a:latin typeface="Times New Roman" pitchFamily="18" charset="0"/>
                <a:cs typeface="Times New Roman" pitchFamily="18" charset="0"/>
              </a:rPr>
              <a:t>Improve system acceptance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Value of Standards and Guidelines</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They are valuable to the system developers because they</a:t>
            </a:r>
          </a:p>
          <a:p>
            <a:pPr lvl="1" algn="just"/>
            <a:r>
              <a:rPr lang="en-US" dirty="0" smtClean="0">
                <a:latin typeface="Times New Roman" pitchFamily="18" charset="0"/>
                <a:cs typeface="Times New Roman" pitchFamily="18" charset="0"/>
              </a:rPr>
              <a:t>Increase visibility of the human-computer interface</a:t>
            </a:r>
          </a:p>
          <a:p>
            <a:pPr lvl="1" algn="just"/>
            <a:r>
              <a:rPr lang="en-US" dirty="0" smtClean="0">
                <a:latin typeface="Times New Roman" pitchFamily="18" charset="0"/>
                <a:cs typeface="Times New Roman" pitchFamily="18" charset="0"/>
              </a:rPr>
              <a:t>Simplify design</a:t>
            </a:r>
          </a:p>
          <a:p>
            <a:pPr lvl="1" algn="just"/>
            <a:r>
              <a:rPr lang="en-US" dirty="0" smtClean="0">
                <a:latin typeface="Times New Roman" pitchFamily="18" charset="0"/>
                <a:cs typeface="Times New Roman" pitchFamily="18" charset="0"/>
              </a:rPr>
              <a:t>Provide more programming and design aids, reducing programming time</a:t>
            </a:r>
          </a:p>
          <a:p>
            <a:pPr lvl="1" algn="just"/>
            <a:r>
              <a:rPr lang="en-US" dirty="0" smtClean="0">
                <a:latin typeface="Times New Roman" pitchFamily="18" charset="0"/>
                <a:cs typeface="Times New Roman" pitchFamily="18" charset="0"/>
              </a:rPr>
              <a:t>Reduce redundant effort</a:t>
            </a:r>
          </a:p>
          <a:p>
            <a:pPr lvl="1" algn="just"/>
            <a:r>
              <a:rPr lang="en-US" dirty="0" smtClean="0">
                <a:latin typeface="Times New Roman" pitchFamily="18" charset="0"/>
                <a:cs typeface="Times New Roman" pitchFamily="18" charset="0"/>
              </a:rPr>
              <a:t>Reduce training time</a:t>
            </a:r>
          </a:p>
          <a:p>
            <a:pPr lvl="1" algn="just"/>
            <a:r>
              <a:rPr lang="en-US" dirty="0" smtClean="0">
                <a:latin typeface="Times New Roman" pitchFamily="18" charset="0"/>
                <a:cs typeface="Times New Roman" pitchFamily="18" charset="0"/>
              </a:rPr>
              <a:t>Provide a benchmark for quality control testing</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Web Guidelines and Style Guides</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b="1" dirty="0" smtClean="0">
                <a:latin typeface="Times New Roman" pitchFamily="18" charset="0"/>
                <a:cs typeface="Times New Roman" pitchFamily="18" charset="0"/>
              </a:rPr>
              <a:t>Document Design</a:t>
            </a:r>
          </a:p>
          <a:p>
            <a:pPr lvl="1" algn="just"/>
            <a:r>
              <a:rPr lang="en-US" dirty="0" smtClean="0">
                <a:latin typeface="Times New Roman" pitchFamily="18" charset="0"/>
                <a:cs typeface="Times New Roman" pitchFamily="18" charset="0"/>
              </a:rPr>
              <a:t>Include checklists to present principles and guidelines</a:t>
            </a:r>
          </a:p>
          <a:p>
            <a:pPr lvl="1" algn="just"/>
            <a:r>
              <a:rPr lang="en-US" dirty="0" smtClean="0">
                <a:latin typeface="Times New Roman" pitchFamily="18" charset="0"/>
                <a:cs typeface="Times New Roman" pitchFamily="18" charset="0"/>
              </a:rPr>
              <a:t>Provide a rationale for why the particular guidelines should be used</a:t>
            </a:r>
          </a:p>
          <a:p>
            <a:pPr lvl="1" algn="just"/>
            <a:r>
              <a:rPr lang="en-US" dirty="0" smtClean="0">
                <a:latin typeface="Times New Roman" pitchFamily="18" charset="0"/>
                <a:cs typeface="Times New Roman" pitchFamily="18" charset="0"/>
              </a:rPr>
              <a:t>Provide a rationale describing the conditions under which various design alternatives are appropriate</a:t>
            </a:r>
          </a:p>
          <a:p>
            <a:pPr lvl="1" algn="just"/>
            <a:r>
              <a:rPr lang="en-US" dirty="0" smtClean="0">
                <a:latin typeface="Times New Roman" pitchFamily="18" charset="0"/>
                <a:cs typeface="Times New Roman" pitchFamily="18" charset="0"/>
              </a:rPr>
              <a:t>Include concrete examples of correct design</a:t>
            </a:r>
          </a:p>
          <a:p>
            <a:pPr lvl="1" algn="just"/>
            <a:r>
              <a:rPr lang="en-US" dirty="0" smtClean="0">
                <a:latin typeface="Times New Roman" pitchFamily="18" charset="0"/>
                <a:cs typeface="Times New Roman" pitchFamily="18" charset="0"/>
              </a:rPr>
              <a:t>Design the guideline document following recognized principles for good document design</a:t>
            </a:r>
          </a:p>
          <a:p>
            <a:pPr lvl="1" algn="just"/>
            <a:r>
              <a:rPr lang="en-US" dirty="0" smtClean="0">
                <a:latin typeface="Times New Roman" pitchFamily="18" charset="0"/>
                <a:cs typeface="Times New Roman" pitchFamily="18" charset="0"/>
              </a:rPr>
              <a:t>Provide good access mechanisms such as thorough index, table of contents, glossaries and checklists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Web Guidelines and Style Guides</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b="1" dirty="0" smtClean="0">
                <a:latin typeface="Times New Roman" pitchFamily="18" charset="0"/>
                <a:cs typeface="Times New Roman" pitchFamily="18" charset="0"/>
              </a:rPr>
              <a:t>Design Support and Implementation</a:t>
            </a:r>
          </a:p>
          <a:p>
            <a:pPr lvl="1" algn="just"/>
            <a:r>
              <a:rPr lang="en-US" dirty="0" smtClean="0">
                <a:latin typeface="Times New Roman" pitchFamily="18" charset="0"/>
                <a:cs typeface="Times New Roman" pitchFamily="18" charset="0"/>
              </a:rPr>
              <a:t>Use all available reference sources in creating the guidelines</a:t>
            </a:r>
          </a:p>
          <a:p>
            <a:pPr lvl="1" algn="just"/>
            <a:r>
              <a:rPr lang="en-US" dirty="0" smtClean="0">
                <a:latin typeface="Times New Roman" pitchFamily="18" charset="0"/>
                <a:cs typeface="Times New Roman" pitchFamily="18" charset="0"/>
              </a:rPr>
              <a:t>Use development and implementation tools that support the guidelines</a:t>
            </a:r>
          </a:p>
          <a:p>
            <a:pPr lvl="1" algn="just"/>
            <a:r>
              <a:rPr lang="en-US" dirty="0" smtClean="0">
                <a:latin typeface="Times New Roman" pitchFamily="18" charset="0"/>
                <a:cs typeface="Times New Roman" pitchFamily="18" charset="0"/>
              </a:rPr>
              <a:t>Begin applying the guidelines immediately</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Web Guidelines and Style Guides</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b="1" dirty="0" smtClean="0">
                <a:latin typeface="Times New Roman" pitchFamily="18" charset="0"/>
                <a:cs typeface="Times New Roman" pitchFamily="18" charset="0"/>
              </a:rPr>
              <a:t>System Training </a:t>
            </a:r>
          </a:p>
          <a:p>
            <a:pPr lvl="1" algn="just"/>
            <a:r>
              <a:rPr lang="en-US" dirty="0" smtClean="0">
                <a:latin typeface="Times New Roman" pitchFamily="18" charset="0"/>
                <a:cs typeface="Times New Roman" pitchFamily="18" charset="0"/>
              </a:rPr>
              <a:t>Training and documentation are also an integral part of any development effort.</a:t>
            </a:r>
          </a:p>
          <a:p>
            <a:pPr lvl="1" algn="just"/>
            <a:r>
              <a:rPr lang="en-US" dirty="0" smtClean="0">
                <a:latin typeface="Times New Roman" pitchFamily="18" charset="0"/>
                <a:cs typeface="Times New Roman" pitchFamily="18" charset="0"/>
              </a:rPr>
              <a:t>System training will be based on user needs, system conceptual design, system learning goals and system performance goals. </a:t>
            </a:r>
          </a:p>
          <a:p>
            <a:pPr lvl="1" algn="just"/>
            <a:r>
              <a:rPr lang="en-US" dirty="0" smtClean="0">
                <a:latin typeface="Times New Roman" pitchFamily="18" charset="0"/>
                <a:cs typeface="Times New Roman" pitchFamily="18" charset="0"/>
              </a:rPr>
              <a:t>Training may include such tools as formal or video training, manuals, online tutorials, reference manuals, quick reference guides and online help.</a:t>
            </a:r>
          </a:p>
          <a:p>
            <a:pPr lvl="1" algn="just"/>
            <a:r>
              <a:rPr lang="en-US" dirty="0" smtClean="0">
                <a:latin typeface="Times New Roman" pitchFamily="18" charset="0"/>
                <a:cs typeface="Times New Roman" pitchFamily="18" charset="0"/>
              </a:rPr>
              <a:t>Training needs to be established and training components developed as the design process unfolds.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Web Guidelines and Style Guides</a:t>
            </a:r>
            <a:endParaRPr lang="en-US" dirty="0"/>
          </a:p>
        </p:txBody>
      </p:sp>
      <p:sp>
        <p:nvSpPr>
          <p:cNvPr id="3" name="Content Placeholder 2"/>
          <p:cNvSpPr>
            <a:spLocks noGrp="1"/>
          </p:cNvSpPr>
          <p:nvPr>
            <p:ph sz="quarter" idx="1"/>
          </p:nvPr>
        </p:nvSpPr>
        <p:spPr>
          <a:xfrm>
            <a:off x="152400" y="1600200"/>
            <a:ext cx="8839200" cy="5105400"/>
          </a:xfrm>
        </p:spPr>
        <p:txBody>
          <a:bodyPr/>
          <a:lstStyle/>
          <a:p>
            <a:pPr lvl="1" algn="just"/>
            <a:r>
              <a:rPr lang="en-US" dirty="0" smtClean="0">
                <a:latin typeface="Times New Roman" pitchFamily="18" charset="0"/>
                <a:cs typeface="Times New Roman" pitchFamily="18" charset="0"/>
              </a:rPr>
              <a:t>This will ensure that the proper kinds of training are defined, properly integrated with the design and developed correctly.</a:t>
            </a:r>
          </a:p>
          <a:p>
            <a:pPr lvl="1" algn="just"/>
            <a:r>
              <a:rPr lang="en-US" dirty="0" smtClean="0">
                <a:latin typeface="Times New Roman" pitchFamily="18" charset="0"/>
                <a:cs typeface="Times New Roman" pitchFamily="18" charset="0"/>
              </a:rPr>
              <a:t>This will also assure that the design is not imposing an unreasonable learning and training requirement on the user.</a:t>
            </a:r>
          </a:p>
          <a:p>
            <a:pPr lvl="1" algn="just"/>
            <a:r>
              <a:rPr lang="en-US" dirty="0" smtClean="0">
                <a:latin typeface="Times New Roman" pitchFamily="18" charset="0"/>
                <a:cs typeface="Times New Roman" pitchFamily="18" charset="0"/>
              </a:rPr>
              <a:t>Any potential problems can also be identified and addressed earlier in the design process, reducing later problems and modification costs.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Web Guidelines and Style Guides</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b="1" dirty="0" smtClean="0">
                <a:latin typeface="Times New Roman" pitchFamily="18" charset="0"/>
                <a:cs typeface="Times New Roman" pitchFamily="18" charset="0"/>
              </a:rPr>
              <a:t>Documentation Needs</a:t>
            </a:r>
          </a:p>
          <a:p>
            <a:pPr lvl="1" algn="just"/>
            <a:r>
              <a:rPr lang="en-US" dirty="0" smtClean="0">
                <a:latin typeface="Times New Roman" pitchFamily="18" charset="0"/>
                <a:cs typeface="Times New Roman" pitchFamily="18" charset="0"/>
              </a:rPr>
              <a:t>System documentation is a reference point, a form of communication and a more concrete design – words that can be seen and understood.</a:t>
            </a:r>
          </a:p>
          <a:p>
            <a:pPr lvl="1" algn="just"/>
            <a:r>
              <a:rPr lang="en-US" dirty="0" smtClean="0">
                <a:latin typeface="Times New Roman" pitchFamily="18" charset="0"/>
                <a:cs typeface="Times New Roman" pitchFamily="18" charset="0"/>
              </a:rPr>
              <a:t>It will also be based on user needs, system conceptual design and system performance goals.</a:t>
            </a:r>
          </a:p>
          <a:p>
            <a:pPr lvl="1" algn="just"/>
            <a:r>
              <a:rPr lang="en-US" dirty="0" smtClean="0">
                <a:latin typeface="Times New Roman" pitchFamily="18" charset="0"/>
                <a:cs typeface="Times New Roman" pitchFamily="18" charset="0"/>
              </a:rPr>
              <a:t>Creating documentation during the development progress will uncover issues and reveal omissions that might not otherwise be detected until later in the design process.</a:t>
            </a:r>
          </a:p>
          <a:p>
            <a:pPr lvl="1"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fontScale="90000"/>
          </a:bodyPr>
          <a:lstStyle/>
          <a:p>
            <a:pPr algn="just"/>
            <a:r>
              <a:rPr lang="en-US" dirty="0" smtClean="0"/>
              <a:t>Step 3 : Understanding the Principles of Good Screen Design</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A well-designed screen</a:t>
            </a:r>
          </a:p>
          <a:p>
            <a:pPr lvl="1" algn="just"/>
            <a:r>
              <a:rPr lang="en-US" dirty="0" smtClean="0">
                <a:latin typeface="Times New Roman" pitchFamily="18" charset="0"/>
                <a:cs typeface="Times New Roman" pitchFamily="18" charset="0"/>
              </a:rPr>
              <a:t>Reflects the capabilities, needs and tasks of its users</a:t>
            </a:r>
          </a:p>
          <a:p>
            <a:pPr lvl="1" algn="just"/>
            <a:r>
              <a:rPr lang="en-US" dirty="0" smtClean="0">
                <a:latin typeface="Times New Roman" pitchFamily="18" charset="0"/>
                <a:cs typeface="Times New Roman" pitchFamily="18" charset="0"/>
              </a:rPr>
              <a:t>Is developed within the physical constraints imposed by the hardware on which it is displayed</a:t>
            </a:r>
          </a:p>
          <a:p>
            <a:pPr lvl="1" algn="just"/>
            <a:r>
              <a:rPr lang="en-US" dirty="0" smtClean="0">
                <a:latin typeface="Times New Roman" pitchFamily="18" charset="0"/>
                <a:cs typeface="Times New Roman" pitchFamily="18" charset="0"/>
              </a:rPr>
              <a:t>Effectively utilizes the capabilities of its controlling software</a:t>
            </a:r>
          </a:p>
          <a:p>
            <a:pPr lvl="1" algn="just"/>
            <a:r>
              <a:rPr lang="en-US" dirty="0" smtClean="0">
                <a:latin typeface="Times New Roman" pitchFamily="18" charset="0"/>
                <a:cs typeface="Times New Roman" pitchFamily="18" charset="0"/>
              </a:rPr>
              <a:t>Achieves the business objectives of the system for which it is designed</a:t>
            </a:r>
          </a:p>
          <a:p>
            <a:pPr algn="just"/>
            <a:r>
              <a:rPr lang="en-US" dirty="0" smtClean="0">
                <a:latin typeface="Times New Roman" pitchFamily="18" charset="0"/>
                <a:cs typeface="Times New Roman" pitchFamily="18" charset="0"/>
              </a:rPr>
              <a:t>To accomplish these goals, the designer must first understand the principles of good screen design.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Common Usability Problems</a:t>
            </a:r>
            <a:endParaRPr lang="en-US" dirty="0"/>
          </a:p>
        </p:txBody>
      </p:sp>
      <p:sp>
        <p:nvSpPr>
          <p:cNvPr id="3" name="Content Placeholder 2"/>
          <p:cNvSpPr>
            <a:spLocks noGrp="1"/>
          </p:cNvSpPr>
          <p:nvPr>
            <p:ph sz="quarter" idx="1"/>
          </p:nvPr>
        </p:nvSpPr>
        <p:spPr>
          <a:xfrm>
            <a:off x="152400" y="1600200"/>
            <a:ext cx="8839200" cy="5105400"/>
          </a:xfrm>
        </p:spPr>
        <p:txBody>
          <a:bodyPr>
            <a:normAutofit/>
          </a:bodyPr>
          <a:lstStyle/>
          <a:p>
            <a:pPr lvl="1" algn="just"/>
            <a:r>
              <a:rPr lang="en-US" dirty="0" smtClean="0">
                <a:latin typeface="Times New Roman" pitchFamily="18" charset="0"/>
                <a:cs typeface="Times New Roman" pitchFamily="18" charset="0"/>
              </a:rPr>
              <a:t>More steps to manage the interface than to perform tasks</a:t>
            </a:r>
          </a:p>
          <a:p>
            <a:pPr lvl="1" algn="just"/>
            <a:r>
              <a:rPr lang="en-US" dirty="0" smtClean="0">
                <a:latin typeface="Times New Roman" pitchFamily="18" charset="0"/>
                <a:cs typeface="Times New Roman" pitchFamily="18" charset="0"/>
              </a:rPr>
              <a:t>Complex linkage between and within applications</a:t>
            </a:r>
          </a:p>
          <a:p>
            <a:pPr lvl="1" algn="just"/>
            <a:r>
              <a:rPr lang="en-US" dirty="0" smtClean="0">
                <a:latin typeface="Times New Roman" pitchFamily="18" charset="0"/>
                <a:cs typeface="Times New Roman" pitchFamily="18" charset="0"/>
              </a:rPr>
              <a:t>Inadequate feedback and confirmation</a:t>
            </a:r>
          </a:p>
          <a:p>
            <a:pPr lvl="1" algn="just"/>
            <a:r>
              <a:rPr lang="en-US" dirty="0" smtClean="0">
                <a:latin typeface="Times New Roman" pitchFamily="18" charset="0"/>
                <a:cs typeface="Times New Roman" pitchFamily="18" charset="0"/>
              </a:rPr>
              <a:t>Lack of system anticipation and intelligence</a:t>
            </a:r>
          </a:p>
          <a:p>
            <a:pPr lvl="1" algn="just"/>
            <a:r>
              <a:rPr lang="en-US" dirty="0" smtClean="0">
                <a:latin typeface="Times New Roman" pitchFamily="18" charset="0"/>
                <a:cs typeface="Times New Roman" pitchFamily="18" charset="0"/>
              </a:rPr>
              <a:t>Inadequate error messages, help, tutorials and documentation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fontScale="90000"/>
          </a:bodyPr>
          <a:lstStyle/>
          <a:p>
            <a:r>
              <a:rPr lang="en-US" dirty="0" smtClean="0"/>
              <a:t>Human Considerations in Screen Design</a:t>
            </a:r>
            <a:endParaRPr lang="en-US" dirty="0"/>
          </a:p>
        </p:txBody>
      </p:sp>
      <p:sp>
        <p:nvSpPr>
          <p:cNvPr id="3" name="Content Placeholder 2"/>
          <p:cNvSpPr>
            <a:spLocks noGrp="1"/>
          </p:cNvSpPr>
          <p:nvPr>
            <p:ph sz="quarter" idx="1"/>
          </p:nvPr>
        </p:nvSpPr>
        <p:spPr>
          <a:xfrm>
            <a:off x="152400" y="1600200"/>
            <a:ext cx="8839200" cy="5105400"/>
          </a:xfrm>
        </p:spPr>
        <p:txBody>
          <a:bodyPr>
            <a:normAutofit fontScale="92500" lnSpcReduction="10000"/>
          </a:bodyPr>
          <a:lstStyle/>
          <a:p>
            <a:pPr algn="just"/>
            <a:r>
              <a:rPr lang="en-US" dirty="0" smtClean="0">
                <a:latin typeface="Times New Roman" pitchFamily="18" charset="0"/>
                <a:cs typeface="Times New Roman" pitchFamily="18" charset="0"/>
              </a:rPr>
              <a:t>The use of screen and a system is affected by many factors. They include</a:t>
            </a:r>
          </a:p>
          <a:p>
            <a:pPr lvl="1" algn="just"/>
            <a:r>
              <a:rPr lang="en-US" dirty="0" smtClean="0">
                <a:latin typeface="Times New Roman" pitchFamily="18" charset="0"/>
                <a:cs typeface="Times New Roman" pitchFamily="18" charset="0"/>
              </a:rPr>
              <a:t>How much information is presented on a screen</a:t>
            </a:r>
          </a:p>
          <a:p>
            <a:pPr lvl="1" algn="just"/>
            <a:r>
              <a:rPr lang="en-US" dirty="0" smtClean="0">
                <a:latin typeface="Times New Roman" pitchFamily="18" charset="0"/>
                <a:cs typeface="Times New Roman" pitchFamily="18" charset="0"/>
              </a:rPr>
              <a:t>How a screen is organized</a:t>
            </a:r>
          </a:p>
          <a:p>
            <a:pPr lvl="1" algn="just"/>
            <a:r>
              <a:rPr lang="en-US" dirty="0" smtClean="0">
                <a:latin typeface="Times New Roman" pitchFamily="18" charset="0"/>
                <a:cs typeface="Times New Roman" pitchFamily="18" charset="0"/>
              </a:rPr>
              <a:t>The language used on the screen</a:t>
            </a:r>
          </a:p>
          <a:p>
            <a:pPr lvl="1" algn="just"/>
            <a:r>
              <a:rPr lang="en-US" dirty="0" smtClean="0">
                <a:latin typeface="Times New Roman" pitchFamily="18" charset="0"/>
                <a:cs typeface="Times New Roman" pitchFamily="18" charset="0"/>
              </a:rPr>
              <a:t>The distinctiveness of the screen’s components</a:t>
            </a:r>
          </a:p>
          <a:p>
            <a:pPr lvl="1" algn="just"/>
            <a:r>
              <a:rPr lang="en-US" dirty="0" smtClean="0">
                <a:latin typeface="Times New Roman" pitchFamily="18" charset="0"/>
                <a:cs typeface="Times New Roman" pitchFamily="18" charset="0"/>
              </a:rPr>
              <a:t>Its aesthetics</a:t>
            </a:r>
          </a:p>
          <a:p>
            <a:pPr lvl="1" algn="just"/>
            <a:r>
              <a:rPr lang="en-US" dirty="0" smtClean="0">
                <a:latin typeface="Times New Roman" pitchFamily="18" charset="0"/>
                <a:cs typeface="Times New Roman" pitchFamily="18" charset="0"/>
              </a:rPr>
              <a:t>Screen’s consistency with other screens</a:t>
            </a:r>
          </a:p>
          <a:p>
            <a:pPr algn="just"/>
            <a:r>
              <a:rPr lang="en-US" dirty="0" smtClean="0">
                <a:latin typeface="Times New Roman" pitchFamily="18" charset="0"/>
                <a:cs typeface="Times New Roman" pitchFamily="18" charset="0"/>
              </a:rPr>
              <a:t>The aspects of poor screen design that distracts the user, what the user is looking for in good design, kinds of things screen users do interacting with a system or web site. Then, let’s look into the principles of good design.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How to Distract the Screen User</a:t>
            </a:r>
            <a:endParaRPr lang="en-US" dirty="0"/>
          </a:p>
        </p:txBody>
      </p:sp>
      <p:sp>
        <p:nvSpPr>
          <p:cNvPr id="3" name="Content Placeholder 2"/>
          <p:cNvSpPr>
            <a:spLocks noGrp="1"/>
          </p:cNvSpPr>
          <p:nvPr>
            <p:ph sz="quarter" idx="1"/>
          </p:nvPr>
        </p:nvSpPr>
        <p:spPr>
          <a:xfrm>
            <a:off x="152400" y="1600200"/>
            <a:ext cx="8839200" cy="5105400"/>
          </a:xfrm>
        </p:spPr>
        <p:txBody>
          <a:bodyPr>
            <a:normAutofit fontScale="92500" lnSpcReduction="10000"/>
          </a:bodyPr>
          <a:lstStyle/>
          <a:p>
            <a:pPr algn="just"/>
            <a:r>
              <a:rPr lang="en-US" dirty="0" err="1" smtClean="0">
                <a:latin typeface="Times New Roman" pitchFamily="18" charset="0"/>
                <a:cs typeface="Times New Roman" pitchFamily="18" charset="0"/>
              </a:rPr>
              <a:t>Bennet</a:t>
            </a:r>
            <a:r>
              <a:rPr lang="en-US" dirty="0" smtClean="0">
                <a:latin typeface="Times New Roman" pitchFamily="18" charset="0"/>
                <a:cs typeface="Times New Roman" pitchFamily="18" charset="0"/>
              </a:rPr>
              <a:t> compiled a list of factors that when poorly designed, hinder the use of paper forms. These factors certainly apply to electronic forms and screen as well, and include</a:t>
            </a:r>
          </a:p>
          <a:p>
            <a:pPr lvl="1" algn="just"/>
            <a:r>
              <a:rPr lang="en-US" dirty="0" smtClean="0">
                <a:latin typeface="Times New Roman" pitchFamily="18" charset="0"/>
                <a:cs typeface="Times New Roman" pitchFamily="18" charset="0"/>
              </a:rPr>
              <a:t>Unclear captions and badly worded questions. </a:t>
            </a:r>
          </a:p>
          <a:p>
            <a:pPr lvl="1" algn="just"/>
            <a:r>
              <a:rPr lang="en-US" dirty="0" smtClean="0">
                <a:latin typeface="Times New Roman" pitchFamily="18" charset="0"/>
                <a:cs typeface="Times New Roman" pitchFamily="18" charset="0"/>
              </a:rPr>
              <a:t>Improper type and graphic emphasis. </a:t>
            </a:r>
          </a:p>
          <a:p>
            <a:pPr lvl="1" algn="just"/>
            <a:r>
              <a:rPr lang="en-US" dirty="0" smtClean="0">
                <a:latin typeface="Times New Roman" pitchFamily="18" charset="0"/>
                <a:cs typeface="Times New Roman" pitchFamily="18" charset="0"/>
              </a:rPr>
              <a:t>Misleading headings. </a:t>
            </a:r>
          </a:p>
          <a:p>
            <a:pPr lvl="1" algn="just"/>
            <a:r>
              <a:rPr lang="en-US" dirty="0" smtClean="0">
                <a:latin typeface="Times New Roman" pitchFamily="18" charset="0"/>
                <a:cs typeface="Times New Roman" pitchFamily="18" charset="0"/>
              </a:rPr>
              <a:t>Information requests perceived to be irrelevant or unnecessary. </a:t>
            </a:r>
          </a:p>
          <a:p>
            <a:pPr lvl="1" algn="just"/>
            <a:r>
              <a:rPr lang="en-US" dirty="0" smtClean="0">
                <a:latin typeface="Times New Roman" pitchFamily="18" charset="0"/>
                <a:cs typeface="Times New Roman" pitchFamily="18" charset="0"/>
              </a:rPr>
              <a:t>Information requests that require one to backtrack and rethink a previous answer or look ahead to determine possible context.</a:t>
            </a:r>
          </a:p>
          <a:p>
            <a:pPr lvl="1" algn="just"/>
            <a:r>
              <a:rPr lang="en-US" dirty="0" smtClean="0">
                <a:latin typeface="Times New Roman" pitchFamily="18" charset="0"/>
                <a:cs typeface="Times New Roman" pitchFamily="18" charset="0"/>
              </a:rPr>
              <a:t>Cluttered, cramped layout.</a:t>
            </a:r>
          </a:p>
          <a:p>
            <a:pPr lvl="1" algn="just"/>
            <a:r>
              <a:rPr lang="en-US" dirty="0" smtClean="0">
                <a:latin typeface="Times New Roman" pitchFamily="18" charset="0"/>
                <a:cs typeface="Times New Roman" pitchFamily="18" charset="0"/>
              </a:rPr>
              <a:t>Poor quality of presentation, legibility, appearance and arrangement.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How to Distract the Screen User</a:t>
            </a:r>
            <a:endParaRPr lang="en-US" dirty="0"/>
          </a:p>
        </p:txBody>
      </p:sp>
      <p:sp>
        <p:nvSpPr>
          <p:cNvPr id="3" name="Content Placeholder 2"/>
          <p:cNvSpPr>
            <a:spLocks noGrp="1"/>
          </p:cNvSpPr>
          <p:nvPr>
            <p:ph sz="quarter" idx="1"/>
          </p:nvPr>
        </p:nvSpPr>
        <p:spPr>
          <a:xfrm>
            <a:off x="152400" y="1600200"/>
            <a:ext cx="8839200" cy="5105400"/>
          </a:xfrm>
        </p:spPr>
        <p:txBody>
          <a:bodyPr/>
          <a:lstStyle/>
          <a:p>
            <a:pPr marL="320040" lvl="1" indent="-320040" algn="just">
              <a:spcBef>
                <a:spcPts val="700"/>
              </a:spcBef>
              <a:buClr>
                <a:schemeClr val="accent2"/>
              </a:buClr>
              <a:buSzPct val="60000"/>
              <a:buFont typeface="Wingdings"/>
              <a:buChar char=""/>
            </a:pPr>
            <a:r>
              <a:rPr lang="en-US" dirty="0" err="1" smtClean="0">
                <a:latin typeface="Times New Roman" pitchFamily="18" charset="0"/>
                <a:cs typeface="Times New Roman" pitchFamily="18" charset="0"/>
              </a:rPr>
              <a:t>Howlett</a:t>
            </a:r>
            <a:r>
              <a:rPr lang="en-US" dirty="0" smtClean="0">
                <a:latin typeface="Times New Roman" pitchFamily="18" charset="0"/>
                <a:cs typeface="Times New Roman" pitchFamily="18" charset="0"/>
              </a:rPr>
              <a:t> suggests the most common problems in visual interface  </a:t>
            </a:r>
          </a:p>
          <a:p>
            <a:pPr marL="594360" lvl="2" indent="-320040" algn="just">
              <a:spcBef>
                <a:spcPts val="700"/>
              </a:spcBef>
              <a:buSzPct val="60000"/>
              <a:buFont typeface="Wingdings"/>
              <a:buChar char=""/>
            </a:pPr>
            <a:r>
              <a:rPr lang="en-US" dirty="0" smtClean="0">
                <a:latin typeface="Times New Roman" pitchFamily="18" charset="0"/>
                <a:cs typeface="Times New Roman" pitchFamily="18" charset="0"/>
              </a:rPr>
              <a:t>Visual inconsistency in screen detail presentation and with the operating system</a:t>
            </a:r>
          </a:p>
          <a:p>
            <a:pPr marL="594360" lvl="2" indent="-320040" algn="just">
              <a:spcBef>
                <a:spcPts val="700"/>
              </a:spcBef>
              <a:buSzPct val="60000"/>
              <a:buFont typeface="Wingdings"/>
              <a:buChar char=""/>
            </a:pPr>
            <a:r>
              <a:rPr lang="en-US" dirty="0" smtClean="0">
                <a:latin typeface="Times New Roman" pitchFamily="18" charset="0"/>
                <a:cs typeface="Times New Roman" pitchFamily="18" charset="0"/>
              </a:rPr>
              <a:t>Lack of restraint in the use of design features and elements</a:t>
            </a:r>
          </a:p>
          <a:p>
            <a:pPr marL="594360" lvl="2" indent="-320040" algn="just">
              <a:spcBef>
                <a:spcPts val="700"/>
              </a:spcBef>
              <a:buSzPct val="60000"/>
              <a:buFont typeface="Wingdings"/>
              <a:buChar char=""/>
            </a:pPr>
            <a:r>
              <a:rPr lang="en-US" dirty="0" smtClean="0">
                <a:latin typeface="Times New Roman" pitchFamily="18" charset="0"/>
                <a:cs typeface="Times New Roman" pitchFamily="18" charset="0"/>
              </a:rPr>
              <a:t>Overuse of three-dimensional presentations</a:t>
            </a:r>
          </a:p>
          <a:p>
            <a:pPr marL="594360" lvl="2" indent="-320040" algn="just">
              <a:spcBef>
                <a:spcPts val="700"/>
              </a:spcBef>
              <a:buSzPct val="60000"/>
              <a:buFont typeface="Wingdings"/>
              <a:buChar char=""/>
            </a:pPr>
            <a:r>
              <a:rPr lang="en-US" dirty="0" smtClean="0">
                <a:latin typeface="Times New Roman" pitchFamily="18" charset="0"/>
                <a:cs typeface="Times New Roman" pitchFamily="18" charset="0"/>
              </a:rPr>
              <a:t>Overuse of too many bright colors</a:t>
            </a:r>
          </a:p>
          <a:p>
            <a:pPr marL="594360" lvl="2" indent="-320040" algn="just">
              <a:spcBef>
                <a:spcPts val="700"/>
              </a:spcBef>
              <a:buSzPct val="60000"/>
              <a:buFont typeface="Wingdings"/>
              <a:buChar char=""/>
            </a:pPr>
            <a:r>
              <a:rPr lang="en-US" dirty="0" smtClean="0">
                <a:latin typeface="Times New Roman" pitchFamily="18" charset="0"/>
                <a:cs typeface="Times New Roman" pitchFamily="18" charset="0"/>
              </a:rPr>
              <a:t>Poorly designed icons</a:t>
            </a:r>
          </a:p>
          <a:p>
            <a:pPr marL="594360" lvl="2" indent="-320040" algn="just">
              <a:spcBef>
                <a:spcPts val="700"/>
              </a:spcBef>
              <a:buSzPct val="60000"/>
              <a:buFont typeface="Wingdings"/>
              <a:buChar char=""/>
            </a:pPr>
            <a:r>
              <a:rPr lang="en-US" dirty="0" smtClean="0">
                <a:latin typeface="Times New Roman" pitchFamily="18" charset="0"/>
                <a:cs typeface="Times New Roman" pitchFamily="18" charset="0"/>
              </a:rPr>
              <a:t>Bad typography</a:t>
            </a:r>
          </a:p>
          <a:p>
            <a:pPr marL="594360" lvl="2" indent="-320040" algn="just">
              <a:spcBef>
                <a:spcPts val="700"/>
              </a:spcBef>
              <a:buSzPct val="60000"/>
              <a:buFont typeface="Wingdings"/>
              <a:buChar char=""/>
            </a:pPr>
            <a:r>
              <a:rPr lang="en-US" dirty="0" smtClean="0">
                <a:latin typeface="Times New Roman" pitchFamily="18" charset="0"/>
                <a:cs typeface="Times New Roman" pitchFamily="18" charset="0"/>
              </a:rPr>
              <a:t>Metaphors that are either overbearing </a:t>
            </a:r>
            <a:r>
              <a:rPr lang="en-US" smtClean="0">
                <a:latin typeface="Times New Roman" pitchFamily="18" charset="0"/>
                <a:cs typeface="Times New Roman" pitchFamily="18" charset="0"/>
              </a:rPr>
              <a:t>or too literal, </a:t>
            </a:r>
            <a:r>
              <a:rPr lang="en-US" dirty="0" smtClean="0">
                <a:latin typeface="Times New Roman" pitchFamily="18" charset="0"/>
                <a:cs typeface="Times New Roman" pitchFamily="18" charset="0"/>
              </a:rPr>
              <a:t>thereby restricting design options</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How to Distract the Screen User</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These kinds of problems lead to screens that can be chaotic, confusing, disorganized, distracting or just plain ugly.</a:t>
            </a:r>
          </a:p>
          <a:p>
            <a:pPr algn="just"/>
            <a:r>
              <a:rPr lang="en-US" dirty="0" smtClean="0">
                <a:latin typeface="Times New Roman" pitchFamily="18" charset="0"/>
                <a:cs typeface="Times New Roman" pitchFamily="18" charset="0"/>
              </a:rPr>
              <a:t>Web screens also present to the user a variety of distractions. These distractions include</a:t>
            </a:r>
          </a:p>
          <a:p>
            <a:pPr lvl="1" algn="just"/>
            <a:r>
              <a:rPr lang="en-US" dirty="0" smtClean="0">
                <a:latin typeface="Times New Roman" pitchFamily="18" charset="0"/>
                <a:cs typeface="Times New Roman" pitchFamily="18" charset="0"/>
              </a:rPr>
              <a:t>Numerous visuals and auditory interruptions</a:t>
            </a:r>
          </a:p>
          <a:p>
            <a:pPr lvl="1" algn="just"/>
            <a:r>
              <a:rPr lang="en-US" dirty="0" smtClean="0">
                <a:latin typeface="Times New Roman" pitchFamily="18" charset="0"/>
                <a:cs typeface="Times New Roman" pitchFamily="18" charset="0"/>
              </a:rPr>
              <a:t>Extensive visual clutter</a:t>
            </a:r>
          </a:p>
          <a:p>
            <a:pPr lvl="1" algn="just"/>
            <a:r>
              <a:rPr lang="en-US" dirty="0" smtClean="0">
                <a:latin typeface="Times New Roman" pitchFamily="18" charset="0"/>
                <a:cs typeface="Times New Roman" pitchFamily="18" charset="0"/>
              </a:rPr>
              <a:t>Poor information readability</a:t>
            </a:r>
          </a:p>
          <a:p>
            <a:pPr lvl="1" algn="just"/>
            <a:r>
              <a:rPr lang="en-US" dirty="0" smtClean="0">
                <a:latin typeface="Times New Roman" pitchFamily="18" charset="0"/>
                <a:cs typeface="Times New Roman" pitchFamily="18" charset="0"/>
              </a:rPr>
              <a:t>Incomprehensible screen components</a:t>
            </a:r>
          </a:p>
          <a:p>
            <a:pPr lvl="1" algn="just"/>
            <a:r>
              <a:rPr lang="en-US" dirty="0" smtClean="0">
                <a:latin typeface="Times New Roman" pitchFamily="18" charset="0"/>
                <a:cs typeface="Times New Roman" pitchFamily="18" charset="0"/>
              </a:rPr>
              <a:t>Confusing and inefficient navigation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How to Distract the Screen User</a:t>
            </a:r>
            <a:endParaRPr lang="en-US" dirty="0"/>
          </a:p>
        </p:txBody>
      </p:sp>
      <p:sp>
        <p:nvSpPr>
          <p:cNvPr id="3" name="Content Placeholder 2"/>
          <p:cNvSpPr>
            <a:spLocks noGrp="1"/>
          </p:cNvSpPr>
          <p:nvPr>
            <p:ph sz="quarter" idx="1"/>
          </p:nvPr>
        </p:nvSpPr>
        <p:spPr>
          <a:xfrm>
            <a:off x="152400" y="1600200"/>
            <a:ext cx="8839200" cy="5105400"/>
          </a:xfrm>
        </p:spPr>
        <p:txBody>
          <a:bodyPr/>
          <a:lstStyle/>
          <a:p>
            <a:pPr lvl="1" algn="just"/>
            <a:r>
              <a:rPr lang="en-US" dirty="0" smtClean="0">
                <a:latin typeface="Times New Roman" pitchFamily="18" charset="0"/>
                <a:cs typeface="Times New Roman" pitchFamily="18" charset="0"/>
              </a:rPr>
              <a:t>Inefficient operations and extensive waste of user time</a:t>
            </a:r>
          </a:p>
          <a:p>
            <a:pPr lvl="1" algn="just"/>
            <a:r>
              <a:rPr lang="en-US" dirty="0" smtClean="0">
                <a:latin typeface="Times New Roman" pitchFamily="18" charset="0"/>
                <a:cs typeface="Times New Roman" pitchFamily="18" charset="0"/>
              </a:rPr>
              <a:t>Excessive or inefficient page scrolling</a:t>
            </a:r>
          </a:p>
          <a:p>
            <a:pPr lvl="1" algn="just"/>
            <a:r>
              <a:rPr lang="en-US" dirty="0" smtClean="0">
                <a:latin typeface="Times New Roman" pitchFamily="18" charset="0"/>
                <a:cs typeface="Times New Roman" pitchFamily="18" charset="0"/>
              </a:rPr>
              <a:t>Information overload</a:t>
            </a:r>
          </a:p>
          <a:p>
            <a:pPr lvl="1" algn="just"/>
            <a:r>
              <a:rPr lang="en-US" dirty="0" smtClean="0">
                <a:latin typeface="Times New Roman" pitchFamily="18" charset="0"/>
                <a:cs typeface="Times New Roman" pitchFamily="18" charset="0"/>
              </a:rPr>
              <a:t>Design inconsistency</a:t>
            </a:r>
          </a:p>
          <a:p>
            <a:pPr lvl="1" algn="just"/>
            <a:r>
              <a:rPr lang="en-US" dirty="0" smtClean="0">
                <a:latin typeface="Times New Roman" pitchFamily="18" charset="0"/>
                <a:cs typeface="Times New Roman" pitchFamily="18" charset="0"/>
              </a:rPr>
              <a:t>Outdated information</a:t>
            </a:r>
          </a:p>
          <a:p>
            <a:pPr lvl="1" algn="just"/>
            <a:r>
              <a:rPr lang="en-US" dirty="0" smtClean="0">
                <a:latin typeface="Times New Roman" pitchFamily="18" charset="0"/>
                <a:cs typeface="Times New Roman" pitchFamily="18" charset="0"/>
              </a:rPr>
              <a:t>Stale design caused by emulation of printed documents and past systems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What Screen Users Want</a:t>
            </a:r>
            <a:endParaRPr lang="en-US" dirty="0"/>
          </a:p>
        </p:txBody>
      </p:sp>
      <p:sp>
        <p:nvSpPr>
          <p:cNvPr id="3" name="Content Placeholder 2"/>
          <p:cNvSpPr>
            <a:spLocks noGrp="1"/>
          </p:cNvSpPr>
          <p:nvPr>
            <p:ph sz="quarter" idx="1"/>
          </p:nvPr>
        </p:nvSpPr>
        <p:spPr>
          <a:xfrm>
            <a:off x="152400" y="1600200"/>
            <a:ext cx="8839200" cy="5105400"/>
          </a:xfrm>
        </p:spPr>
        <p:txBody>
          <a:bodyPr>
            <a:normAutofit fontScale="85000" lnSpcReduction="10000"/>
          </a:bodyPr>
          <a:lstStyle/>
          <a:p>
            <a:pPr algn="just"/>
            <a:r>
              <a:rPr lang="en-US" dirty="0" smtClean="0">
                <a:latin typeface="Times New Roman" pitchFamily="18" charset="0"/>
                <a:cs typeface="Times New Roman" pitchFamily="18" charset="0"/>
              </a:rPr>
              <a:t>What are people looking for in the design of screens? The following responses are obtained</a:t>
            </a:r>
          </a:p>
          <a:p>
            <a:pPr lvl="1" algn="just"/>
            <a:r>
              <a:rPr lang="en-US" dirty="0" smtClean="0">
                <a:latin typeface="Times New Roman" pitchFamily="18" charset="0"/>
                <a:cs typeface="Times New Roman" pitchFamily="18" charset="0"/>
              </a:rPr>
              <a:t>An orderly, clean, clutter-free appearance</a:t>
            </a:r>
          </a:p>
          <a:p>
            <a:pPr lvl="1" algn="just"/>
            <a:r>
              <a:rPr lang="en-US" dirty="0" smtClean="0">
                <a:latin typeface="Times New Roman" pitchFamily="18" charset="0"/>
                <a:cs typeface="Times New Roman" pitchFamily="18" charset="0"/>
              </a:rPr>
              <a:t>An obvious indication of what is being shown and what should be done with it</a:t>
            </a:r>
          </a:p>
          <a:p>
            <a:pPr lvl="1" algn="just"/>
            <a:r>
              <a:rPr lang="en-US" dirty="0" smtClean="0">
                <a:latin typeface="Times New Roman" pitchFamily="18" charset="0"/>
                <a:cs typeface="Times New Roman" pitchFamily="18" charset="0"/>
              </a:rPr>
              <a:t>Expected information located where it should be</a:t>
            </a:r>
          </a:p>
          <a:p>
            <a:pPr lvl="1" algn="just"/>
            <a:r>
              <a:rPr lang="en-US" dirty="0" smtClean="0">
                <a:latin typeface="Times New Roman" pitchFamily="18" charset="0"/>
                <a:cs typeface="Times New Roman" pitchFamily="18" charset="0"/>
              </a:rPr>
              <a:t>A clear indication of what relates to what, including options, headings, captions, data and so forth</a:t>
            </a:r>
          </a:p>
          <a:p>
            <a:pPr lvl="1" algn="just"/>
            <a:r>
              <a:rPr lang="en-US" dirty="0" smtClean="0">
                <a:latin typeface="Times New Roman" pitchFamily="18" charset="0"/>
                <a:cs typeface="Times New Roman" pitchFamily="18" charset="0"/>
              </a:rPr>
              <a:t>Plain, simple English</a:t>
            </a:r>
          </a:p>
          <a:p>
            <a:pPr lvl="1" algn="just"/>
            <a:r>
              <a:rPr lang="en-US" dirty="0" smtClean="0">
                <a:latin typeface="Times New Roman" pitchFamily="18" charset="0"/>
                <a:cs typeface="Times New Roman" pitchFamily="18" charset="0"/>
              </a:rPr>
              <a:t>A simple way of finding out what is in the system and how to get it out</a:t>
            </a:r>
          </a:p>
          <a:p>
            <a:pPr lvl="1" algn="just"/>
            <a:r>
              <a:rPr lang="en-US" dirty="0" smtClean="0">
                <a:latin typeface="Times New Roman" pitchFamily="18" charset="0"/>
                <a:cs typeface="Times New Roman" pitchFamily="18" charset="0"/>
              </a:rPr>
              <a:t>A clear indication of when an action can make a permanent change in the data or system</a:t>
            </a:r>
          </a:p>
          <a:p>
            <a:pPr algn="just"/>
            <a:r>
              <a:rPr lang="en-US" dirty="0" smtClean="0">
                <a:latin typeface="Times New Roman" pitchFamily="18" charset="0"/>
                <a:cs typeface="Times New Roman" pitchFamily="18" charset="0"/>
              </a:rPr>
              <a:t>The desired direction is toward simplicity, clarity and understandability – qualities lacking in today’s screen.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What Screen Users Do</a:t>
            </a:r>
            <a:endParaRPr lang="en-US" dirty="0"/>
          </a:p>
        </p:txBody>
      </p:sp>
      <p:sp>
        <p:nvSpPr>
          <p:cNvPr id="3" name="Content Placeholder 2"/>
          <p:cNvSpPr>
            <a:spLocks noGrp="1"/>
          </p:cNvSpPr>
          <p:nvPr>
            <p:ph sz="quarter" idx="1"/>
          </p:nvPr>
        </p:nvSpPr>
        <p:spPr>
          <a:xfrm>
            <a:off x="152400" y="1600200"/>
            <a:ext cx="8839200" cy="5105400"/>
          </a:xfrm>
        </p:spPr>
        <p:txBody>
          <a:bodyPr/>
          <a:lstStyle/>
          <a:p>
            <a:pPr algn="just"/>
            <a:r>
              <a:rPr lang="en-US" dirty="0" smtClean="0">
                <a:latin typeface="Times New Roman" pitchFamily="18" charset="0"/>
                <a:cs typeface="Times New Roman" pitchFamily="18" charset="0"/>
              </a:rPr>
              <a:t>When interacting with a computer, a person</a:t>
            </a:r>
          </a:p>
          <a:p>
            <a:pPr lvl="1" algn="just"/>
            <a:r>
              <a:rPr lang="en-US" dirty="0" smtClean="0">
                <a:latin typeface="Times New Roman" pitchFamily="18" charset="0"/>
                <a:cs typeface="Times New Roman" pitchFamily="18" charset="0"/>
              </a:rPr>
              <a:t>Identifies a task to be performed or need to be fulfilled</a:t>
            </a:r>
          </a:p>
          <a:p>
            <a:pPr lvl="1" algn="just"/>
            <a:r>
              <a:rPr lang="en-US" dirty="0" smtClean="0">
                <a:latin typeface="Times New Roman" pitchFamily="18" charset="0"/>
                <a:cs typeface="Times New Roman" pitchFamily="18" charset="0"/>
              </a:rPr>
              <a:t>Decides how the task will be completed or the need fulfilled</a:t>
            </a:r>
          </a:p>
          <a:p>
            <a:pPr lvl="1" algn="just"/>
            <a:r>
              <a:rPr lang="en-US" dirty="0" smtClean="0">
                <a:latin typeface="Times New Roman" pitchFamily="18" charset="0"/>
                <a:cs typeface="Times New Roman" pitchFamily="18" charset="0"/>
              </a:rPr>
              <a:t>Manipulates the computer’s control</a:t>
            </a:r>
          </a:p>
          <a:p>
            <a:pPr lvl="1" algn="just"/>
            <a:r>
              <a:rPr lang="en-US" dirty="0" smtClean="0">
                <a:latin typeface="Times New Roman" pitchFamily="18" charset="0"/>
                <a:cs typeface="Times New Roman" pitchFamily="18" charset="0"/>
              </a:rPr>
              <a:t>Gathers the necessary data</a:t>
            </a:r>
          </a:p>
          <a:p>
            <a:pPr lvl="1" algn="just"/>
            <a:r>
              <a:rPr lang="en-US" dirty="0" smtClean="0">
                <a:latin typeface="Times New Roman" pitchFamily="18" charset="0"/>
                <a:cs typeface="Times New Roman" pitchFamily="18" charset="0"/>
              </a:rPr>
              <a:t>Forms judgments resulting in decisions relevant to the task or need</a:t>
            </a:r>
          </a:p>
          <a:p>
            <a:pPr lvl="1"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Interface Design Goals</a:t>
            </a:r>
            <a:endParaRPr lang="en-US" dirty="0"/>
          </a:p>
        </p:txBody>
      </p:sp>
      <p:sp>
        <p:nvSpPr>
          <p:cNvPr id="3" name="Content Placeholder 2"/>
          <p:cNvSpPr>
            <a:spLocks noGrp="1"/>
          </p:cNvSpPr>
          <p:nvPr>
            <p:ph sz="quarter" idx="1"/>
          </p:nvPr>
        </p:nvSpPr>
        <p:spPr>
          <a:xfrm>
            <a:off x="152400" y="1600200"/>
            <a:ext cx="8839200" cy="5105400"/>
          </a:xfrm>
        </p:spPr>
        <p:txBody>
          <a:bodyPr>
            <a:normAutofit lnSpcReduction="10000"/>
          </a:bodyPr>
          <a:lstStyle/>
          <a:p>
            <a:pPr algn="just"/>
            <a:r>
              <a:rPr lang="en-US" dirty="0" smtClean="0">
                <a:latin typeface="Times New Roman" pitchFamily="18" charset="0"/>
                <a:cs typeface="Times New Roman" pitchFamily="18" charset="0"/>
              </a:rPr>
              <a:t>To make an interface easy and pleasant to use, the goal in design is to</a:t>
            </a:r>
          </a:p>
          <a:p>
            <a:pPr lvl="1" algn="just"/>
            <a:r>
              <a:rPr lang="en-US" dirty="0" smtClean="0">
                <a:latin typeface="Times New Roman" pitchFamily="18" charset="0"/>
                <a:cs typeface="Times New Roman" pitchFamily="18" charset="0"/>
              </a:rPr>
              <a:t>Reduce visual work</a:t>
            </a:r>
          </a:p>
          <a:p>
            <a:pPr lvl="1" algn="just"/>
            <a:r>
              <a:rPr lang="en-US" dirty="0" smtClean="0">
                <a:latin typeface="Times New Roman" pitchFamily="18" charset="0"/>
                <a:cs typeface="Times New Roman" pitchFamily="18" charset="0"/>
              </a:rPr>
              <a:t>Reduce intellectual work</a:t>
            </a:r>
          </a:p>
          <a:p>
            <a:pPr lvl="1" algn="just"/>
            <a:r>
              <a:rPr lang="en-US" dirty="0" smtClean="0">
                <a:latin typeface="Times New Roman" pitchFamily="18" charset="0"/>
                <a:cs typeface="Times New Roman" pitchFamily="18" charset="0"/>
              </a:rPr>
              <a:t>Reduce memory work</a:t>
            </a:r>
          </a:p>
          <a:p>
            <a:pPr lvl="1" algn="just"/>
            <a:r>
              <a:rPr lang="en-US" dirty="0" smtClean="0">
                <a:latin typeface="Times New Roman" pitchFamily="18" charset="0"/>
                <a:cs typeface="Times New Roman" pitchFamily="18" charset="0"/>
              </a:rPr>
              <a:t>Reduce motor work</a:t>
            </a:r>
          </a:p>
          <a:p>
            <a:pPr lvl="1" algn="just"/>
            <a:r>
              <a:rPr lang="en-US" dirty="0" smtClean="0">
                <a:latin typeface="Times New Roman" pitchFamily="18" charset="0"/>
                <a:cs typeface="Times New Roman" pitchFamily="18" charset="0"/>
              </a:rPr>
              <a:t>Minimize or eliminate any burdens or instructions imposed by technology</a:t>
            </a:r>
          </a:p>
          <a:p>
            <a:pPr algn="just"/>
            <a:r>
              <a:rPr lang="en-US" dirty="0" smtClean="0">
                <a:latin typeface="Times New Roman" pitchFamily="18" charset="0"/>
                <a:cs typeface="Times New Roman" pitchFamily="18" charset="0"/>
              </a:rPr>
              <a:t>The result will always be improved </a:t>
            </a:r>
          </a:p>
          <a:p>
            <a:pPr lvl="1" algn="just"/>
            <a:r>
              <a:rPr lang="en-US" dirty="0" smtClean="0">
                <a:latin typeface="Times New Roman" pitchFamily="18" charset="0"/>
                <a:cs typeface="Times New Roman" pitchFamily="18" charset="0"/>
              </a:rPr>
              <a:t>User productivity </a:t>
            </a:r>
          </a:p>
          <a:p>
            <a:pPr lvl="1" algn="just"/>
            <a:r>
              <a:rPr lang="en-US" dirty="0" smtClean="0">
                <a:latin typeface="Times New Roman" pitchFamily="18" charset="0"/>
                <a:cs typeface="Times New Roman" pitchFamily="18" charset="0"/>
              </a:rPr>
              <a:t>Increased satisfaction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The Test for a Good Design</a:t>
            </a:r>
            <a:endParaRPr lang="en-US" dirty="0"/>
          </a:p>
        </p:txBody>
      </p:sp>
      <p:sp>
        <p:nvSpPr>
          <p:cNvPr id="3" name="Content Placeholder 2"/>
          <p:cNvSpPr>
            <a:spLocks noGrp="1"/>
          </p:cNvSpPr>
          <p:nvPr>
            <p:ph sz="quarter" idx="1"/>
          </p:nvPr>
        </p:nvSpPr>
        <p:spPr>
          <a:xfrm>
            <a:off x="152400" y="1600200"/>
            <a:ext cx="8839200" cy="5105400"/>
          </a:xfrm>
        </p:spPr>
        <p:txBody>
          <a:bodyPr>
            <a:normAutofit/>
          </a:bodyPr>
          <a:lstStyle/>
          <a:p>
            <a:pPr algn="just"/>
            <a:r>
              <a:rPr lang="en-US" dirty="0" smtClean="0">
                <a:latin typeface="Times New Roman" pitchFamily="18" charset="0"/>
                <a:cs typeface="Times New Roman" pitchFamily="18" charset="0"/>
              </a:rPr>
              <a:t>Can all screen elements be identified by cues other than by reading the words that make them up?</a:t>
            </a:r>
          </a:p>
          <a:p>
            <a:pPr algn="just"/>
            <a:endParaRPr lang="en-US" sz="2000"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 simple test for good screen design does exist. A screen that passes this test will have surmounted the first obstacle to effectiveness.</a:t>
            </a:r>
          </a:p>
          <a:p>
            <a:pPr algn="just"/>
            <a:endParaRPr lang="en-US" sz="2000"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test is : Can all screen elements be identified without reading the words that identify or compromise them?</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lstStyle/>
          <a:p>
            <a:r>
              <a:rPr lang="en-US" dirty="0" smtClean="0"/>
              <a:t>The Test for a Good Design</a:t>
            </a:r>
            <a:endParaRPr lang="en-US" dirty="0"/>
          </a:p>
        </p:txBody>
      </p:sp>
      <p:sp>
        <p:nvSpPr>
          <p:cNvPr id="3" name="Content Placeholder 2"/>
          <p:cNvSpPr>
            <a:spLocks noGrp="1"/>
          </p:cNvSpPr>
          <p:nvPr>
            <p:ph sz="quarter" idx="1"/>
          </p:nvPr>
        </p:nvSpPr>
        <p:spPr>
          <a:xfrm>
            <a:off x="152400" y="1600200"/>
            <a:ext cx="8839200" cy="5105400"/>
          </a:xfrm>
        </p:spPr>
        <p:txBody>
          <a:bodyPr>
            <a:normAutofit/>
          </a:bodyPr>
          <a:lstStyle/>
          <a:p>
            <a:pPr algn="just"/>
            <a:r>
              <a:rPr lang="en-US" dirty="0" smtClean="0">
                <a:latin typeface="Times New Roman" pitchFamily="18" charset="0"/>
                <a:cs typeface="Times New Roman" pitchFamily="18" charset="0"/>
              </a:rPr>
              <a:t>People look at the screen for a particular reason, to locate a piece of information. </a:t>
            </a:r>
          </a:p>
          <a:p>
            <a:pPr algn="just"/>
            <a:endParaRPr lang="en-US" sz="2000"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signal at that moment is the element of interest on the screen.</a:t>
            </a:r>
          </a:p>
          <a:p>
            <a:pPr algn="just"/>
            <a:endParaRPr lang="en-US" sz="2000"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noise is everything else on the screen. </a:t>
            </a:r>
          </a:p>
          <a:p>
            <a:pPr algn="just"/>
            <a:endParaRPr lang="en-US" sz="2000"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Cues independent of context that differentiate the components of the screen will reduce visual search times and minimize confusion.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5512</TotalTime>
  <Words>11893</Words>
  <Application>Microsoft Office PowerPoint</Application>
  <PresentationFormat>On-screen Show (4:3)</PresentationFormat>
  <Paragraphs>1375</Paragraphs>
  <Slides>195</Slides>
  <Notes>0</Notes>
  <HiddenSlides>0</HiddenSlides>
  <MMClips>0</MMClips>
  <ScaleCrop>false</ScaleCrop>
  <HeadingPairs>
    <vt:vector size="4" baseType="variant">
      <vt:variant>
        <vt:lpstr>Theme</vt:lpstr>
      </vt:variant>
      <vt:variant>
        <vt:i4>1</vt:i4>
      </vt:variant>
      <vt:variant>
        <vt:lpstr>Slide Titles</vt:lpstr>
      </vt:variant>
      <vt:variant>
        <vt:i4>195</vt:i4>
      </vt:variant>
    </vt:vector>
  </HeadingPairs>
  <TitlesOfParts>
    <vt:vector size="196" baseType="lpstr">
      <vt:lpstr>Median</vt:lpstr>
      <vt:lpstr>UNIT – II PART - 2</vt:lpstr>
      <vt:lpstr>The User Interface Design Process</vt:lpstr>
      <vt:lpstr>Obstacles and Pitfalls in the Development Process</vt:lpstr>
      <vt:lpstr>Obstacles and Pitfalls in the Development Process</vt:lpstr>
      <vt:lpstr>Designing for People : The Five Commandments</vt:lpstr>
      <vt:lpstr>Usability </vt:lpstr>
      <vt:lpstr>Usability Assessment in the Design Process</vt:lpstr>
      <vt:lpstr>Common Usability Problems</vt:lpstr>
      <vt:lpstr>Common Usability Problems</vt:lpstr>
      <vt:lpstr>Common Usability Problems</vt:lpstr>
      <vt:lpstr>Myth – Usability is nothing but common sense</vt:lpstr>
      <vt:lpstr>Some Practical Measures of Usability</vt:lpstr>
      <vt:lpstr>Some Objective Measures of Usability </vt:lpstr>
      <vt:lpstr>Some Objective Measures of Usability </vt:lpstr>
      <vt:lpstr>Some Objective Measures of Usability </vt:lpstr>
      <vt:lpstr>The Design Team</vt:lpstr>
      <vt:lpstr>Step 1 : Know Your User or Client</vt:lpstr>
      <vt:lpstr>Understanding How People Interact with Computers</vt:lpstr>
      <vt:lpstr>Understanding How People Interact with Computers</vt:lpstr>
      <vt:lpstr>Understanding How People Interact with Computers</vt:lpstr>
      <vt:lpstr>Understanding How People Interact with Computers</vt:lpstr>
      <vt:lpstr>Important Human Characteristics in Design</vt:lpstr>
      <vt:lpstr>Perception </vt:lpstr>
      <vt:lpstr>Perception </vt:lpstr>
      <vt:lpstr>Perception </vt:lpstr>
      <vt:lpstr>Memory</vt:lpstr>
      <vt:lpstr>Memory </vt:lpstr>
      <vt:lpstr>Memory </vt:lpstr>
      <vt:lpstr>Sensory Storage</vt:lpstr>
      <vt:lpstr>Visual Acuity</vt:lpstr>
      <vt:lpstr>Foveal and Peripheral Vision</vt:lpstr>
      <vt:lpstr>Foveal and Peripheral Vision</vt:lpstr>
      <vt:lpstr>Information Processing </vt:lpstr>
      <vt:lpstr>Information Processing</vt:lpstr>
      <vt:lpstr>Information Processing</vt:lpstr>
      <vt:lpstr>Mental Models</vt:lpstr>
      <vt:lpstr>Mental Models</vt:lpstr>
      <vt:lpstr>Mental Models</vt:lpstr>
      <vt:lpstr>Movement Control</vt:lpstr>
      <vt:lpstr>Movement Control</vt:lpstr>
      <vt:lpstr>Learning </vt:lpstr>
      <vt:lpstr>Learning </vt:lpstr>
      <vt:lpstr>Skills </vt:lpstr>
      <vt:lpstr>Skills </vt:lpstr>
      <vt:lpstr>Individual Performance </vt:lpstr>
      <vt:lpstr>Human Considerations in Design</vt:lpstr>
      <vt:lpstr>Human Considerations in Design</vt:lpstr>
      <vt:lpstr>The User’s Knowledge and Experience</vt:lpstr>
      <vt:lpstr>The User’s Knowledge and Experience</vt:lpstr>
      <vt:lpstr>The User’s Knowledge and Experience</vt:lpstr>
      <vt:lpstr>The User’s Tasks and Needs</vt:lpstr>
      <vt:lpstr>The User’s Tasks and Needs</vt:lpstr>
      <vt:lpstr>The User’s Psychological Characteristics</vt:lpstr>
      <vt:lpstr>The User’s Physical Characteristics</vt:lpstr>
      <vt:lpstr>Human Interaction Speeds</vt:lpstr>
      <vt:lpstr>Methods for Gaining an Understanding of Users</vt:lpstr>
      <vt:lpstr>Methods for Gaining an Understanding of Users</vt:lpstr>
      <vt:lpstr>Step 2 : Understand the Business Function</vt:lpstr>
      <vt:lpstr>Understand the Business Function</vt:lpstr>
      <vt:lpstr>Business Definition and Requirements Analysis </vt:lpstr>
      <vt:lpstr>Business Definition and Requirements Analysis </vt:lpstr>
      <vt:lpstr>Business Definition and Requirements Analysis </vt:lpstr>
      <vt:lpstr>Requirements Collection Guidelines</vt:lpstr>
      <vt:lpstr>Determining Basic Business Functions</vt:lpstr>
      <vt:lpstr>Determining Basic Business Functions</vt:lpstr>
      <vt:lpstr>Understanding the User’s Mental Model</vt:lpstr>
      <vt:lpstr>Understanding the User’s Mental Model</vt:lpstr>
      <vt:lpstr>Performing a Task Analysis</vt:lpstr>
      <vt:lpstr>Performing a Task Analysis</vt:lpstr>
      <vt:lpstr>Performing a Task Analysis</vt:lpstr>
      <vt:lpstr>Performing a Task Analysis</vt:lpstr>
      <vt:lpstr>Developing Conceptual Models</vt:lpstr>
      <vt:lpstr>Developing Conceptual Models</vt:lpstr>
      <vt:lpstr>Developing Conceptual Models</vt:lpstr>
      <vt:lpstr>Developing Conceptual Models</vt:lpstr>
      <vt:lpstr>Guidelines for Designing Conceptual Models</vt:lpstr>
      <vt:lpstr>Defining Objects</vt:lpstr>
      <vt:lpstr>Developing Metaphors</vt:lpstr>
      <vt:lpstr>The User’s New Mental Model</vt:lpstr>
      <vt:lpstr>The User’s New Mental Model</vt:lpstr>
      <vt:lpstr>Design Standards or Style Guides</vt:lpstr>
      <vt:lpstr>Value of Standards and Guidelines</vt:lpstr>
      <vt:lpstr>Value of Standards and Guidelines</vt:lpstr>
      <vt:lpstr>Web Guidelines and Style Guides</vt:lpstr>
      <vt:lpstr>Web Guidelines and Style Guides</vt:lpstr>
      <vt:lpstr>Web Guidelines and Style Guides</vt:lpstr>
      <vt:lpstr>Web Guidelines and Style Guides</vt:lpstr>
      <vt:lpstr>Web Guidelines and Style Guides</vt:lpstr>
      <vt:lpstr>Step 3 : Understanding the Principles of Good Screen Design</vt:lpstr>
      <vt:lpstr>Human Considerations in Screen Design</vt:lpstr>
      <vt:lpstr>How to Distract the Screen User</vt:lpstr>
      <vt:lpstr>How to Distract the Screen User</vt:lpstr>
      <vt:lpstr>How to Distract the Screen User</vt:lpstr>
      <vt:lpstr>How to Distract the Screen User</vt:lpstr>
      <vt:lpstr>What Screen Users Want</vt:lpstr>
      <vt:lpstr>What Screen Users Do</vt:lpstr>
      <vt:lpstr>Interface Design Goals</vt:lpstr>
      <vt:lpstr>The Test for a Good Design</vt:lpstr>
      <vt:lpstr>The Test for a Good Design</vt:lpstr>
      <vt:lpstr>Screen and Web Page Meaning and Purpose</vt:lpstr>
      <vt:lpstr>Screen and Web Page Meaning and Purpose</vt:lpstr>
      <vt:lpstr>Organizing Screen Elements Clearly and Meaningfully</vt:lpstr>
      <vt:lpstr>Consistency</vt:lpstr>
      <vt:lpstr>Ordering of Screen Data and Content</vt:lpstr>
      <vt:lpstr>Ordering of Screen Data and Content</vt:lpstr>
      <vt:lpstr>Upper-Left Starting Point</vt:lpstr>
      <vt:lpstr>Screen Navigation and Flow</vt:lpstr>
      <vt:lpstr>Screen Navigation and Flow</vt:lpstr>
      <vt:lpstr>Visually Pleasing Composition</vt:lpstr>
      <vt:lpstr>Visually Pleasing Composition</vt:lpstr>
      <vt:lpstr>Visually Pleasing Composition</vt:lpstr>
      <vt:lpstr>Visually Pleasing Composition</vt:lpstr>
      <vt:lpstr>Perceptual Principles and Functional Grouping</vt:lpstr>
      <vt:lpstr>Perceptual Principles and Functional Grouping</vt:lpstr>
      <vt:lpstr>Grouping Using Borders</vt:lpstr>
      <vt:lpstr>Grouping Using Borders</vt:lpstr>
      <vt:lpstr>Grouping Using Backgrounds</vt:lpstr>
      <vt:lpstr>Visual Style in Web Page Design</vt:lpstr>
      <vt:lpstr>Amount of Information</vt:lpstr>
      <vt:lpstr>Web Page Size</vt:lpstr>
      <vt:lpstr>Deciding on Long Versus Short Pages</vt:lpstr>
      <vt:lpstr>Scrolling and Paging</vt:lpstr>
      <vt:lpstr>Distinctiveness </vt:lpstr>
      <vt:lpstr>Focus and Emphasis</vt:lpstr>
      <vt:lpstr>Focus and Emphasis</vt:lpstr>
      <vt:lpstr>Presenting Information Simply and Meaningfully</vt:lpstr>
      <vt:lpstr>Presenting Information Simply and Meaningfully</vt:lpstr>
      <vt:lpstr>Typography </vt:lpstr>
      <vt:lpstr>Typography </vt:lpstr>
      <vt:lpstr>Font Types and Families</vt:lpstr>
      <vt:lpstr>Font Size</vt:lpstr>
      <vt:lpstr>Font Styles and Weight</vt:lpstr>
      <vt:lpstr>Font Case</vt:lpstr>
      <vt:lpstr>Font Case</vt:lpstr>
      <vt:lpstr>Defaults </vt:lpstr>
      <vt:lpstr>Consistency </vt:lpstr>
      <vt:lpstr>Other </vt:lpstr>
      <vt:lpstr>Paper Versus Screen Reading</vt:lpstr>
      <vt:lpstr>Screen Elements</vt:lpstr>
      <vt:lpstr>Captions / Labels</vt:lpstr>
      <vt:lpstr>Data Fields</vt:lpstr>
      <vt:lpstr>Control Captions / Data Fields</vt:lpstr>
      <vt:lpstr>Control Captions / Data Fields</vt:lpstr>
      <vt:lpstr>Control Caption/Data Field Justification</vt:lpstr>
      <vt:lpstr>Special Symbols</vt:lpstr>
      <vt:lpstr>Control Section Headings</vt:lpstr>
      <vt:lpstr>Control Subsection or Row Headings </vt:lpstr>
      <vt:lpstr>Control Subsection or Row Headings </vt:lpstr>
      <vt:lpstr>Control Subsection or Row Headings </vt:lpstr>
      <vt:lpstr>Field Group Headings </vt:lpstr>
      <vt:lpstr>Web Page Headings</vt:lpstr>
      <vt:lpstr>Web Page Headings</vt:lpstr>
      <vt:lpstr>Instructions </vt:lpstr>
      <vt:lpstr>Reading, Browsing and Searching on the Web</vt:lpstr>
      <vt:lpstr>Reading, Browsing and Searching on the Web</vt:lpstr>
      <vt:lpstr>Initial Focus of Attention</vt:lpstr>
      <vt:lpstr>Page Perusal </vt:lpstr>
      <vt:lpstr>Page Perusal </vt:lpstr>
      <vt:lpstr>Scanning Guidelines</vt:lpstr>
      <vt:lpstr>Scanning Guidelines</vt:lpstr>
      <vt:lpstr>Browsing Guidelines</vt:lpstr>
      <vt:lpstr>Searching </vt:lpstr>
      <vt:lpstr>Search Facility Guidelines</vt:lpstr>
      <vt:lpstr>Search Facility Guidelines</vt:lpstr>
      <vt:lpstr>Search Facility Guidelines</vt:lpstr>
      <vt:lpstr>Progressive Search Refinement</vt:lpstr>
      <vt:lpstr>Launch a Search</vt:lpstr>
      <vt:lpstr>Present Meaningful Results</vt:lpstr>
      <vt:lpstr>Present Meaningful Results</vt:lpstr>
      <vt:lpstr>Destination Pages </vt:lpstr>
      <vt:lpstr>Locatability </vt:lpstr>
      <vt:lpstr>Statistical Graphics</vt:lpstr>
      <vt:lpstr>Use of Statistical Graphics</vt:lpstr>
      <vt:lpstr>Components of a Statistical Graphic</vt:lpstr>
      <vt:lpstr>Axes </vt:lpstr>
      <vt:lpstr>Scales and Scaling</vt:lpstr>
      <vt:lpstr>Proportion </vt:lpstr>
      <vt:lpstr>Lines </vt:lpstr>
      <vt:lpstr>Labeling </vt:lpstr>
      <vt:lpstr>Title </vt:lpstr>
      <vt:lpstr>Aiding Interpretation of Numbers</vt:lpstr>
      <vt:lpstr>Types of Statistical Graphics</vt:lpstr>
      <vt:lpstr>Curves and Line Graphs</vt:lpstr>
      <vt:lpstr>Curves and Line Graphs</vt:lpstr>
      <vt:lpstr>Curves and Line Graphs</vt:lpstr>
      <vt:lpstr>Surface Charts</vt:lpstr>
      <vt:lpstr>Scatterplots </vt:lpstr>
      <vt:lpstr>Bar Graphs</vt:lpstr>
      <vt:lpstr>Bar Graphs</vt:lpstr>
      <vt:lpstr>Segmented or Stacked Bars</vt:lpstr>
      <vt:lpstr>Pie Charts</vt:lpstr>
      <vt:lpstr>Pie Charts</vt:lpstr>
      <vt:lpstr>Choosing a Graph Type</vt:lpstr>
      <vt:lpstr>Technical Considerations in Interface Design</vt:lpstr>
      <vt:lpstr>Technical Considerations in Interface Design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 II</dc:title>
  <dc:creator>KPKR</dc:creator>
  <cp:lastModifiedBy>USER</cp:lastModifiedBy>
  <cp:revision>701</cp:revision>
  <dcterms:created xsi:type="dcterms:W3CDTF">2006-08-16T00:00:00Z</dcterms:created>
  <dcterms:modified xsi:type="dcterms:W3CDTF">2023-03-31T07:17:44Z</dcterms:modified>
</cp:coreProperties>
</file>