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7" r:id="rId7"/>
    <p:sldId id="278" r:id="rId8"/>
    <p:sldId id="279" r:id="rId9"/>
    <p:sldId id="280" r:id="rId10"/>
    <p:sldId id="281" r:id="rId11"/>
    <p:sldId id="282" r:id="rId12"/>
    <p:sldId id="261" r:id="rId13"/>
    <p:sldId id="262" r:id="rId14"/>
    <p:sldId id="263" r:id="rId15"/>
    <p:sldId id="283" r:id="rId16"/>
    <p:sldId id="264" r:id="rId17"/>
    <p:sldId id="265" r:id="rId18"/>
    <p:sldId id="266" r:id="rId19"/>
    <p:sldId id="267" r:id="rId20"/>
    <p:sldId id="268" r:id="rId21"/>
    <p:sldId id="269" r:id="rId22"/>
    <p:sldId id="270" r:id="rId23"/>
    <p:sldId id="272" r:id="rId24"/>
    <p:sldId id="273"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1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A15BC9-DE04-4D58-BA7F-524225D33227}"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15BC9-DE04-4D58-BA7F-524225D33227}"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15BC9-DE04-4D58-BA7F-524225D33227}"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15BC9-DE04-4D58-BA7F-524225D33227}"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A15BC9-DE04-4D58-BA7F-524225D33227}" type="datetimeFigureOut">
              <a:rPr lang="en-US" smtClean="0"/>
              <a:t>4/21/2023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15BC9-DE04-4D58-BA7F-524225D33227}"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A15BC9-DE04-4D58-BA7F-524225D33227}" type="datetimeFigureOut">
              <a:rPr lang="en-US" smtClean="0"/>
              <a:t>4/21/2023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A15BC9-DE04-4D58-BA7F-524225D33227}" type="datetimeFigureOut">
              <a:rPr lang="en-US" smtClean="0"/>
              <a:t>4/21/2023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A15BC9-DE04-4D58-BA7F-524225D33227}" type="datetimeFigureOut">
              <a:rPr lang="en-US" smtClean="0"/>
              <a:t>4/21/2023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15BC9-DE04-4D58-BA7F-524225D33227}"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A15BC9-DE04-4D58-BA7F-524225D33227}" type="datetimeFigureOut">
              <a:rPr lang="en-US" smtClean="0"/>
              <a:t>4/21/2023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B5B56E-B6EE-4F65-A087-5647521BCA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A15BC9-DE04-4D58-BA7F-524225D33227}" type="datetimeFigureOut">
              <a:rPr lang="en-US" smtClean="0"/>
              <a:t>4/21/2023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5B56E-B6EE-4F65-A087-5647521BCA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chinelearningmastery.com/statistical-hypothesis-te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achinelearningmastery.com/critical-values-for-statistical-hypothesis-test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143000"/>
            <a:ext cx="6400800" cy="4495800"/>
          </a:xfrm>
        </p:spPr>
        <p:txBody>
          <a:bodyPr>
            <a:normAutofit fontScale="85000" lnSpcReduction="10000"/>
          </a:bodyPr>
          <a:lstStyle/>
          <a:p>
            <a:pPr fontAlgn="base"/>
            <a:r>
              <a:rPr lang="en-US" dirty="0" smtClean="0">
                <a:solidFill>
                  <a:schemeClr val="tx1"/>
                </a:solidFill>
              </a:rPr>
              <a:t>Evaluating Hypotheses </a:t>
            </a:r>
            <a:r>
              <a:rPr lang="en-US" dirty="0">
                <a:solidFill>
                  <a:schemeClr val="tx1"/>
                </a:solidFill>
              </a:rPr>
              <a:t>is divided into </a:t>
            </a:r>
            <a:r>
              <a:rPr lang="en-US" dirty="0" smtClean="0">
                <a:solidFill>
                  <a:schemeClr val="tx1"/>
                </a:solidFill>
              </a:rPr>
              <a:t>7parts</a:t>
            </a:r>
          </a:p>
          <a:p>
            <a:pPr fontAlgn="base"/>
            <a:r>
              <a:rPr lang="en-US" dirty="0" smtClean="0">
                <a:solidFill>
                  <a:schemeClr val="tx1"/>
                </a:solidFill>
              </a:rPr>
              <a:t> </a:t>
            </a:r>
            <a:r>
              <a:rPr lang="en-US" dirty="0">
                <a:solidFill>
                  <a:schemeClr val="tx1"/>
                </a:solidFill>
              </a:rPr>
              <a:t>they are as </a:t>
            </a:r>
            <a:r>
              <a:rPr lang="en-US" dirty="0" smtClean="0">
                <a:solidFill>
                  <a:schemeClr val="tx1"/>
                </a:solidFill>
              </a:rPr>
              <a:t>follows:</a:t>
            </a:r>
          </a:p>
          <a:p>
            <a:pPr algn="l" fontAlgn="base"/>
            <a:r>
              <a:rPr lang="en-US" dirty="0" smtClean="0">
                <a:solidFill>
                  <a:schemeClr val="tx1"/>
                </a:solidFill>
              </a:rPr>
              <a:t>5.1</a:t>
            </a:r>
            <a:r>
              <a:rPr lang="en-US" dirty="0">
                <a:solidFill>
                  <a:schemeClr val="tx1"/>
                </a:solidFill>
              </a:rPr>
              <a:t>. Motivation</a:t>
            </a:r>
          </a:p>
          <a:p>
            <a:pPr algn="l" fontAlgn="base"/>
            <a:r>
              <a:rPr lang="en-US" dirty="0">
                <a:solidFill>
                  <a:schemeClr val="tx1"/>
                </a:solidFill>
              </a:rPr>
              <a:t>5.2. Estimating Hypothesis Accuracy</a:t>
            </a:r>
          </a:p>
          <a:p>
            <a:pPr algn="l" fontAlgn="base"/>
            <a:r>
              <a:rPr lang="en-US" dirty="0">
                <a:solidFill>
                  <a:schemeClr val="tx1"/>
                </a:solidFill>
              </a:rPr>
              <a:t>5.3. Basics of Sampling Theory</a:t>
            </a:r>
          </a:p>
          <a:p>
            <a:pPr algn="l" fontAlgn="base"/>
            <a:r>
              <a:rPr lang="en-US" dirty="0">
                <a:solidFill>
                  <a:schemeClr val="tx1"/>
                </a:solidFill>
              </a:rPr>
              <a:t>5.4. A General Approach for Deriving Confidence Intervals</a:t>
            </a:r>
          </a:p>
          <a:p>
            <a:pPr algn="l" fontAlgn="base"/>
            <a:r>
              <a:rPr lang="en-US" dirty="0">
                <a:solidFill>
                  <a:schemeClr val="tx1"/>
                </a:solidFill>
              </a:rPr>
              <a:t>5.5. Difference in Error of Two Hypotheses</a:t>
            </a:r>
          </a:p>
          <a:p>
            <a:pPr algn="l" fontAlgn="base"/>
            <a:r>
              <a:rPr lang="en-US" dirty="0">
                <a:solidFill>
                  <a:schemeClr val="tx1"/>
                </a:solidFill>
              </a:rPr>
              <a:t>5.6. Comparing Learning Algorithms</a:t>
            </a:r>
          </a:p>
          <a:p>
            <a:pPr algn="l" fontAlgn="base"/>
            <a:r>
              <a:rPr lang="en-US" dirty="0">
                <a:solidFill>
                  <a:schemeClr val="tx1"/>
                </a:solidFill>
              </a:rPr>
              <a:t>5.7. Summary and Further Reading</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Confidence Intervals</a:t>
            </a:r>
            <a:endParaRPr lang="en-US"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685800" y="1371600"/>
            <a:ext cx="7467600" cy="5486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for N% confidence intervals for discrete-valued hypotheses</a:t>
            </a:r>
          </a:p>
          <a:p>
            <a:endParaRPr lang="en-US" dirty="0"/>
          </a:p>
        </p:txBody>
      </p:sp>
      <p:pic>
        <p:nvPicPr>
          <p:cNvPr id="17411" name="Picture 3"/>
          <p:cNvPicPr>
            <a:picLocks noChangeAspect="1" noChangeArrowheads="1"/>
          </p:cNvPicPr>
          <p:nvPr/>
        </p:nvPicPr>
        <p:blipFill>
          <a:blip r:embed="rId2" cstate="print"/>
          <a:srcRect/>
          <a:stretch>
            <a:fillRect/>
          </a:stretch>
        </p:blipFill>
        <p:spPr bwMode="auto">
          <a:xfrm>
            <a:off x="1447800" y="2743200"/>
            <a:ext cx="4343400" cy="9144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base"/>
            <a:r>
              <a:rPr lang="en-US" sz="3200" b="1" dirty="0"/>
              <a:t>A General Approach for Deriving Confidence Intervals</a:t>
            </a:r>
            <a:br>
              <a:rPr lang="en-US" sz="3200" b="1" dirty="0"/>
            </a:br>
            <a:endParaRPr lang="en-US" sz="3200" dirty="0"/>
          </a:p>
        </p:txBody>
      </p:sp>
      <p:sp>
        <p:nvSpPr>
          <p:cNvPr id="5" name="Content Placeholder 4"/>
          <p:cNvSpPr>
            <a:spLocks noGrp="1"/>
          </p:cNvSpPr>
          <p:nvPr>
            <p:ph idx="1"/>
          </p:nvPr>
        </p:nvSpPr>
        <p:spPr/>
        <p:txBody>
          <a:bodyPr>
            <a:normAutofit/>
          </a:bodyPr>
          <a:lstStyle/>
          <a:p>
            <a:r>
              <a:rPr lang="en-US" sz="2000" dirty="0" smtClean="0"/>
              <a:t>Given the equation to calculate the confidence intervals for proportional values and the statistical reasoning behind the equation, a general procedure is presented to calculate confidence intervals.</a:t>
            </a:r>
            <a:br>
              <a:rPr lang="en-US" sz="2000" dirty="0" smtClean="0"/>
            </a:br>
            <a:r>
              <a:rPr lang="en-US" sz="2000" dirty="0" smtClean="0"/>
              <a:t>The procedure is summarized below.</a:t>
            </a:r>
          </a:p>
          <a:p>
            <a:endParaRPr lang="en-US" dirty="0" smtClean="0"/>
          </a:p>
          <a:p>
            <a:pPr>
              <a:buNone/>
            </a:pPr>
            <a:r>
              <a:rPr lang="en-US" dirty="0" smtClean="0"/>
              <a:t/>
            </a:r>
            <a:br>
              <a:rPr lang="en-US" dirty="0" smtClean="0"/>
            </a:br>
            <a:endParaRPr lang="en-US" dirty="0"/>
          </a:p>
        </p:txBody>
      </p:sp>
      <p:pic>
        <p:nvPicPr>
          <p:cNvPr id="7" name="Picture 2"/>
          <p:cNvPicPr>
            <a:picLocks noChangeAspect="1" noChangeArrowheads="1"/>
          </p:cNvPicPr>
          <p:nvPr/>
        </p:nvPicPr>
        <p:blipFill>
          <a:blip r:embed="rId2" cstate="print"/>
          <a:srcRect/>
          <a:stretch>
            <a:fillRect/>
          </a:stretch>
        </p:blipFill>
        <p:spPr bwMode="auto">
          <a:xfrm>
            <a:off x="685800" y="3048000"/>
            <a:ext cx="7829550" cy="304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Central Limit Theorem</a:t>
            </a:r>
            <a:endParaRPr lang="en-US" dirty="0"/>
          </a:p>
        </p:txBody>
      </p:sp>
      <p:sp>
        <p:nvSpPr>
          <p:cNvPr id="5" name="Content Placeholder 4"/>
          <p:cNvSpPr>
            <a:spLocks noGrp="1"/>
          </p:cNvSpPr>
          <p:nvPr>
            <p:ph idx="1"/>
          </p:nvPr>
        </p:nvSpPr>
        <p:spPr/>
        <p:txBody>
          <a:bodyPr>
            <a:normAutofit fontScale="77500" lnSpcReduction="20000"/>
          </a:bodyPr>
          <a:lstStyle/>
          <a:p>
            <a:r>
              <a:rPr lang="en-US" i="1" dirty="0"/>
              <a:t>The Central Limit Theorem is a very useful fact because it implies that whenever we define an estimator that is the mean of some sample (e.g., errors(h) is the mean error), the distribution governing this estimator can be approximated by a Normal distribution for sufficiently large n</a:t>
            </a:r>
            <a:r>
              <a:rPr lang="en-US" i="1" dirty="0" smtClean="0"/>
              <a:t>.</a:t>
            </a:r>
          </a:p>
          <a:p>
            <a:r>
              <a:rPr lang="en-US" i="1" dirty="0" smtClean="0"/>
              <a:t>Consider a set of independent identically distributed random variables Y1….</a:t>
            </a:r>
            <a:r>
              <a:rPr lang="en-US" i="1" dirty="0" err="1" smtClean="0"/>
              <a:t>Yn</a:t>
            </a:r>
            <a:r>
              <a:rPr lang="en-US" i="1" dirty="0" smtClean="0"/>
              <a:t> governed by an arbitrary probability </a:t>
            </a:r>
            <a:r>
              <a:rPr lang="en-US" i="1" dirty="0" err="1" smtClean="0"/>
              <a:t>distributionwith</a:t>
            </a:r>
            <a:r>
              <a:rPr lang="en-US" i="1" dirty="0" smtClean="0"/>
              <a:t> mean µ and finite variance </a:t>
            </a:r>
            <a:r>
              <a:rPr lang="en-US" dirty="0"/>
              <a:t>σ </a:t>
            </a:r>
            <a:r>
              <a:rPr lang="en-US" baseline="30000" dirty="0" smtClean="0"/>
              <a:t>2</a:t>
            </a:r>
            <a:r>
              <a:rPr lang="en-US" dirty="0" smtClean="0"/>
              <a:t> .define the sample mean</a:t>
            </a:r>
          </a:p>
          <a:p>
            <a:endParaRPr lang="en-US" dirty="0"/>
          </a:p>
          <a:p>
            <a:endParaRPr lang="en-US" dirty="0" smtClean="0"/>
          </a:p>
          <a:p>
            <a:endParaRPr lang="en-US" dirty="0"/>
          </a:p>
          <a:p>
            <a:r>
              <a:rPr lang="en-US" dirty="0" smtClean="0"/>
              <a:t> </a:t>
            </a:r>
            <a:endParaRPr lang="en-US" i="1" dirty="0" smtClean="0"/>
          </a:p>
          <a:p>
            <a:pPr>
              <a:buNone/>
            </a:pPr>
            <a:endParaRPr lang="en-US" dirty="0"/>
          </a:p>
        </p:txBody>
      </p:sp>
      <p:pic>
        <p:nvPicPr>
          <p:cNvPr id="8" name="Picture 3" descr="C:\Users\acer\Desktop\Capture.PNG"/>
          <p:cNvPicPr>
            <a:picLocks noChangeAspect="1" noChangeArrowheads="1"/>
          </p:cNvPicPr>
          <p:nvPr/>
        </p:nvPicPr>
        <p:blipFill>
          <a:blip r:embed="rId2" cstate="print"/>
          <a:srcRect/>
          <a:stretch>
            <a:fillRect/>
          </a:stretch>
        </p:blipFill>
        <p:spPr bwMode="auto">
          <a:xfrm>
            <a:off x="3124200" y="4495800"/>
            <a:ext cx="2667000" cy="1967883"/>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in Error of Two Hypotheses</a:t>
            </a:r>
            <a:br>
              <a:rPr lang="en-US" b="1" dirty="0"/>
            </a:br>
            <a:endParaRPr lang="en-US" dirty="0"/>
          </a:p>
        </p:txBody>
      </p:sp>
      <p:sp>
        <p:nvSpPr>
          <p:cNvPr id="3" name="Content Placeholder 2"/>
          <p:cNvSpPr>
            <a:spLocks noGrp="1"/>
          </p:cNvSpPr>
          <p:nvPr>
            <p:ph idx="1"/>
          </p:nvPr>
        </p:nvSpPr>
        <p:spPr/>
        <p:txBody>
          <a:bodyPr>
            <a:normAutofit/>
          </a:bodyPr>
          <a:lstStyle/>
          <a:p>
            <a:pPr fontAlgn="base"/>
            <a:r>
              <a:rPr lang="en-US" sz="2100" dirty="0"/>
              <a:t>This section looks at applying the general procedure for calculating confidence intervals to the estimated difference in classification error between two models.</a:t>
            </a:r>
          </a:p>
          <a:p>
            <a:pPr fontAlgn="base"/>
            <a:r>
              <a:rPr lang="en-US" sz="2100" dirty="0"/>
              <a:t>The approach assumes that each model was trained on a different independent sample of the data. Therefore, the calculation of the confidence interval in the difference in error between the two models adds the variance from each model.</a:t>
            </a:r>
          </a:p>
          <a:p>
            <a:r>
              <a:rPr lang="en-US" sz="2100" i="1" dirty="0"/>
              <a:t>In some cases we are interested in the probability that some specific conjecture is true, rather than in confidence intervals for some parameter</a:t>
            </a:r>
            <a:r>
              <a:rPr lang="en-US" sz="2100" i="1" dirty="0" smtClean="0"/>
              <a:t>.</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914400" y="5029200"/>
            <a:ext cx="6781800" cy="1143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914400" y="1676400"/>
            <a:ext cx="7543800" cy="1447800"/>
          </a:xfrm>
          <a:prstGeom prst="rect">
            <a:avLst/>
          </a:prstGeom>
          <a:noFill/>
          <a:ln w="9525">
            <a:noFill/>
            <a:miter lim="800000"/>
            <a:headEnd/>
            <a:tailEnd/>
          </a:ln>
        </p:spPr>
      </p:pic>
      <p:pic>
        <p:nvPicPr>
          <p:cNvPr id="18435" name="Picture 3"/>
          <p:cNvPicPr>
            <a:picLocks noChangeAspect="1" noChangeArrowheads="1"/>
          </p:cNvPicPr>
          <p:nvPr/>
        </p:nvPicPr>
        <p:blipFill>
          <a:blip r:embed="rId3" cstate="print"/>
          <a:srcRect/>
          <a:stretch>
            <a:fillRect/>
          </a:stretch>
        </p:blipFill>
        <p:spPr bwMode="auto">
          <a:xfrm>
            <a:off x="2590800" y="3657600"/>
            <a:ext cx="3962400" cy="762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Comparing Learning Algorithms</a:t>
            </a:r>
            <a:br>
              <a:rPr lang="en-US" b="1" dirty="0"/>
            </a:br>
            <a:endParaRPr lang="en-US" dirty="0"/>
          </a:p>
        </p:txBody>
      </p:sp>
      <p:sp>
        <p:nvSpPr>
          <p:cNvPr id="5" name="Content Placeholder 4"/>
          <p:cNvSpPr>
            <a:spLocks noGrp="1"/>
          </p:cNvSpPr>
          <p:nvPr>
            <p:ph idx="1"/>
          </p:nvPr>
        </p:nvSpPr>
        <p:spPr/>
        <p:txBody>
          <a:bodyPr>
            <a:normAutofit fontScale="55000" lnSpcReduction="20000"/>
          </a:bodyPr>
          <a:lstStyle/>
          <a:p>
            <a:pPr fontAlgn="base"/>
            <a:r>
              <a:rPr lang="en-US" dirty="0"/>
              <a:t>When we train a model, there are tons of learning algorithms that can be used to train the model correctly, and we’ll want to choose the algorithm that best fits the universal dataset(training and testing dataset). </a:t>
            </a:r>
          </a:p>
          <a:p>
            <a:pPr fontAlgn="base"/>
            <a:r>
              <a:rPr lang="en-US" dirty="0"/>
              <a:t> </a:t>
            </a:r>
          </a:p>
          <a:p>
            <a:pPr fontAlgn="base"/>
            <a:r>
              <a:rPr lang="en-US" dirty="0"/>
              <a:t>To find the best learning algorithm, we compare different learning algorithms. In this blog, we’ll have a look at some parameters we need to keep in my to compare learning algorithms. </a:t>
            </a:r>
          </a:p>
          <a:p>
            <a:pPr fontAlgn="base"/>
            <a:r>
              <a:rPr lang="en-US" dirty="0"/>
              <a:t> </a:t>
            </a:r>
          </a:p>
          <a:p>
            <a:pPr fontAlgn="base"/>
            <a:r>
              <a:rPr lang="en-US" b="1" dirty="0"/>
              <a:t>Why rely on Statistical methods to compare learning algorithms? </a:t>
            </a:r>
            <a:endParaRPr lang="en-US" dirty="0"/>
          </a:p>
          <a:p>
            <a:pPr fontAlgn="base"/>
            <a:r>
              <a:rPr lang="en-US" dirty="0"/>
              <a:t>The mean performance of machine learning models is commonly calculated using k-fold cross-validation.</a:t>
            </a:r>
          </a:p>
          <a:p>
            <a:pPr fontAlgn="base"/>
            <a:r>
              <a:rPr lang="en-US" dirty="0"/>
              <a:t> </a:t>
            </a:r>
          </a:p>
          <a:p>
            <a:pPr fontAlgn="base"/>
            <a:r>
              <a:rPr lang="en-US" dirty="0"/>
              <a:t>The algorithm with the best average performance should outperform those with the worst average performance. But what if the discrepancy in average performance is due to a statistical anomaly?</a:t>
            </a:r>
          </a:p>
          <a:p>
            <a:r>
              <a:rPr lang="en-US" dirty="0"/>
              <a:t>To determine whether the difference in mean performance between any two algorithms is real or not, a statistical hypothesis test is used.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Comparing of learning Algorithms: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smtClean="0"/>
              <a:t>We </a:t>
            </a:r>
            <a:r>
              <a:rPr lang="en-US" dirty="0"/>
              <a:t>want to know which of the Learning algorithm is the better learning approach for learning a specific target function f on average. Average the performance of these two algorithms over all the training sets of size n selected from the instance distribution D.</a:t>
            </a:r>
          </a:p>
          <a:p>
            <a:pPr fontAlgn="base">
              <a:buNone/>
            </a:pPr>
            <a:r>
              <a:rPr lang="en-US" dirty="0"/>
              <a:t> </a:t>
            </a:r>
          </a:p>
          <a:p>
            <a:pPr fontAlgn="base"/>
            <a:r>
              <a:rPr lang="en-US" dirty="0"/>
              <a:t>We use this formula to estimate the expected value of the difference in the errors. </a:t>
            </a:r>
            <a:endParaRPr lang="en-US" dirty="0" smtClean="0"/>
          </a:p>
          <a:p>
            <a:pPr fontAlgn="base"/>
            <a:endParaRPr lang="en-US" dirty="0"/>
          </a:p>
          <a:p>
            <a:pPr fontAlgn="base"/>
            <a:endParaRPr lang="en-US" dirty="0" smtClean="0"/>
          </a:p>
          <a:p>
            <a:pPr fontAlgn="base"/>
            <a:endParaRPr lang="en-US" dirty="0"/>
          </a:p>
          <a:p>
            <a:pPr fontAlgn="base">
              <a:buNone/>
            </a:pPr>
            <a:r>
              <a:rPr lang="en-US" dirty="0"/>
              <a:t> </a:t>
            </a:r>
          </a:p>
          <a:p>
            <a:pPr fontAlgn="base"/>
            <a:r>
              <a:rPr lang="en-US" dirty="0"/>
              <a:t>Where L(S) signifies the hypothesis generated by learning technique L given a sample of training data of size S.</a:t>
            </a:r>
          </a:p>
          <a:p>
            <a:pPr fontAlgn="base">
              <a:buNone/>
            </a:pPr>
            <a:endParaRPr lang="en-US" dirty="0"/>
          </a:p>
          <a:p>
            <a:pPr fontAlgn="base"/>
            <a:r>
              <a:rPr lang="en-US" dirty="0"/>
              <a:t>When comparing learning algorithms, we only have a small sample Do of data to work with.</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600201" y="3200401"/>
            <a:ext cx="5281612" cy="8382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a:t>Do can be divided into two sets: a training set So and a disjoint test set To. The test data can be used to assess the accuracy of the two hypotheses, while the training data can be used to train both LA and LB (the learning algorithms</a:t>
            </a:r>
            <a:r>
              <a:rPr lang="en-US" dirty="0" smtClean="0"/>
              <a:t>).</a:t>
            </a:r>
          </a:p>
          <a:p>
            <a:endParaRPr lang="en-US" dirty="0"/>
          </a:p>
          <a:p>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524000" y="4572000"/>
            <a:ext cx="5562599" cy="6858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09600"/>
            <a:ext cx="8229600" cy="5516563"/>
          </a:xfrm>
        </p:spPr>
        <p:txBody>
          <a:bodyPr>
            <a:normAutofit fontScale="92500" lnSpcReduction="20000"/>
          </a:bodyPr>
          <a:lstStyle/>
          <a:p>
            <a:pPr fontAlgn="base"/>
            <a:r>
              <a:rPr lang="en-US" dirty="0"/>
              <a:t>There are two major distinctions between this estimator and the quantity in Equation (5.14):</a:t>
            </a:r>
          </a:p>
          <a:p>
            <a:pPr fontAlgn="base"/>
            <a:r>
              <a:rPr lang="en-US" dirty="0"/>
              <a:t>To begin, we’ll use error(h) to approximate </a:t>
            </a:r>
            <a:r>
              <a:rPr lang="en-US" dirty="0" err="1"/>
              <a:t>errorD</a:t>
            </a:r>
            <a:r>
              <a:rPr lang="en-US" dirty="0"/>
              <a:t>(h).</a:t>
            </a:r>
          </a:p>
          <a:p>
            <a:pPr fontAlgn="base"/>
            <a:r>
              <a:rPr lang="en-US" dirty="0"/>
              <a:t>Second, rather than considering the anticipated value of this difference overall samples S chosen from the distribution D, we just measure the difference in errors for one training set S0.</a:t>
            </a:r>
          </a:p>
          <a:p>
            <a:pPr fontAlgn="base"/>
            <a:r>
              <a:rPr lang="en-US" dirty="0"/>
              <a:t> </a:t>
            </a:r>
            <a:r>
              <a:rPr lang="en-US" dirty="0" smtClean="0"/>
              <a:t>To </a:t>
            </a:r>
            <a:r>
              <a:rPr lang="en-US" dirty="0"/>
              <a:t>make the estimator in Equation better (5.15)</a:t>
            </a:r>
          </a:p>
          <a:p>
            <a:pPr fontAlgn="base"/>
            <a:r>
              <a:rPr lang="en-US" dirty="0"/>
              <a:t>split the data on a regular basis and take the mean of the test set errors for these individual studies and divide them into disjoint training and test sets.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pPr fontAlgn="base"/>
            <a:r>
              <a:rPr lang="en-US" b="1" dirty="0" smtClean="0"/>
              <a:t/>
            </a:r>
            <a:br>
              <a:rPr lang="en-US" b="1" dirty="0" smtClean="0"/>
            </a:br>
            <a:r>
              <a:rPr lang="en-US" b="1" dirty="0"/>
              <a:t/>
            </a:r>
            <a:br>
              <a:rPr lang="en-US" b="1" dirty="0"/>
            </a:br>
            <a:r>
              <a:rPr lang="en-US" b="1" dirty="0" smtClean="0"/>
              <a:t>Motivation</a:t>
            </a:r>
            <a:r>
              <a:rPr lang="en-US" dirty="0"/>
              <a:t/>
            </a:r>
            <a:br>
              <a:rPr lang="en-US" dirty="0"/>
            </a:br>
            <a:r>
              <a:rPr lang="en-US" i="1" dirty="0"/>
              <a:t/>
            </a:r>
            <a:br>
              <a:rPr lang="en-US" i="1" dirty="0"/>
            </a:br>
            <a:endParaRPr lang="en-US"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r>
              <a:rPr lang="en-US" dirty="0" smtClean="0"/>
              <a:t>The chapter starts off by stating the importance of evaluating hypotheses in machine learning </a:t>
            </a:r>
          </a:p>
          <a:p>
            <a:r>
              <a:rPr lang="en-US" i="1" dirty="0" smtClean="0"/>
              <a:t>Empirically evaluating the accuracy of hypotheses is fundamental to machine learning.</a:t>
            </a:r>
          </a:p>
          <a:p>
            <a:pPr fontAlgn="base"/>
            <a:r>
              <a:rPr lang="en-US" dirty="0"/>
              <a:t>The chapter is motivated by three questions; they are:</a:t>
            </a:r>
          </a:p>
          <a:p>
            <a:pPr fontAlgn="base"/>
            <a:r>
              <a:rPr lang="en-US" dirty="0"/>
              <a:t>Given the observed accuracy of a hypothesis over a limited sample of data, how well does this estimate its accuracy over additional examples?</a:t>
            </a:r>
          </a:p>
          <a:p>
            <a:pPr fontAlgn="base"/>
            <a:r>
              <a:rPr lang="en-US" dirty="0"/>
              <a:t>Given that one hypothesis outperforms another over some sample of data, how probable is it that this hypothesis is more accurate in general?</a:t>
            </a:r>
          </a:p>
          <a:p>
            <a:pPr fontAlgn="base"/>
            <a:r>
              <a:rPr lang="en-US" dirty="0"/>
              <a:t>When data is limited, what is the best way to use this data to both learn a hypothesis and estimate its accuracy?</a:t>
            </a:r>
          </a:p>
          <a:p>
            <a:pPr fontAlgn="base"/>
            <a:r>
              <a:rPr lang="en-US" dirty="0"/>
              <a:t>All three questions are closely related.</a:t>
            </a:r>
          </a:p>
          <a:p>
            <a:pPr fontAlgn="base"/>
            <a:r>
              <a:rPr lang="en-US" dirty="0"/>
              <a:t>The first question raises concerns over errors in the estimate of model skill and motivates the need for confidence intervals.</a:t>
            </a:r>
          </a:p>
          <a:p>
            <a:pPr fontAlgn="base"/>
            <a:r>
              <a:rPr lang="en-US" dirty="0"/>
              <a:t>The second question raises concerns about making decisions based on model skill on small samples and motivates </a:t>
            </a:r>
            <a:r>
              <a:rPr lang="en-US" dirty="0">
                <a:hlinkClick r:id="rId2"/>
              </a:rPr>
              <a:t>statistical hypothesis testing</a:t>
            </a:r>
            <a:r>
              <a:rPr lang="en-US" dirty="0"/>
              <a:t>.</a:t>
            </a:r>
          </a:p>
          <a:p>
            <a:pPr fontAlgn="base"/>
            <a:r>
              <a:rPr lang="en-US" dirty="0"/>
              <a:t>And finally, the third question considers the economical use of small samples and motivates </a:t>
            </a:r>
            <a:r>
              <a:rPr lang="en-US" dirty="0" err="1"/>
              <a:t>resampling</a:t>
            </a:r>
            <a:r>
              <a:rPr lang="en-US" dirty="0"/>
              <a:t> methods such as k-fold cross-validation.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idx="1"/>
          </p:nvPr>
        </p:nvPicPr>
        <p:blipFill>
          <a:blip r:embed="rId2" cstate="print"/>
          <a:srcRect/>
          <a:stretch>
            <a:fillRect/>
          </a:stretch>
        </p:blipFill>
        <p:spPr bwMode="auto">
          <a:xfrm>
            <a:off x="685800" y="457200"/>
            <a:ext cx="7620000" cy="5638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sz="2000" dirty="0"/>
              <a:t>The </a:t>
            </a:r>
            <a:r>
              <a:rPr lang="en-US" sz="2000" dirty="0" smtClean="0"/>
              <a:t>quantity </a:t>
            </a:r>
            <a:r>
              <a:rPr lang="el-GR" sz="2000" dirty="0" smtClean="0"/>
              <a:t>δ</a:t>
            </a:r>
            <a:r>
              <a:rPr lang="en-US" sz="2000" dirty="0"/>
              <a:t>  returned by the procedure of Table 5.5 can be taken as an estimate of the desired quantity from Equation 5.14. More appropriately, we can </a:t>
            </a:r>
            <a:r>
              <a:rPr lang="en-US" sz="2000" dirty="0" smtClean="0"/>
              <a:t>view </a:t>
            </a:r>
            <a:r>
              <a:rPr lang="el-GR" sz="2000" dirty="0" smtClean="0"/>
              <a:t>δ</a:t>
            </a:r>
            <a:r>
              <a:rPr lang="en-US" sz="2000" dirty="0"/>
              <a:t>  as an estimate of the quantity. </a:t>
            </a:r>
            <a:endParaRPr lang="en-US" sz="2000" dirty="0" smtClean="0"/>
          </a:p>
          <a:p>
            <a:endParaRPr lang="en-US" sz="2000" dirty="0"/>
          </a:p>
          <a:p>
            <a:endParaRPr lang="en-US" sz="2000" dirty="0" smtClean="0"/>
          </a:p>
          <a:p>
            <a:r>
              <a:rPr lang="en-US" sz="2000" dirty="0"/>
              <a:t>Where S represents a random sample of size ((k-1)/k)*|D0| drawn uniformly from D0. </a:t>
            </a:r>
            <a:endParaRPr lang="en-US" sz="2000" dirty="0" smtClean="0"/>
          </a:p>
          <a:p>
            <a:r>
              <a:rPr lang="en-US" sz="2000" dirty="0"/>
              <a:t>The approximate N% confidence interval for estimating the quantity in Equation 5.16 </a:t>
            </a:r>
            <a:r>
              <a:rPr lang="en-US" sz="2000" dirty="0" smtClean="0"/>
              <a:t>using </a:t>
            </a:r>
            <a:r>
              <a:rPr lang="el-GR" sz="2000" dirty="0" smtClean="0"/>
              <a:t>δ</a:t>
            </a:r>
            <a:r>
              <a:rPr lang="en-US" sz="2000" dirty="0"/>
              <a:t>  is given </a:t>
            </a:r>
            <a:r>
              <a:rPr lang="en-US" sz="2000" dirty="0" smtClean="0"/>
              <a:t>by</a:t>
            </a:r>
          </a:p>
          <a:p>
            <a:endParaRPr lang="en-US" dirty="0" smtClean="0"/>
          </a:p>
          <a:p>
            <a:r>
              <a:rPr lang="en-US" sz="2600" dirty="0"/>
              <a:t>Where </a:t>
            </a:r>
            <a:r>
              <a:rPr lang="en-US" sz="2600" dirty="0" err="1"/>
              <a:t>tN</a:t>
            </a:r>
            <a:r>
              <a:rPr lang="en-US" sz="2600" dirty="0"/>
              <a:t>, k-1 is a constant that plays a role analogous to that of Zn in our earlier confidence interval expressions, and </a:t>
            </a:r>
            <a:r>
              <a:rPr lang="en-US" sz="2600" dirty="0" smtClean="0"/>
              <a:t>where          </a:t>
            </a:r>
            <a:r>
              <a:rPr lang="en-US" sz="2600" dirty="0"/>
              <a:t>  is an estimate of the standard deviation of the distribution governing </a:t>
            </a:r>
            <a:r>
              <a:rPr lang="el-GR" sz="2600" dirty="0" smtClean="0"/>
              <a:t>δ</a:t>
            </a:r>
            <a:r>
              <a:rPr lang="en-US" sz="2600" dirty="0" smtClean="0"/>
              <a:t>. </a:t>
            </a:r>
            <a:r>
              <a:rPr lang="en-US" sz="2600" dirty="0"/>
              <a:t>In particular</a:t>
            </a:r>
            <a:r>
              <a:rPr lang="en-US" sz="2600" dirty="0" smtClean="0"/>
              <a:t>,  </a:t>
            </a:r>
            <a:r>
              <a:rPr lang="en-US" sz="2600" dirty="0"/>
              <a:t> </a:t>
            </a:r>
            <a:r>
              <a:rPr lang="en-US" sz="2600" dirty="0" smtClean="0"/>
              <a:t>                is </a:t>
            </a:r>
            <a:r>
              <a:rPr lang="en-US" sz="2600" dirty="0"/>
              <a:t>defined </a:t>
            </a:r>
            <a:r>
              <a:rPr lang="en-US" sz="2600" dirty="0" smtClean="0"/>
              <a:t>as</a:t>
            </a:r>
            <a:endParaRPr lang="en-US" sz="2600" dirty="0"/>
          </a:p>
        </p:txBody>
      </p:sp>
      <p:pic>
        <p:nvPicPr>
          <p:cNvPr id="4" name="Picture 2"/>
          <p:cNvPicPr>
            <a:picLocks noChangeAspect="1" noChangeArrowheads="1"/>
          </p:cNvPicPr>
          <p:nvPr/>
        </p:nvPicPr>
        <p:blipFill>
          <a:blip r:embed="rId2" cstate="print"/>
          <a:srcRect/>
          <a:stretch>
            <a:fillRect/>
          </a:stretch>
        </p:blipFill>
        <p:spPr bwMode="auto">
          <a:xfrm>
            <a:off x="762001" y="1219201"/>
            <a:ext cx="5948362" cy="609599"/>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1600200" y="3429000"/>
            <a:ext cx="5181600" cy="533400"/>
          </a:xfrm>
          <a:prstGeom prst="rect">
            <a:avLst/>
          </a:prstGeom>
          <a:noFill/>
          <a:ln w="9525">
            <a:noFill/>
            <a:miter lim="800000"/>
            <a:headEnd/>
            <a:tailEnd/>
          </a:ln>
        </p:spPr>
      </p:pic>
      <p:pic>
        <p:nvPicPr>
          <p:cNvPr id="6" name="Picture 5"/>
          <p:cNvPicPr>
            <a:picLocks noChangeAspect="1" noChangeArrowheads="1"/>
          </p:cNvPicPr>
          <p:nvPr/>
        </p:nvPicPr>
        <p:blipFill>
          <a:blip r:embed="rId4" cstate="print"/>
          <a:srcRect/>
          <a:stretch>
            <a:fillRect/>
          </a:stretch>
        </p:blipFill>
        <p:spPr bwMode="auto">
          <a:xfrm>
            <a:off x="6858000" y="5181600"/>
            <a:ext cx="914400" cy="457200"/>
          </a:xfrm>
          <a:prstGeom prst="rect">
            <a:avLst/>
          </a:prstGeom>
          <a:noFill/>
          <a:ln w="9525">
            <a:noFill/>
            <a:miter lim="800000"/>
            <a:headEnd/>
            <a:tailEnd/>
          </a:ln>
        </p:spPr>
      </p:pic>
      <p:pic>
        <p:nvPicPr>
          <p:cNvPr id="7" name="Picture 5"/>
          <p:cNvPicPr>
            <a:picLocks noChangeAspect="1" noChangeArrowheads="1"/>
          </p:cNvPicPr>
          <p:nvPr/>
        </p:nvPicPr>
        <p:blipFill>
          <a:blip r:embed="rId4" cstate="print"/>
          <a:srcRect/>
          <a:stretch>
            <a:fillRect/>
          </a:stretch>
        </p:blipFill>
        <p:spPr bwMode="auto">
          <a:xfrm>
            <a:off x="2362200" y="4648200"/>
            <a:ext cx="762000" cy="533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a:bodyPr>
          <a:lstStyle/>
          <a:p>
            <a:pPr>
              <a:buNone/>
            </a:pPr>
            <a:r>
              <a:rPr lang="en-US" sz="2000" dirty="0" smtClean="0"/>
              <a:t>Notice </a:t>
            </a:r>
            <a:r>
              <a:rPr lang="en-US" sz="2000" dirty="0"/>
              <a:t>the constant tN,k-1 in equation (5.17) has two subscripts. The first one specifies the desired confidence level, as it did for our earlier constant </a:t>
            </a:r>
            <a:r>
              <a:rPr lang="en-US" sz="2000" dirty="0" err="1"/>
              <a:t>zN</a:t>
            </a:r>
            <a:r>
              <a:rPr lang="en-US" sz="2000" dirty="0"/>
              <a:t>. </a:t>
            </a:r>
            <a:endParaRPr lang="en-US" sz="2000" dirty="0" smtClean="0"/>
          </a:p>
          <a:p>
            <a:pPr fontAlgn="base"/>
            <a:r>
              <a:rPr lang="en-US" sz="2000" dirty="0"/>
              <a:t>The second parameter called the number of degrees of freedom and usually denoted by v, is related to the number of independent random events that go into producing the value for the random </a:t>
            </a:r>
            <a:r>
              <a:rPr lang="en-US" sz="2000" dirty="0" smtClean="0"/>
              <a:t>variable </a:t>
            </a:r>
            <a:r>
              <a:rPr lang="el-GR" sz="2000" dirty="0" smtClean="0"/>
              <a:t>δ</a:t>
            </a:r>
            <a:r>
              <a:rPr lang="en-US" sz="2000" dirty="0"/>
              <a:t> </a:t>
            </a:r>
            <a:r>
              <a:rPr lang="en-US" sz="2000" dirty="0" smtClean="0"/>
              <a:t>.</a:t>
            </a:r>
            <a:br>
              <a:rPr lang="en-US" sz="2000" dirty="0" smtClean="0"/>
            </a:br>
            <a:r>
              <a:rPr lang="en-US" sz="2000" dirty="0"/>
              <a:t>The number of degrees of freedom is k-1. Table 5.6 contains the selected values for the parameter t. Notice that as k </a:t>
            </a:r>
            <a:r>
              <a:rPr lang="en-US" sz="2000" dirty="0" smtClean="0"/>
              <a:t>-&gt;∞</a:t>
            </a:r>
            <a:r>
              <a:rPr lang="en-US" sz="2000" dirty="0"/>
              <a:t> , the value of </a:t>
            </a:r>
            <a:r>
              <a:rPr lang="en-US" sz="2000" dirty="0" err="1"/>
              <a:t>tN</a:t>
            </a:r>
            <a:r>
              <a:rPr lang="en-US" sz="2000" dirty="0"/>
              <a:t>, k-1 approaches the constant </a:t>
            </a:r>
            <a:r>
              <a:rPr lang="en-US" sz="2000" dirty="0" err="1"/>
              <a:t>zN</a:t>
            </a:r>
            <a:r>
              <a:rPr lang="en-US" sz="2000" dirty="0"/>
              <a:t>.</a:t>
            </a:r>
          </a:p>
          <a:p>
            <a:pPr>
              <a:buNone/>
            </a:pPr>
            <a:r>
              <a:rPr lang="en-US" dirty="0" smtClean="0"/>
              <a:t/>
            </a:r>
            <a:br>
              <a:rPr lang="en-US" dirty="0" smtClean="0"/>
            </a:br>
            <a:endParaRPr lang="en-US" dirty="0"/>
          </a:p>
        </p:txBody>
      </p:sp>
      <p:pic>
        <p:nvPicPr>
          <p:cNvPr id="16" name="Picture 2"/>
          <p:cNvPicPr>
            <a:picLocks noChangeAspect="1" noChangeArrowheads="1"/>
          </p:cNvPicPr>
          <p:nvPr/>
        </p:nvPicPr>
        <p:blipFill>
          <a:blip r:embed="rId2" cstate="print"/>
          <a:srcRect/>
          <a:stretch>
            <a:fillRect/>
          </a:stretch>
        </p:blipFill>
        <p:spPr bwMode="auto">
          <a:xfrm>
            <a:off x="914400" y="457201"/>
            <a:ext cx="5534025" cy="1066799"/>
          </a:xfrm>
          <a:prstGeom prst="rect">
            <a:avLst/>
          </a:prstGeom>
          <a:noFill/>
          <a:ln w="9525">
            <a:noFill/>
            <a:miter lim="800000"/>
            <a:headEnd/>
            <a:tailEnd/>
          </a:ln>
        </p:spPr>
      </p:pic>
      <p:pic>
        <p:nvPicPr>
          <p:cNvPr id="17" name="Picture 3"/>
          <p:cNvPicPr>
            <a:picLocks noChangeAspect="1" noChangeArrowheads="1"/>
          </p:cNvPicPr>
          <p:nvPr/>
        </p:nvPicPr>
        <p:blipFill>
          <a:blip r:embed="rId3" cstate="print"/>
          <a:srcRect/>
          <a:stretch>
            <a:fillRect/>
          </a:stretch>
        </p:blipFill>
        <p:spPr bwMode="auto">
          <a:xfrm>
            <a:off x="914400" y="4267200"/>
            <a:ext cx="7696200" cy="22098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fontAlgn="base"/>
            <a:r>
              <a:rPr lang="en-US" dirty="0"/>
              <a:t>Paired tests are tests in which the hypotheses are assessed over identical samples</a:t>
            </a:r>
            <a:r>
              <a:rPr lang="en-US" dirty="0" smtClean="0"/>
              <a:t>.</a:t>
            </a:r>
            <a:r>
              <a:rPr lang="en-US" dirty="0"/>
              <a:t> </a:t>
            </a:r>
          </a:p>
          <a:p>
            <a:pPr fontAlgn="base"/>
            <a:r>
              <a:rPr lang="en-US" dirty="0"/>
              <a:t>Because any variations in observed errors are related to differences between the hypotheses, paired tests often provide tighter confidence ranges</a:t>
            </a:r>
            <a:r>
              <a:rPr lang="en-US" dirty="0" smtClean="0"/>
              <a:t>.</a:t>
            </a:r>
            <a:r>
              <a:rPr lang="en-US" dirty="0"/>
              <a:t> </a:t>
            </a:r>
          </a:p>
          <a:p>
            <a:pPr fontAlgn="base">
              <a:buNone/>
            </a:pPr>
            <a:r>
              <a:rPr lang="en-US" b="1" dirty="0"/>
              <a:t>Paired t-Tests:</a:t>
            </a:r>
            <a:endParaRPr lang="en-US" dirty="0"/>
          </a:p>
          <a:p>
            <a:pPr fontAlgn="base"/>
            <a:r>
              <a:rPr lang="en-US" dirty="0"/>
              <a:t>Consider the following estimation problem to better understand the justification for the confidence interval estimate given by Equation (5.17</a:t>
            </a:r>
            <a:r>
              <a:rPr lang="en-US" dirty="0" smtClean="0"/>
              <a:t>):</a:t>
            </a:r>
            <a:endParaRPr lang="en-US" dirty="0"/>
          </a:p>
          <a:p>
            <a:pPr fontAlgn="base"/>
            <a:r>
              <a:rPr lang="en-US" dirty="0"/>
              <a:t>The observed values of a collection of independent, identically distributed random variables Y1, Y2,…, </a:t>
            </a:r>
            <a:r>
              <a:rPr lang="en-US" dirty="0" err="1"/>
              <a:t>Yk</a:t>
            </a:r>
            <a:r>
              <a:rPr lang="en-US" dirty="0"/>
              <a:t> are presented to us.</a:t>
            </a:r>
          </a:p>
          <a:p>
            <a:pPr fontAlgn="base"/>
            <a:r>
              <a:rPr lang="en-US" dirty="0"/>
              <a:t>We want to figure out what the mean of the probability distribution that governs this Yi is.</a:t>
            </a:r>
          </a:p>
          <a:p>
            <a:pPr fontAlgn="base"/>
            <a:r>
              <a:rPr lang="en-US" dirty="0"/>
              <a:t>The sample mean will be our estimator.</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3352800" y="5715000"/>
            <a:ext cx="2743200" cy="685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62500" lnSpcReduction="20000"/>
          </a:bodyPr>
          <a:lstStyle/>
          <a:p>
            <a:pPr fontAlgn="base"/>
            <a:r>
              <a:rPr lang="en-US" dirty="0"/>
              <a:t>the individual Yi follow a Normal distribution.</a:t>
            </a:r>
          </a:p>
          <a:p>
            <a:pPr fontAlgn="base">
              <a:buNone/>
            </a:pPr>
            <a:endParaRPr lang="en-US" dirty="0"/>
          </a:p>
          <a:p>
            <a:pPr fontAlgn="base"/>
            <a:r>
              <a:rPr lang="en-US" dirty="0"/>
              <a:t>In this idealized method, we modify the procedure of Table 5.5.</a:t>
            </a:r>
          </a:p>
          <a:p>
            <a:pPr fontAlgn="base">
              <a:buNone/>
            </a:pPr>
            <a:endParaRPr lang="en-US" dirty="0"/>
          </a:p>
          <a:p>
            <a:pPr fontAlgn="base"/>
            <a:r>
              <a:rPr lang="en-US" dirty="0"/>
              <a:t>Instead of drawing from the fixed sample Do. Each iteration through the loop generates a new random training set Si and a new random test set Ti by pulling from the underlying instance distribution.</a:t>
            </a:r>
          </a:p>
          <a:p>
            <a:pPr fontAlgn="base"/>
            <a:r>
              <a:rPr lang="en-US" dirty="0"/>
              <a:t>In particular, the 𝛿𝑖 measured by the procedure now correspond to the independent, identically distributed random variables Yi. </a:t>
            </a:r>
          </a:p>
          <a:p>
            <a:pPr fontAlgn="base">
              <a:buNone/>
            </a:pPr>
            <a:endParaRPr lang="en-US" dirty="0"/>
          </a:p>
          <a:p>
            <a:pPr fontAlgn="base"/>
            <a:r>
              <a:rPr lang="en-US" dirty="0"/>
              <a:t>The mean 𝜇 of their distribution corresponds to the expected difference in error between the two learning methods [i.e., Equation (5.14)]. </a:t>
            </a:r>
          </a:p>
          <a:p>
            <a:pPr fontAlgn="base">
              <a:buNone/>
            </a:pPr>
            <a:endParaRPr lang="en-US" dirty="0"/>
          </a:p>
          <a:p>
            <a:pPr fontAlgn="base"/>
            <a:r>
              <a:rPr lang="en-US" dirty="0"/>
              <a:t>The sample means 𝑌 ̅ is the quantity  (𝛿 ) ̅computed by this idealized version of the method.</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fontAlgn="base"/>
            <a:endParaRPr lang="en-US" sz="2000" dirty="0" smtClean="0"/>
          </a:p>
          <a:p>
            <a:pPr fontAlgn="base"/>
            <a:endParaRPr lang="en-US" sz="2000" dirty="0"/>
          </a:p>
          <a:p>
            <a:pPr fontAlgn="base"/>
            <a:endParaRPr lang="en-US" sz="2000" dirty="0" smtClean="0"/>
          </a:p>
          <a:p>
            <a:pPr fontAlgn="base"/>
            <a:endParaRPr lang="en-US" sz="2000" dirty="0"/>
          </a:p>
          <a:p>
            <a:pPr fontAlgn="base"/>
            <a:endParaRPr lang="en-US" sz="2000" dirty="0" smtClean="0"/>
          </a:p>
          <a:p>
            <a:pPr fontAlgn="base"/>
            <a:endParaRPr lang="en-US" sz="2000" dirty="0"/>
          </a:p>
          <a:p>
            <a:pPr fontAlgn="base"/>
            <a:r>
              <a:rPr lang="en-US" sz="2000" dirty="0" smtClean="0"/>
              <a:t>The </a:t>
            </a:r>
            <a:r>
              <a:rPr lang="en-US" sz="2000" dirty="0"/>
              <a:t>t distribution is a bell-shaped distribution similar to the Normal distribution, but wider and shorter to reflect the greater variance introduced by using s.</a:t>
            </a:r>
          </a:p>
          <a:p>
            <a:pPr fontAlgn="base"/>
            <a:r>
              <a:rPr lang="en-US" sz="2000" dirty="0"/>
              <a:t>To approximate the true standard deviation 𝜎. </a:t>
            </a:r>
          </a:p>
          <a:p>
            <a:pPr fontAlgn="base"/>
            <a:r>
              <a:rPr lang="en-US" sz="2000" dirty="0"/>
              <a:t>The t distribution approaches the Normal distribution when k approaches infinity.</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1371600" y="990600"/>
            <a:ext cx="6700837" cy="2667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lstStyle/>
          <a:p>
            <a:r>
              <a:rPr lang="en-US" dirty="0" smtClean="0"/>
              <a:t>In contrast the K-fold method is limited by the total number of examples, by the use of each example only once in a test set , and by our desire to use samples of size at least 30.</a:t>
            </a:r>
          </a:p>
          <a:p>
            <a:r>
              <a:rPr lang="en-US" dirty="0" smtClean="0"/>
              <a:t>In contrast , the test sets generated by K-fold cross validation are independent because each instance is included in only one test set.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fontAlgn="base"/>
            <a:r>
              <a:rPr lang="en-US" i="1" dirty="0" smtClean="0"/>
              <a:t>This chapter discusses methods for evaluating learned hypotheses, methods for comparing the accuracy of two hypotheses, and methods for comparing the accuracy of two learning algorithms when only limited data is available.</a:t>
            </a:r>
          </a:p>
          <a:p>
            <a:pPr fontAlgn="base">
              <a:buNone/>
            </a:pPr>
            <a:r>
              <a:rPr lang="en-US" dirty="0" smtClean="0"/>
              <a:t>     The </a:t>
            </a:r>
            <a:r>
              <a:rPr lang="en-US" dirty="0"/>
              <a:t>motivation closes with a reminder of the difficulty of </a:t>
            </a:r>
            <a:r>
              <a:rPr lang="en-US" dirty="0" smtClean="0"/>
              <a:t>estimating the </a:t>
            </a:r>
            <a:r>
              <a:rPr lang="en-US" dirty="0"/>
              <a:t>skill of a hypothesis. Specifically the introduction of bias and variance in the estimate of the skill of a model:</a:t>
            </a:r>
          </a:p>
          <a:p>
            <a:pPr fontAlgn="base"/>
            <a:r>
              <a:rPr lang="en-US" b="1" dirty="0"/>
              <a:t>Bias in the estimate</a:t>
            </a:r>
            <a:r>
              <a:rPr lang="en-US" dirty="0"/>
              <a:t>. When the model is evaluated on training data, overcome by evaluating the model on a hold out test set.</a:t>
            </a:r>
          </a:p>
          <a:p>
            <a:pPr fontAlgn="base"/>
            <a:r>
              <a:rPr lang="en-US" b="1" dirty="0"/>
              <a:t>Variance in the estimate</a:t>
            </a:r>
            <a:r>
              <a:rPr lang="en-US" dirty="0"/>
              <a:t>. When the model is evaluated on an independent test set, overcome by using larger tests sets.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Estimating Hypothesis Accuracy</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dirty="0"/>
              <a:t>The skill or prediction error of a model must be estimated, and as an estimate, it will contain error.</a:t>
            </a:r>
          </a:p>
          <a:p>
            <a:pPr fontAlgn="base"/>
            <a:r>
              <a:rPr lang="en-US" dirty="0"/>
              <a:t>This is made clear by distinguishing between the true error of a model and the estimated or sample error.</a:t>
            </a:r>
          </a:p>
          <a:p>
            <a:pPr fontAlgn="base"/>
            <a:r>
              <a:rPr lang="en-US" i="1" dirty="0"/>
              <a:t>One is the error rate of the hypothesis over the sample of data that is available. The other is the error rate of the hypothesis over the entire unknown distribution D of examples.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55000" lnSpcReduction="20000"/>
          </a:bodyPr>
          <a:lstStyle/>
          <a:p>
            <a:pPr fontAlgn="base"/>
            <a:r>
              <a:rPr lang="en-US" b="1" dirty="0"/>
              <a:t>Sample Error</a:t>
            </a:r>
            <a:r>
              <a:rPr lang="en-US" dirty="0"/>
              <a:t>. Estimate of true error calculated on a data sample.</a:t>
            </a:r>
          </a:p>
          <a:p>
            <a:pPr fontAlgn="base"/>
            <a:r>
              <a:rPr lang="en-US" b="1" dirty="0"/>
              <a:t>True Error</a:t>
            </a:r>
            <a:r>
              <a:rPr lang="en-US" dirty="0"/>
              <a:t>. Probability that a model will misclassify a randomly selected example from the domain.</a:t>
            </a:r>
          </a:p>
          <a:p>
            <a:pPr fontAlgn="base"/>
            <a:r>
              <a:rPr lang="en-US" dirty="0"/>
              <a:t>We want to know the true error, but we must work with the estimate, approximated from a data sample. This raises the question of how good is a given estimate of error?</a:t>
            </a:r>
          </a:p>
          <a:p>
            <a:pPr fontAlgn="base"/>
            <a:r>
              <a:rPr lang="en-US" dirty="0"/>
              <a:t>One approach is to calculate a confidence interval around the sample error that is large enough to cover the true error with a very high likelihood, such as 95%.</a:t>
            </a:r>
          </a:p>
          <a:p>
            <a:pPr fontAlgn="base"/>
            <a:r>
              <a:rPr lang="en-US" dirty="0"/>
              <a:t>Assuming that the error measure is a discrete proportion, such as classification error, the calculation of the confidence interval is calculated as follows</a:t>
            </a:r>
            <a:r>
              <a:rPr lang="en-US" dirty="0" smtClean="0"/>
              <a:t>:</a:t>
            </a:r>
          </a:p>
          <a:p>
            <a:pPr fontAlgn="base"/>
            <a:endParaRPr lang="en-US" dirty="0" smtClean="0"/>
          </a:p>
          <a:p>
            <a:pPr fontAlgn="base"/>
            <a:endParaRPr lang="en-US" dirty="0"/>
          </a:p>
          <a:p>
            <a:pPr fontAlgn="base"/>
            <a:endParaRPr lang="en-US" dirty="0" smtClean="0"/>
          </a:p>
          <a:p>
            <a:pPr fontAlgn="base"/>
            <a:endParaRPr lang="en-US" dirty="0"/>
          </a:p>
          <a:p>
            <a:pPr fontAlgn="base">
              <a:buNone/>
            </a:pPr>
            <a:endParaRPr lang="en-US" dirty="0" smtClean="0"/>
          </a:p>
          <a:p>
            <a:pPr fontAlgn="base">
              <a:buNone/>
            </a:pPr>
            <a:endParaRPr lang="en-US" dirty="0"/>
          </a:p>
          <a:p>
            <a:pPr fontAlgn="base">
              <a:buNone/>
            </a:pPr>
            <a:r>
              <a:rPr lang="en-US" dirty="0" smtClean="0"/>
              <a:t>                  Calculation </a:t>
            </a:r>
            <a:r>
              <a:rPr lang="en-US" dirty="0"/>
              <a:t>of Confidence Interval for Classification </a:t>
            </a:r>
            <a:r>
              <a:rPr lang="en-US" dirty="0" smtClean="0"/>
              <a:t>Error.</a:t>
            </a:r>
            <a:endParaRPr lang="en-US" dirty="0"/>
          </a:p>
          <a:p>
            <a:pPr fontAlgn="base"/>
            <a:r>
              <a:rPr lang="en-US" dirty="0"/>
              <a:t>Where </a:t>
            </a:r>
            <a:r>
              <a:rPr lang="en-US" i="1" dirty="0" err="1"/>
              <a:t>error_s</a:t>
            </a:r>
            <a:r>
              <a:rPr lang="en-US" dirty="0"/>
              <a:t> is the sample error, </a:t>
            </a:r>
            <a:r>
              <a:rPr lang="en-US" i="1" dirty="0"/>
              <a:t>n</a:t>
            </a:r>
            <a:r>
              <a:rPr lang="en-US" dirty="0"/>
              <a:t> is the total number of instances in the test set used to calculate the sample error and 1.96 is the </a:t>
            </a:r>
            <a:r>
              <a:rPr lang="en-US" dirty="0">
                <a:hlinkClick r:id="rId2"/>
              </a:rPr>
              <a:t>critical value</a:t>
            </a:r>
            <a:r>
              <a:rPr lang="en-US" dirty="0"/>
              <a:t> from the Gaussian distribution for a likelihood of 95%.</a:t>
            </a:r>
          </a:p>
          <a:p>
            <a:endParaRPr lang="en-US" dirty="0"/>
          </a:p>
        </p:txBody>
      </p:sp>
      <p:pic>
        <p:nvPicPr>
          <p:cNvPr id="6" name="Picture 2"/>
          <p:cNvPicPr>
            <a:picLocks noChangeAspect="1" noChangeArrowheads="1"/>
          </p:cNvPicPr>
          <p:nvPr/>
        </p:nvPicPr>
        <p:blipFill>
          <a:blip r:embed="rId3" cstate="print"/>
          <a:srcRect/>
          <a:stretch>
            <a:fillRect/>
          </a:stretch>
        </p:blipFill>
        <p:spPr bwMode="auto">
          <a:xfrm>
            <a:off x="1066800" y="3515519"/>
            <a:ext cx="6324600" cy="904081"/>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Error Estimation and Estimating Binomial Proportions</a:t>
            </a:r>
            <a:endParaRPr lang="en-US" dirty="0"/>
          </a:p>
        </p:txBody>
      </p:sp>
      <p:sp>
        <p:nvSpPr>
          <p:cNvPr id="3" name="Content Placeholder 2"/>
          <p:cNvSpPr>
            <a:spLocks noGrp="1"/>
          </p:cNvSpPr>
          <p:nvPr>
            <p:ph idx="1"/>
          </p:nvPr>
        </p:nvSpPr>
        <p:spPr/>
        <p:txBody>
          <a:bodyPr/>
          <a:lstStyle/>
          <a:p>
            <a:r>
              <a:rPr lang="en-US" dirty="0" smtClean="0"/>
              <a:t>The Binomial Distribution</a:t>
            </a:r>
          </a:p>
          <a:p>
            <a:endParaRPr lang="en-US" dirty="0"/>
          </a:p>
          <a:p>
            <a:endParaRPr lang="en-US" dirty="0" smtClean="0"/>
          </a:p>
          <a:p>
            <a:r>
              <a:rPr lang="en-US" dirty="0" smtClean="0"/>
              <a:t>Definition: Consider a random variable Y that takes on the possible values </a:t>
            </a:r>
            <a:r>
              <a:rPr lang="en-US" dirty="0" err="1" smtClean="0"/>
              <a:t>yl</a:t>
            </a:r>
            <a:r>
              <a:rPr lang="en-US" dirty="0" smtClean="0"/>
              <a:t>, . . . </a:t>
            </a:r>
            <a:r>
              <a:rPr lang="en-US" dirty="0" err="1" smtClean="0"/>
              <a:t>yn</a:t>
            </a:r>
            <a:r>
              <a:rPr lang="en-US" dirty="0" smtClean="0"/>
              <a:t>. The expected value of Y, E[Y], is </a:t>
            </a:r>
          </a:p>
          <a:p>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828800" y="2362200"/>
            <a:ext cx="4267200" cy="990600"/>
          </a:xfrm>
          <a:prstGeom prst="rect">
            <a:avLst/>
          </a:prstGeom>
          <a:noFill/>
          <a:ln w="9525">
            <a:noFill/>
            <a:miter lim="800000"/>
            <a:headEnd/>
            <a:tailEnd/>
          </a:ln>
        </p:spPr>
      </p:pic>
      <p:pic>
        <p:nvPicPr>
          <p:cNvPr id="9" name="Picture 3"/>
          <p:cNvPicPr>
            <a:picLocks noChangeAspect="1" noChangeArrowheads="1"/>
          </p:cNvPicPr>
          <p:nvPr/>
        </p:nvPicPr>
        <p:blipFill>
          <a:blip r:embed="rId3" cstate="print"/>
          <a:srcRect/>
          <a:stretch>
            <a:fillRect/>
          </a:stretch>
        </p:blipFill>
        <p:spPr bwMode="auto">
          <a:xfrm>
            <a:off x="1905000" y="5029200"/>
            <a:ext cx="3505200" cy="685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smtClean="0"/>
              <a:t>Definition: The variance of a random variable Y, </a:t>
            </a:r>
            <a:r>
              <a:rPr lang="en-US" dirty="0" err="1" smtClean="0"/>
              <a:t>Var</a:t>
            </a:r>
            <a:r>
              <a:rPr lang="en-US" dirty="0" smtClean="0"/>
              <a:t>[Y], is </a:t>
            </a:r>
            <a:r>
              <a:rPr lang="en-US" dirty="0" err="1" smtClean="0"/>
              <a:t>Var</a:t>
            </a:r>
            <a:r>
              <a:rPr lang="en-US" dirty="0" smtClean="0"/>
              <a:t>[Y] = E[(Y - E[Y])2]</a:t>
            </a:r>
          </a:p>
          <a:p>
            <a:r>
              <a:rPr lang="en-US" dirty="0" smtClean="0"/>
              <a:t>Definition: The standard deviation of a random variable Y, </a:t>
            </a:r>
            <a:r>
              <a:rPr lang="en-US" dirty="0" smtClean="0"/>
              <a:t>𝜎</a:t>
            </a:r>
            <a:r>
              <a:rPr lang="en-US" dirty="0" smtClean="0"/>
              <a:t>y, is</a:t>
            </a:r>
          </a:p>
          <a:p>
            <a:endParaRPr lang="en-US" dirty="0"/>
          </a:p>
        </p:txBody>
      </p:sp>
      <p:pic>
        <p:nvPicPr>
          <p:cNvPr id="6" name="Picture 2"/>
          <p:cNvPicPr>
            <a:picLocks noChangeAspect="1" noChangeArrowheads="1"/>
          </p:cNvPicPr>
          <p:nvPr/>
        </p:nvPicPr>
        <p:blipFill>
          <a:blip r:embed="rId2" cstate="print"/>
          <a:srcRect/>
          <a:stretch>
            <a:fillRect/>
          </a:stretch>
        </p:blipFill>
        <p:spPr bwMode="auto">
          <a:xfrm>
            <a:off x="2057400" y="4114800"/>
            <a:ext cx="2514600" cy="457200"/>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2286000" y="4876800"/>
            <a:ext cx="2819400" cy="990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buNone/>
            </a:pPr>
            <a:r>
              <a:rPr lang="en-US" dirty="0" smtClean="0"/>
              <a:t>      Estimators, Bias, and Variance</a:t>
            </a:r>
          </a:p>
          <a:p>
            <a:endParaRPr lang="en-US" dirty="0"/>
          </a:p>
          <a:p>
            <a:endParaRPr lang="en-US" dirty="0" smtClean="0"/>
          </a:p>
          <a:p>
            <a:r>
              <a:rPr lang="en-US" dirty="0" smtClean="0"/>
              <a:t>In general, given r errors in a sample of n independently drawn test examples, the standard deviation for errors(h) is given by </a:t>
            </a:r>
            <a:endParaRPr lang="en-US" dirty="0"/>
          </a:p>
        </p:txBody>
      </p:sp>
      <p:pic>
        <p:nvPicPr>
          <p:cNvPr id="14339" name="Picture 3"/>
          <p:cNvPicPr>
            <a:picLocks noChangeAspect="1" noChangeArrowheads="1"/>
          </p:cNvPicPr>
          <p:nvPr/>
        </p:nvPicPr>
        <p:blipFill>
          <a:blip r:embed="rId2" cstate="print"/>
          <a:srcRect/>
          <a:stretch>
            <a:fillRect/>
          </a:stretch>
        </p:blipFill>
        <p:spPr bwMode="auto">
          <a:xfrm>
            <a:off x="2438400" y="2438400"/>
            <a:ext cx="2590800" cy="762000"/>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2362200" y="5486400"/>
            <a:ext cx="3352800" cy="99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which can be approximated by substituting </a:t>
            </a:r>
            <a:r>
              <a:rPr lang="en-US" dirty="0" err="1" smtClean="0"/>
              <a:t>rln</a:t>
            </a:r>
            <a:r>
              <a:rPr lang="en-US" dirty="0" smtClean="0"/>
              <a:t> = errors(h) for p</a:t>
            </a:r>
            <a:endParaRPr lang="en-US" dirty="0"/>
          </a:p>
        </p:txBody>
      </p:sp>
      <p:pic>
        <p:nvPicPr>
          <p:cNvPr id="15363" name="Picture 3"/>
          <p:cNvPicPr>
            <a:picLocks noChangeAspect="1" noChangeArrowheads="1"/>
          </p:cNvPicPr>
          <p:nvPr/>
        </p:nvPicPr>
        <p:blipFill>
          <a:blip r:embed="rId2" cstate="print"/>
          <a:srcRect/>
          <a:stretch>
            <a:fillRect/>
          </a:stretch>
        </p:blipFill>
        <p:spPr bwMode="auto">
          <a:xfrm>
            <a:off x="1600200" y="3124200"/>
            <a:ext cx="3810000" cy="114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1171</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  Motivation  </vt:lpstr>
      <vt:lpstr>Slide 3</vt:lpstr>
      <vt:lpstr>Estimating Hypothesis Accuracy </vt:lpstr>
      <vt:lpstr>Slide 5</vt:lpstr>
      <vt:lpstr>Error Estimation and Estimating Binomial Proportions</vt:lpstr>
      <vt:lpstr>Slide 7</vt:lpstr>
      <vt:lpstr>Slide 8</vt:lpstr>
      <vt:lpstr>Slide 9</vt:lpstr>
      <vt:lpstr>Confidence Intervals</vt:lpstr>
      <vt:lpstr>Slide 11</vt:lpstr>
      <vt:lpstr>A General Approach for Deriving Confidence Intervals </vt:lpstr>
      <vt:lpstr>Central Limit Theorem</vt:lpstr>
      <vt:lpstr>Difference in Error of Two Hypotheses </vt:lpstr>
      <vt:lpstr>Hypothesis Testing</vt:lpstr>
      <vt:lpstr>Comparing Learning Algorithms </vt:lpstr>
      <vt:lpstr>Comparing of learning Algorithms:  </vt:lpstr>
      <vt:lpstr>Slide 18</vt:lpstr>
      <vt:lpstr>Slide 19</vt:lpstr>
      <vt:lpstr>Slide 20</vt:lpstr>
      <vt:lpstr>Slide 21</vt:lpstr>
      <vt:lpstr>Slide 22</vt:lpstr>
      <vt:lpstr>Slide 23</vt:lpstr>
      <vt:lpstr>Slide 24</vt:lpstr>
      <vt:lpstr>Slide 25</vt:lpstr>
      <vt:lpstr>Practical considerations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48</cp:revision>
  <dcterms:created xsi:type="dcterms:W3CDTF">2023-04-21T04:48:33Z</dcterms:created>
  <dcterms:modified xsi:type="dcterms:W3CDTF">2023-04-21T07:04:29Z</dcterms:modified>
</cp:coreProperties>
</file>