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336" r:id="rId3"/>
    <p:sldId id="337" r:id="rId4"/>
    <p:sldId id="338" r:id="rId5"/>
    <p:sldId id="339" r:id="rId6"/>
    <p:sldId id="340" r:id="rId7"/>
    <p:sldId id="341" r:id="rId8"/>
    <p:sldId id="342" r:id="rId9"/>
    <p:sldId id="343" r:id="rId10"/>
    <p:sldId id="442"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69" r:id="rId37"/>
    <p:sldId id="370" r:id="rId38"/>
    <p:sldId id="371" r:id="rId39"/>
    <p:sldId id="372" r:id="rId40"/>
    <p:sldId id="373" r:id="rId41"/>
    <p:sldId id="374" r:id="rId42"/>
    <p:sldId id="375" r:id="rId43"/>
    <p:sldId id="376" r:id="rId44"/>
    <p:sldId id="377" r:id="rId45"/>
    <p:sldId id="378" r:id="rId46"/>
    <p:sldId id="379" r:id="rId47"/>
    <p:sldId id="380" r:id="rId48"/>
    <p:sldId id="381" r:id="rId49"/>
    <p:sldId id="382" r:id="rId50"/>
    <p:sldId id="383" r:id="rId51"/>
    <p:sldId id="384" r:id="rId52"/>
    <p:sldId id="385" r:id="rId53"/>
    <p:sldId id="386" r:id="rId54"/>
    <p:sldId id="387" r:id="rId55"/>
    <p:sldId id="388" r:id="rId56"/>
    <p:sldId id="389" r:id="rId57"/>
    <p:sldId id="390" r:id="rId58"/>
    <p:sldId id="391" r:id="rId59"/>
    <p:sldId id="392" r:id="rId60"/>
    <p:sldId id="393" r:id="rId61"/>
    <p:sldId id="394" r:id="rId62"/>
    <p:sldId id="395" r:id="rId63"/>
    <p:sldId id="396" r:id="rId64"/>
    <p:sldId id="397" r:id="rId65"/>
    <p:sldId id="398" r:id="rId66"/>
    <p:sldId id="399" r:id="rId67"/>
    <p:sldId id="400" r:id="rId68"/>
    <p:sldId id="401" r:id="rId69"/>
    <p:sldId id="402" r:id="rId70"/>
    <p:sldId id="403" r:id="rId71"/>
    <p:sldId id="404" r:id="rId72"/>
    <p:sldId id="405" r:id="rId73"/>
    <p:sldId id="406" r:id="rId74"/>
    <p:sldId id="407" r:id="rId75"/>
    <p:sldId id="408" r:id="rId76"/>
    <p:sldId id="409" r:id="rId77"/>
    <p:sldId id="410" r:id="rId78"/>
    <p:sldId id="411" r:id="rId79"/>
    <p:sldId id="412" r:id="rId80"/>
    <p:sldId id="413" r:id="rId81"/>
    <p:sldId id="414" r:id="rId82"/>
    <p:sldId id="415" r:id="rId83"/>
    <p:sldId id="416" r:id="rId84"/>
    <p:sldId id="417" r:id="rId85"/>
    <p:sldId id="418" r:id="rId86"/>
    <p:sldId id="419" r:id="rId87"/>
    <p:sldId id="420" r:id="rId88"/>
    <p:sldId id="421" r:id="rId89"/>
    <p:sldId id="422" r:id="rId90"/>
    <p:sldId id="423" r:id="rId91"/>
    <p:sldId id="424" r:id="rId92"/>
    <p:sldId id="425" r:id="rId93"/>
    <p:sldId id="427" r:id="rId94"/>
    <p:sldId id="428" r:id="rId95"/>
    <p:sldId id="429" r:id="rId96"/>
    <p:sldId id="430" r:id="rId97"/>
    <p:sldId id="431" r:id="rId98"/>
    <p:sldId id="432" r:id="rId99"/>
    <p:sldId id="433" r:id="rId100"/>
    <p:sldId id="434" r:id="rId101"/>
    <p:sldId id="435" r:id="rId102"/>
    <p:sldId id="436" r:id="rId103"/>
    <p:sldId id="437" r:id="rId104"/>
    <p:sldId id="438" r:id="rId105"/>
    <p:sldId id="439" r:id="rId106"/>
    <p:sldId id="440" r:id="rId107"/>
    <p:sldId id="441"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58B8736-100C-4D05-922C-E8F869FE9E0F}" type="datetimeFigureOut">
              <a:rPr lang="en-US" smtClean="0"/>
              <a:pPr/>
              <a:t>5/30/2022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A58B24-1E7B-4512-84BB-1878EBB84B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B8736-100C-4D05-922C-E8F869FE9E0F}"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58B24-1E7B-4512-84BB-1878EBB84B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58B8736-100C-4D05-922C-E8F869FE9E0F}" type="datetimeFigureOut">
              <a:rPr lang="en-US" smtClean="0"/>
              <a:pPr/>
              <a:t>5/30/2022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A58B24-1E7B-4512-84BB-1878EBB84B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8B8736-100C-4D05-922C-E8F869FE9E0F}"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A58B24-1E7B-4512-84BB-1878EBB84B1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58B8736-100C-4D05-922C-E8F869FE9E0F}" type="datetimeFigureOut">
              <a:rPr lang="en-US" smtClean="0"/>
              <a:pPr/>
              <a:t>5/30/2022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A58B24-1E7B-4512-84BB-1878EBB84B1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58B8736-100C-4D05-922C-E8F869FE9E0F}" type="datetimeFigureOut">
              <a:rPr lang="en-US" smtClean="0"/>
              <a:pPr/>
              <a:t>5/30/2022</a:t>
            </a:fld>
            <a:endParaRPr lang="en-US"/>
          </a:p>
        </p:txBody>
      </p:sp>
      <p:sp>
        <p:nvSpPr>
          <p:cNvPr id="10" name="Slide Number Placeholder 9"/>
          <p:cNvSpPr>
            <a:spLocks noGrp="1"/>
          </p:cNvSpPr>
          <p:nvPr>
            <p:ph type="sldNum" sz="quarter" idx="16"/>
          </p:nvPr>
        </p:nvSpPr>
        <p:spPr/>
        <p:txBody>
          <a:bodyPr rtlCol="0"/>
          <a:lstStyle/>
          <a:p>
            <a:fld id="{CFA58B24-1E7B-4512-84BB-1878EBB84B1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58B8736-100C-4D05-922C-E8F869FE9E0F}" type="datetimeFigureOut">
              <a:rPr lang="en-US" smtClean="0"/>
              <a:pPr/>
              <a:t>5/30/2022</a:t>
            </a:fld>
            <a:endParaRPr lang="en-US"/>
          </a:p>
        </p:txBody>
      </p:sp>
      <p:sp>
        <p:nvSpPr>
          <p:cNvPr id="12" name="Slide Number Placeholder 11"/>
          <p:cNvSpPr>
            <a:spLocks noGrp="1"/>
          </p:cNvSpPr>
          <p:nvPr>
            <p:ph type="sldNum" sz="quarter" idx="16"/>
          </p:nvPr>
        </p:nvSpPr>
        <p:spPr/>
        <p:txBody>
          <a:bodyPr rtlCol="0"/>
          <a:lstStyle/>
          <a:p>
            <a:fld id="{CFA58B24-1E7B-4512-84BB-1878EBB84B1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B8736-100C-4D05-922C-E8F869FE9E0F}" type="datetimeFigureOut">
              <a:rPr lang="en-US" smtClean="0"/>
              <a:pPr/>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A58B24-1E7B-4512-84BB-1878EBB84B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B8736-100C-4D05-922C-E8F869FE9E0F}" type="datetimeFigureOut">
              <a:rPr lang="en-US" smtClean="0"/>
              <a:pPr/>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A58B24-1E7B-4512-84BB-1878EBB84B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8B8736-100C-4D05-922C-E8F869FE9E0F}"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A58B24-1E7B-4512-84BB-1878EBB84B1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58B8736-100C-4D05-922C-E8F869FE9E0F}" type="datetimeFigureOut">
              <a:rPr lang="en-US" smtClean="0"/>
              <a:pPr/>
              <a:t>5/30/2022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A58B24-1E7B-4512-84BB-1878EBB84B1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58B8736-100C-4D05-922C-E8F869FE9E0F}" type="datetimeFigureOut">
              <a:rPr lang="en-US" smtClean="0"/>
              <a:pPr/>
              <a:t>5/30/2022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A58B24-1E7B-4512-84BB-1878EBB84B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09800"/>
            <a:ext cx="6477000" cy="1066800"/>
          </a:xfrm>
        </p:spPr>
        <p:txBody>
          <a:bodyPr>
            <a:normAutofit/>
          </a:bodyPr>
          <a:lstStyle/>
          <a:p>
            <a:pPr algn="ctr"/>
            <a:r>
              <a:rPr lang="en-US" dirty="0" smtClean="0"/>
              <a:t>UNIT – IV</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228600"/>
            <a:ext cx="8763000" cy="990600"/>
          </a:xfrm>
        </p:spPr>
        <p:txBody>
          <a:bodyPr/>
          <a:lstStyle/>
          <a:p>
            <a:r>
              <a:rPr lang="en-GB" dirty="0" smtClean="0"/>
              <a:t>Usability Engineering</a:t>
            </a:r>
          </a:p>
        </p:txBody>
      </p:sp>
      <p:sp>
        <p:nvSpPr>
          <p:cNvPr id="16387" name="Rectangle 3"/>
          <p:cNvSpPr>
            <a:spLocks noGrp="1" noChangeArrowheads="1"/>
          </p:cNvSpPr>
          <p:nvPr>
            <p:ph sz="quarter" idx="1"/>
          </p:nvPr>
        </p:nvSpPr>
        <p:spPr>
          <a:xfrm>
            <a:off x="152400" y="1600200"/>
            <a:ext cx="8839200" cy="5105400"/>
          </a:xfrm>
        </p:spPr>
        <p:txBody>
          <a:bodyPr>
            <a:noAutofit/>
          </a:bodyPr>
          <a:lstStyle/>
          <a:p>
            <a:pPr algn="just">
              <a:lnSpc>
                <a:spcPct val="90000"/>
              </a:lnSpc>
              <a:buFontTx/>
              <a:buNone/>
            </a:pPr>
            <a:r>
              <a:rPr lang="en-GB" sz="2400" dirty="0" smtClean="0">
                <a:latin typeface="Times New Roman" pitchFamily="18" charset="0"/>
                <a:cs typeface="Times New Roman" pitchFamily="18" charset="0"/>
              </a:rPr>
              <a:t>Problems</a:t>
            </a:r>
          </a:p>
          <a:p>
            <a:pPr lvl="1" algn="just">
              <a:lnSpc>
                <a:spcPct val="90000"/>
              </a:lnSpc>
            </a:pPr>
            <a:r>
              <a:rPr lang="en-GB" sz="2400" dirty="0" smtClean="0">
                <a:latin typeface="Times New Roman" pitchFamily="18" charset="0"/>
                <a:cs typeface="Times New Roman" pitchFamily="18" charset="0"/>
              </a:rPr>
              <a:t>Usability specification requires level of detail that may not be</a:t>
            </a:r>
          </a:p>
          <a:p>
            <a:pPr lvl="1" algn="just">
              <a:lnSpc>
                <a:spcPct val="90000"/>
              </a:lnSpc>
            </a:pPr>
            <a:r>
              <a:rPr lang="en-GB" sz="2400" dirty="0" smtClean="0">
                <a:latin typeface="Times New Roman" pitchFamily="18" charset="0"/>
                <a:cs typeface="Times New Roman" pitchFamily="18" charset="0"/>
              </a:rPr>
              <a:t>Possible early in design satisfying a usability specification</a:t>
            </a:r>
          </a:p>
          <a:p>
            <a:pPr lvl="1" algn="just">
              <a:lnSpc>
                <a:spcPct val="90000"/>
              </a:lnSpc>
            </a:pPr>
            <a:r>
              <a:rPr lang="en-GB" sz="2400" dirty="0" smtClean="0">
                <a:latin typeface="Times New Roman" pitchFamily="18" charset="0"/>
                <a:cs typeface="Times New Roman" pitchFamily="18" charset="0"/>
              </a:rPr>
              <a:t>Does not necessarily satisfy usability</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52400" y="228600"/>
            <a:ext cx="8839200" cy="990600"/>
          </a:xfrm>
        </p:spPr>
        <p:txBody>
          <a:bodyPr/>
          <a:lstStyle/>
          <a:p>
            <a:r>
              <a:rPr lang="en-GB" dirty="0" err="1" smtClean="0"/>
              <a:t>Earcons</a:t>
            </a:r>
            <a:endParaRPr lang="en-GB" dirty="0" smtClean="0"/>
          </a:p>
        </p:txBody>
      </p:sp>
      <p:sp>
        <p:nvSpPr>
          <p:cNvPr id="106499" name="Rectangle 3"/>
          <p:cNvSpPr>
            <a:spLocks noGrp="1" noChangeArrowheads="1"/>
          </p:cNvSpPr>
          <p:nvPr>
            <p:ph sz="quarter" idx="1"/>
          </p:nvPr>
        </p:nvSpPr>
        <p:spPr>
          <a:xfrm>
            <a:off x="152400" y="1600200"/>
            <a:ext cx="8839200" cy="3048000"/>
          </a:xfrm>
        </p:spPr>
        <p:txBody>
          <a:bodyPr>
            <a:normAutofit fontScale="92500" lnSpcReduction="10000"/>
          </a:bodyPr>
          <a:lstStyle/>
          <a:p>
            <a:pPr algn="just"/>
            <a:r>
              <a:rPr lang="en-GB" dirty="0" smtClean="0">
                <a:latin typeface="Times New Roman" pitchFamily="18" charset="0"/>
                <a:cs typeface="Times New Roman" pitchFamily="18" charset="0"/>
              </a:rPr>
              <a:t>Synthetic sounds used to convey information</a:t>
            </a:r>
          </a:p>
          <a:p>
            <a:pPr algn="just"/>
            <a:r>
              <a:rPr lang="en-GB" dirty="0" smtClean="0">
                <a:latin typeface="Times New Roman" pitchFamily="18" charset="0"/>
                <a:cs typeface="Times New Roman" pitchFamily="18" charset="0"/>
              </a:rPr>
              <a:t>Structured combinations of notes (motives ) represent actions and objects</a:t>
            </a:r>
          </a:p>
          <a:p>
            <a:pPr algn="just"/>
            <a:r>
              <a:rPr lang="en-GB" dirty="0" smtClean="0">
                <a:latin typeface="Times New Roman" pitchFamily="18" charset="0"/>
                <a:cs typeface="Times New Roman" pitchFamily="18" charset="0"/>
              </a:rPr>
              <a:t>Motives combined to provide rich information</a:t>
            </a:r>
          </a:p>
          <a:p>
            <a:pPr lvl="1" algn="just"/>
            <a:r>
              <a:rPr lang="en-GB" dirty="0" smtClean="0">
                <a:latin typeface="Times New Roman" pitchFamily="18" charset="0"/>
                <a:cs typeface="Times New Roman" pitchFamily="18" charset="0"/>
              </a:rPr>
              <a:t>Compound </a:t>
            </a:r>
            <a:r>
              <a:rPr lang="en-GB" dirty="0" err="1" smtClean="0">
                <a:latin typeface="Times New Roman" pitchFamily="18" charset="0"/>
                <a:cs typeface="Times New Roman" pitchFamily="18" charset="0"/>
              </a:rPr>
              <a:t>earcons</a:t>
            </a:r>
            <a:endParaRPr lang="en-GB" dirty="0" smtClean="0">
              <a:latin typeface="Times New Roman" pitchFamily="18" charset="0"/>
              <a:cs typeface="Times New Roman" pitchFamily="18" charset="0"/>
            </a:endParaRPr>
          </a:p>
          <a:p>
            <a:pPr lvl="1" algn="just"/>
            <a:r>
              <a:rPr lang="en-GB" dirty="0" smtClean="0">
                <a:latin typeface="Times New Roman" pitchFamily="18" charset="0"/>
                <a:cs typeface="Times New Roman" pitchFamily="18" charset="0"/>
              </a:rPr>
              <a:t>Multiple motives combined to make one more complicated </a:t>
            </a:r>
            <a:r>
              <a:rPr lang="en-GB" dirty="0" err="1" smtClean="0">
                <a:latin typeface="Times New Roman" pitchFamily="18" charset="0"/>
                <a:cs typeface="Times New Roman" pitchFamily="18" charset="0"/>
              </a:rPr>
              <a:t>earcons</a:t>
            </a:r>
            <a:endParaRPr lang="en-GB" dirty="0" smtClean="0">
              <a:latin typeface="Times New Roman" pitchFamily="18" charset="0"/>
              <a:cs typeface="Times New Roman" pitchFamily="18" charset="0"/>
            </a:endParaRPr>
          </a:p>
        </p:txBody>
      </p:sp>
      <p:pic>
        <p:nvPicPr>
          <p:cNvPr id="106500" name="Picture 5"/>
          <p:cNvPicPr>
            <a:picLocks noChangeAspect="1" noChangeArrowheads="1"/>
          </p:cNvPicPr>
          <p:nvPr/>
        </p:nvPicPr>
        <p:blipFill>
          <a:blip r:embed="rId2"/>
          <a:srcRect/>
          <a:stretch>
            <a:fillRect/>
          </a:stretch>
        </p:blipFill>
        <p:spPr bwMode="auto">
          <a:xfrm>
            <a:off x="228600" y="4572000"/>
            <a:ext cx="3876675" cy="2057400"/>
          </a:xfrm>
          <a:prstGeom prst="rect">
            <a:avLst/>
          </a:prstGeom>
          <a:noFill/>
          <a:ln w="9525">
            <a:noFill/>
            <a:miter lim="800000"/>
            <a:headEnd/>
            <a:tailEnd/>
          </a:ln>
        </p:spPr>
      </p:pic>
      <p:pic>
        <p:nvPicPr>
          <p:cNvPr id="106501" name="Picture 6"/>
          <p:cNvPicPr>
            <a:picLocks noChangeAspect="1" noChangeArrowheads="1"/>
          </p:cNvPicPr>
          <p:nvPr/>
        </p:nvPicPr>
        <p:blipFill>
          <a:blip r:embed="rId3"/>
          <a:srcRect/>
          <a:stretch>
            <a:fillRect/>
          </a:stretch>
        </p:blipFill>
        <p:spPr bwMode="auto">
          <a:xfrm>
            <a:off x="5486400" y="4495800"/>
            <a:ext cx="3386138" cy="2057400"/>
          </a:xfrm>
          <a:prstGeom prst="rect">
            <a:avLst/>
          </a:prstGeom>
          <a:noFill/>
          <a:ln w="9525">
            <a:noFill/>
            <a:miter lim="800000"/>
            <a:headEnd/>
            <a:tailEnd/>
          </a:ln>
        </p:spPr>
      </p:pic>
      <p:sp>
        <p:nvSpPr>
          <p:cNvPr id="106502" name="AutoShape 7"/>
          <p:cNvSpPr>
            <a:spLocks noChangeArrowheads="1"/>
          </p:cNvSpPr>
          <p:nvPr/>
        </p:nvSpPr>
        <p:spPr bwMode="auto">
          <a:xfrm>
            <a:off x="4419600" y="5334000"/>
            <a:ext cx="838200" cy="304800"/>
          </a:xfrm>
          <a:prstGeom prst="rightArrow">
            <a:avLst>
              <a:gd name="adj1" fmla="val 50000"/>
              <a:gd name="adj2" fmla="val 68750"/>
            </a:avLst>
          </a:prstGeom>
          <a:solidFill>
            <a:srgbClr val="FF00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52400" y="228600"/>
            <a:ext cx="8613648" cy="990600"/>
          </a:xfrm>
        </p:spPr>
        <p:txBody>
          <a:bodyPr/>
          <a:lstStyle/>
          <a:p>
            <a:r>
              <a:rPr lang="en-GB" dirty="0" err="1" smtClean="0"/>
              <a:t>Earcons</a:t>
            </a:r>
            <a:r>
              <a:rPr lang="en-GB" dirty="0" smtClean="0"/>
              <a:t> </a:t>
            </a:r>
          </a:p>
        </p:txBody>
      </p:sp>
      <p:sp>
        <p:nvSpPr>
          <p:cNvPr id="107523" name="Rectangle 3"/>
          <p:cNvSpPr>
            <a:spLocks noGrp="1" noChangeArrowheads="1"/>
          </p:cNvSpPr>
          <p:nvPr>
            <p:ph sz="quarter" idx="1"/>
          </p:nvPr>
        </p:nvSpPr>
        <p:spPr>
          <a:xfrm>
            <a:off x="152400" y="1600200"/>
            <a:ext cx="8839200" cy="5105400"/>
          </a:xfrm>
        </p:spPr>
        <p:txBody>
          <a:bodyPr/>
          <a:lstStyle/>
          <a:p>
            <a:pPr algn="just"/>
            <a:r>
              <a:rPr lang="en-GB" dirty="0" smtClean="0">
                <a:latin typeface="Times New Roman" pitchFamily="18" charset="0"/>
                <a:cs typeface="Times New Roman" pitchFamily="18" charset="0"/>
              </a:rPr>
              <a:t>Family </a:t>
            </a:r>
            <a:r>
              <a:rPr lang="en-GB" dirty="0" err="1" smtClean="0">
                <a:latin typeface="Times New Roman" pitchFamily="18" charset="0"/>
                <a:cs typeface="Times New Roman" pitchFamily="18" charset="0"/>
              </a:rPr>
              <a:t>earcons</a:t>
            </a:r>
            <a:endParaRPr lang="en-GB" dirty="0" smtClean="0">
              <a:latin typeface="Times New Roman" pitchFamily="18" charset="0"/>
              <a:cs typeface="Times New Roman" pitchFamily="18" charset="0"/>
            </a:endParaRPr>
          </a:p>
          <a:p>
            <a:pPr lvl="1" algn="just">
              <a:buFontTx/>
              <a:buNone/>
            </a:pPr>
            <a:r>
              <a:rPr lang="en-GB" dirty="0" smtClean="0">
                <a:latin typeface="Times New Roman" pitchFamily="18" charset="0"/>
                <a:cs typeface="Times New Roman" pitchFamily="18" charset="0"/>
              </a:rPr>
              <a:t>	Similar types of </a:t>
            </a:r>
            <a:r>
              <a:rPr lang="en-GB" dirty="0" err="1" smtClean="0">
                <a:latin typeface="Times New Roman" pitchFamily="18" charset="0"/>
                <a:cs typeface="Times New Roman" pitchFamily="18" charset="0"/>
              </a:rPr>
              <a:t>earcons</a:t>
            </a:r>
            <a:r>
              <a:rPr lang="en-GB" dirty="0" smtClean="0">
                <a:latin typeface="Times New Roman" pitchFamily="18" charset="0"/>
                <a:cs typeface="Times New Roman" pitchFamily="18" charset="0"/>
              </a:rPr>
              <a:t> represent similar classes of action or similar objects: the family of “errors” would contain syntax and operating system errors</a:t>
            </a:r>
          </a:p>
          <a:p>
            <a:pPr algn="just"/>
            <a:endParaRPr lang="en-GB" sz="2400" dirty="0" smtClean="0">
              <a:latin typeface="Times New Roman" pitchFamily="18" charset="0"/>
              <a:cs typeface="Times New Roman" pitchFamily="18" charset="0"/>
            </a:endParaRPr>
          </a:p>
          <a:p>
            <a:pPr algn="just"/>
            <a:r>
              <a:rPr lang="en-GB" dirty="0" err="1" smtClean="0">
                <a:latin typeface="Times New Roman" pitchFamily="18" charset="0"/>
                <a:cs typeface="Times New Roman" pitchFamily="18" charset="0"/>
              </a:rPr>
              <a:t>Earcons</a:t>
            </a:r>
            <a:r>
              <a:rPr lang="en-GB" dirty="0" smtClean="0">
                <a:latin typeface="Times New Roman" pitchFamily="18" charset="0"/>
                <a:cs typeface="Times New Roman" pitchFamily="18" charset="0"/>
              </a:rPr>
              <a:t> easily grouped and refined due to compositional and hierarchical nature</a:t>
            </a:r>
          </a:p>
          <a:p>
            <a:pPr algn="just"/>
            <a:endParaRPr lang="en-GB" sz="24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Harder to associate with the interface task since there is no natural mapping</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52400" y="228600"/>
            <a:ext cx="8839200" cy="990600"/>
          </a:xfrm>
        </p:spPr>
        <p:txBody>
          <a:bodyPr/>
          <a:lstStyle/>
          <a:p>
            <a:r>
              <a:rPr lang="en-GB" dirty="0" smtClean="0"/>
              <a:t>Touch </a:t>
            </a:r>
          </a:p>
        </p:txBody>
      </p:sp>
      <p:sp>
        <p:nvSpPr>
          <p:cNvPr id="108547" name="Rectangle 3"/>
          <p:cNvSpPr>
            <a:spLocks noGrp="1" noChangeArrowheads="1"/>
          </p:cNvSpPr>
          <p:nvPr>
            <p:ph sz="quarter" idx="1"/>
          </p:nvPr>
        </p:nvSpPr>
        <p:spPr>
          <a:xfrm>
            <a:off x="152400" y="1600200"/>
            <a:ext cx="8839200" cy="5029200"/>
          </a:xfrm>
        </p:spPr>
        <p:txBody>
          <a:bodyPr>
            <a:normAutofit lnSpcReduction="10000"/>
          </a:bodyPr>
          <a:lstStyle/>
          <a:p>
            <a:pPr algn="just"/>
            <a:r>
              <a:rPr lang="en-GB" dirty="0" err="1" smtClean="0">
                <a:latin typeface="Times New Roman" pitchFamily="18" charset="0"/>
                <a:cs typeface="Times New Roman" pitchFamily="18" charset="0"/>
              </a:rPr>
              <a:t>haptic</a:t>
            </a:r>
            <a:r>
              <a:rPr lang="en-GB" dirty="0" smtClean="0">
                <a:latin typeface="Times New Roman" pitchFamily="18" charset="0"/>
                <a:cs typeface="Times New Roman" pitchFamily="18" charset="0"/>
              </a:rPr>
              <a:t> interaction </a:t>
            </a:r>
          </a:p>
          <a:p>
            <a:pPr lvl="1" algn="just"/>
            <a:r>
              <a:rPr lang="en-GB" dirty="0" err="1" smtClean="0">
                <a:latin typeface="Times New Roman" pitchFamily="18" charset="0"/>
                <a:cs typeface="Times New Roman" pitchFamily="18" charset="0"/>
              </a:rPr>
              <a:t>Cutaneous</a:t>
            </a:r>
            <a:r>
              <a:rPr lang="en-GB" dirty="0" smtClean="0">
                <a:latin typeface="Times New Roman" pitchFamily="18" charset="0"/>
                <a:cs typeface="Times New Roman" pitchFamily="18" charset="0"/>
              </a:rPr>
              <a:t> perception</a:t>
            </a:r>
          </a:p>
          <a:p>
            <a:pPr lvl="2" algn="just"/>
            <a:r>
              <a:rPr lang="en-GB" dirty="0" smtClean="0">
                <a:latin typeface="Times New Roman" pitchFamily="18" charset="0"/>
                <a:cs typeface="Times New Roman" pitchFamily="18" charset="0"/>
              </a:rPr>
              <a:t>Tactile sensation; vibrations on the skin</a:t>
            </a:r>
          </a:p>
          <a:p>
            <a:pPr lvl="1" algn="just"/>
            <a:r>
              <a:rPr lang="en-GB" dirty="0" err="1" smtClean="0">
                <a:latin typeface="Times New Roman" pitchFamily="18" charset="0"/>
                <a:cs typeface="Times New Roman" pitchFamily="18" charset="0"/>
              </a:rPr>
              <a:t>Kinesthetics</a:t>
            </a:r>
            <a:endParaRPr lang="en-GB" dirty="0" smtClean="0">
              <a:latin typeface="Times New Roman" pitchFamily="18" charset="0"/>
              <a:cs typeface="Times New Roman" pitchFamily="18" charset="0"/>
            </a:endParaRPr>
          </a:p>
          <a:p>
            <a:pPr lvl="2" algn="just"/>
            <a:r>
              <a:rPr lang="en-GB" dirty="0" smtClean="0">
                <a:latin typeface="Times New Roman" pitchFamily="18" charset="0"/>
                <a:cs typeface="Times New Roman" pitchFamily="18" charset="0"/>
              </a:rPr>
              <a:t>Movement and position; force feedback</a:t>
            </a:r>
          </a:p>
          <a:p>
            <a:pPr algn="just"/>
            <a:r>
              <a:rPr lang="en-GB" dirty="0" smtClean="0">
                <a:latin typeface="Times New Roman" pitchFamily="18" charset="0"/>
                <a:cs typeface="Times New Roman" pitchFamily="18" charset="0"/>
              </a:rPr>
              <a:t>Information on shape, texture, resistance, temperature, comparative spatial factors</a:t>
            </a:r>
          </a:p>
          <a:p>
            <a:pPr algn="just"/>
            <a:r>
              <a:rPr lang="en-GB" dirty="0" smtClean="0">
                <a:latin typeface="Times New Roman" pitchFamily="18" charset="0"/>
                <a:cs typeface="Times New Roman" pitchFamily="18" charset="0"/>
              </a:rPr>
              <a:t>example technologies</a:t>
            </a:r>
          </a:p>
          <a:p>
            <a:pPr lvl="1" algn="just"/>
            <a:r>
              <a:rPr lang="en-GB" dirty="0" smtClean="0">
                <a:latin typeface="Times New Roman" pitchFamily="18" charset="0"/>
                <a:cs typeface="Times New Roman" pitchFamily="18" charset="0"/>
              </a:rPr>
              <a:t>electronic </a:t>
            </a:r>
            <a:r>
              <a:rPr lang="en-GB" dirty="0" err="1" smtClean="0">
                <a:latin typeface="Times New Roman" pitchFamily="18" charset="0"/>
                <a:cs typeface="Times New Roman" pitchFamily="18" charset="0"/>
              </a:rPr>
              <a:t>braille</a:t>
            </a:r>
            <a:r>
              <a:rPr lang="en-GB" dirty="0" smtClean="0">
                <a:latin typeface="Times New Roman" pitchFamily="18" charset="0"/>
                <a:cs typeface="Times New Roman" pitchFamily="18" charset="0"/>
              </a:rPr>
              <a:t> displays</a:t>
            </a:r>
          </a:p>
          <a:p>
            <a:pPr lvl="1" algn="just"/>
            <a:r>
              <a:rPr lang="en-GB" dirty="0" smtClean="0">
                <a:latin typeface="Times New Roman" pitchFamily="18" charset="0"/>
                <a:cs typeface="Times New Roman" pitchFamily="18" charset="0"/>
              </a:rPr>
              <a:t>force feedback devices e.g. Phantom</a:t>
            </a:r>
          </a:p>
          <a:p>
            <a:pPr lvl="2" algn="just"/>
            <a:r>
              <a:rPr lang="en-GB" dirty="0" smtClean="0">
                <a:latin typeface="Times New Roman" pitchFamily="18" charset="0"/>
                <a:cs typeface="Times New Roman" pitchFamily="18" charset="0"/>
              </a:rPr>
              <a:t>Resistance, texture</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52400" y="228600"/>
            <a:ext cx="8839200" cy="990600"/>
          </a:xfrm>
        </p:spPr>
        <p:txBody>
          <a:bodyPr/>
          <a:lstStyle/>
          <a:p>
            <a:r>
              <a:rPr lang="en-GB" dirty="0" smtClean="0"/>
              <a:t>Handwriting Recognition</a:t>
            </a:r>
          </a:p>
        </p:txBody>
      </p:sp>
      <p:sp>
        <p:nvSpPr>
          <p:cNvPr id="109571" name="Rectangle 3"/>
          <p:cNvSpPr>
            <a:spLocks noGrp="1" noChangeArrowheads="1"/>
          </p:cNvSpPr>
          <p:nvPr>
            <p:ph sz="quarter" idx="1"/>
          </p:nvPr>
        </p:nvSpPr>
        <p:spPr>
          <a:xfrm>
            <a:off x="152400" y="1600200"/>
            <a:ext cx="8839200" cy="5105400"/>
          </a:xfrm>
        </p:spPr>
        <p:txBody>
          <a:bodyPr/>
          <a:lstStyle/>
          <a:p>
            <a:pPr algn="just">
              <a:lnSpc>
                <a:spcPct val="90000"/>
              </a:lnSpc>
              <a:buFontTx/>
              <a:buNone/>
            </a:pPr>
            <a:r>
              <a:rPr lang="en-GB" sz="2400"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Handwriting is another communication mechanism which we are used to in day-to-day life</a:t>
            </a:r>
          </a:p>
          <a:p>
            <a:pPr algn="just">
              <a:lnSpc>
                <a:spcPct val="90000"/>
              </a:lnSpc>
            </a:pPr>
            <a:r>
              <a:rPr lang="en-GB" dirty="0" smtClean="0">
                <a:latin typeface="Times New Roman" pitchFamily="18" charset="0"/>
                <a:cs typeface="Times New Roman" pitchFamily="18" charset="0"/>
              </a:rPr>
              <a:t>Technology</a:t>
            </a:r>
          </a:p>
          <a:p>
            <a:pPr lvl="1" algn="just">
              <a:lnSpc>
                <a:spcPct val="90000"/>
              </a:lnSpc>
            </a:pPr>
            <a:r>
              <a:rPr lang="en-GB" dirty="0" smtClean="0">
                <a:latin typeface="Times New Roman" pitchFamily="18" charset="0"/>
                <a:cs typeface="Times New Roman" pitchFamily="18" charset="0"/>
              </a:rPr>
              <a:t>Handwriting consists of complex strokes and spaces</a:t>
            </a:r>
          </a:p>
          <a:p>
            <a:pPr lvl="1" algn="just">
              <a:lnSpc>
                <a:spcPct val="90000"/>
              </a:lnSpc>
            </a:pPr>
            <a:r>
              <a:rPr lang="en-GB" dirty="0" smtClean="0">
                <a:latin typeface="Times New Roman" pitchFamily="18" charset="0"/>
                <a:cs typeface="Times New Roman" pitchFamily="18" charset="0"/>
              </a:rPr>
              <a:t>Captured by digitising tablet</a:t>
            </a:r>
          </a:p>
          <a:p>
            <a:pPr lvl="2" algn="just">
              <a:lnSpc>
                <a:spcPct val="90000"/>
              </a:lnSpc>
            </a:pPr>
            <a:r>
              <a:rPr lang="en-GB" dirty="0" smtClean="0">
                <a:latin typeface="Times New Roman" pitchFamily="18" charset="0"/>
                <a:cs typeface="Times New Roman" pitchFamily="18" charset="0"/>
              </a:rPr>
              <a:t>strokes transformed to sequence of dots</a:t>
            </a:r>
          </a:p>
          <a:p>
            <a:pPr lvl="1" algn="just">
              <a:lnSpc>
                <a:spcPct val="90000"/>
              </a:lnSpc>
            </a:pPr>
            <a:r>
              <a:rPr lang="en-GB" dirty="0" smtClean="0">
                <a:latin typeface="Times New Roman" pitchFamily="18" charset="0"/>
                <a:cs typeface="Times New Roman" pitchFamily="18" charset="0"/>
              </a:rPr>
              <a:t>Large tablets available </a:t>
            </a:r>
          </a:p>
          <a:p>
            <a:pPr lvl="2" algn="just">
              <a:lnSpc>
                <a:spcPct val="90000"/>
              </a:lnSpc>
            </a:pPr>
            <a:r>
              <a:rPr lang="en-GB" dirty="0" smtClean="0">
                <a:latin typeface="Times New Roman" pitchFamily="18" charset="0"/>
                <a:cs typeface="Times New Roman" pitchFamily="18" charset="0"/>
              </a:rPr>
              <a:t>Suitable for digitising maps and technical drawings</a:t>
            </a:r>
          </a:p>
          <a:p>
            <a:pPr lvl="1" algn="just">
              <a:lnSpc>
                <a:spcPct val="90000"/>
              </a:lnSpc>
            </a:pPr>
            <a:r>
              <a:rPr lang="en-GB" dirty="0" smtClean="0">
                <a:latin typeface="Times New Roman" pitchFamily="18" charset="0"/>
                <a:cs typeface="Times New Roman" pitchFamily="18" charset="0"/>
              </a:rPr>
              <a:t>Smaller devices, some incorporating thin screens to display the information</a:t>
            </a:r>
          </a:p>
          <a:p>
            <a:pPr lvl="2" algn="just">
              <a:lnSpc>
                <a:spcPct val="90000"/>
              </a:lnSpc>
            </a:pPr>
            <a:r>
              <a:rPr lang="en-GB" dirty="0" smtClean="0">
                <a:latin typeface="Times New Roman" pitchFamily="18" charset="0"/>
                <a:cs typeface="Times New Roman" pitchFamily="18" charset="0"/>
              </a:rPr>
              <a:t>PDAs such as Palm Pilot</a:t>
            </a:r>
          </a:p>
          <a:p>
            <a:pPr lvl="2" algn="just">
              <a:lnSpc>
                <a:spcPct val="90000"/>
              </a:lnSpc>
            </a:pPr>
            <a:r>
              <a:rPr lang="en-GB" dirty="0" smtClean="0">
                <a:latin typeface="Times New Roman" pitchFamily="18" charset="0"/>
                <a:cs typeface="Times New Roman" pitchFamily="18" charset="0"/>
              </a:rPr>
              <a:t>Tablet PCs</a:t>
            </a:r>
          </a:p>
          <a:p>
            <a:pPr lvl="1" algn="just">
              <a:lnSpc>
                <a:spcPct val="90000"/>
              </a:lnSpc>
            </a:pPr>
            <a:endParaRPr lang="en-GB" sz="2000" dirty="0" smtClean="0">
              <a:latin typeface="Times New Roman" pitchFamily="18" charset="0"/>
              <a:cs typeface="Times New Roman" pitchFamily="18" charset="0"/>
            </a:endParaRP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52400" y="228600"/>
            <a:ext cx="8839200" cy="990600"/>
          </a:xfrm>
        </p:spPr>
        <p:txBody>
          <a:bodyPr/>
          <a:lstStyle/>
          <a:p>
            <a:r>
              <a:rPr lang="en-GB" dirty="0" smtClean="0"/>
              <a:t>Handwriting Recognition </a:t>
            </a:r>
          </a:p>
        </p:txBody>
      </p:sp>
      <p:sp>
        <p:nvSpPr>
          <p:cNvPr id="110595" name="Rectangle 3"/>
          <p:cNvSpPr>
            <a:spLocks noGrp="1" noChangeArrowheads="1"/>
          </p:cNvSpPr>
          <p:nvPr>
            <p:ph sz="quarter" idx="1"/>
          </p:nvPr>
        </p:nvSpPr>
        <p:spPr>
          <a:xfrm>
            <a:off x="152400" y="1600200"/>
            <a:ext cx="8839200" cy="5029200"/>
          </a:xfrm>
        </p:spPr>
        <p:txBody>
          <a:bodyPr/>
          <a:lstStyle/>
          <a:p>
            <a:pPr algn="just"/>
            <a:r>
              <a:rPr lang="en-GB" dirty="0" smtClean="0">
                <a:latin typeface="Times New Roman" pitchFamily="18" charset="0"/>
                <a:cs typeface="Times New Roman" pitchFamily="18" charset="0"/>
              </a:rPr>
              <a:t>Problems</a:t>
            </a:r>
          </a:p>
          <a:p>
            <a:pPr lvl="1" algn="just"/>
            <a:r>
              <a:rPr lang="en-GB" dirty="0" smtClean="0">
                <a:latin typeface="Times New Roman" pitchFamily="18" charset="0"/>
                <a:cs typeface="Times New Roman" pitchFamily="18" charset="0"/>
              </a:rPr>
              <a:t>Personal differences in letter formation</a:t>
            </a:r>
          </a:p>
          <a:p>
            <a:pPr lvl="1" algn="just"/>
            <a:r>
              <a:rPr lang="en-GB" dirty="0" smtClean="0">
                <a:latin typeface="Times New Roman" pitchFamily="18" charset="0"/>
                <a:cs typeface="Times New Roman" pitchFamily="18" charset="0"/>
              </a:rPr>
              <a:t>Co-articulation effects</a:t>
            </a:r>
          </a:p>
          <a:p>
            <a:pPr algn="just"/>
            <a:endParaRPr lang="en-GB" sz="12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Breakthroughs:</a:t>
            </a:r>
          </a:p>
          <a:p>
            <a:pPr lvl="1" algn="just"/>
            <a:r>
              <a:rPr lang="en-GB" dirty="0" smtClean="0">
                <a:latin typeface="Times New Roman" pitchFamily="18" charset="0"/>
                <a:cs typeface="Times New Roman" pitchFamily="18" charset="0"/>
              </a:rPr>
              <a:t>Stroke not just bitmap</a:t>
            </a:r>
          </a:p>
          <a:p>
            <a:pPr lvl="1" algn="just"/>
            <a:r>
              <a:rPr lang="en-GB" dirty="0" smtClean="0">
                <a:latin typeface="Times New Roman" pitchFamily="18" charset="0"/>
                <a:cs typeface="Times New Roman" pitchFamily="18" charset="0"/>
              </a:rPr>
              <a:t>Special ‘alphabet’  –  </a:t>
            </a:r>
            <a:r>
              <a:rPr lang="en-GB" dirty="0" err="1" smtClean="0">
                <a:latin typeface="Times New Roman" pitchFamily="18" charset="0"/>
                <a:cs typeface="Times New Roman" pitchFamily="18" charset="0"/>
              </a:rPr>
              <a:t>Graffeti</a:t>
            </a:r>
            <a:r>
              <a:rPr lang="en-GB" dirty="0" smtClean="0">
                <a:latin typeface="Times New Roman" pitchFamily="18" charset="0"/>
                <a:cs typeface="Times New Roman" pitchFamily="18" charset="0"/>
              </a:rPr>
              <a:t> on </a:t>
            </a:r>
            <a:r>
              <a:rPr lang="en-GB" dirty="0" err="1" smtClean="0">
                <a:latin typeface="Times New Roman" pitchFamily="18" charset="0"/>
                <a:cs typeface="Times New Roman" pitchFamily="18" charset="0"/>
              </a:rPr>
              <a:t>PalmOS</a:t>
            </a:r>
            <a:endParaRPr lang="en-GB" dirty="0" smtClean="0">
              <a:latin typeface="Times New Roman" pitchFamily="18" charset="0"/>
              <a:cs typeface="Times New Roman" pitchFamily="18" charset="0"/>
            </a:endParaRPr>
          </a:p>
          <a:p>
            <a:pPr algn="just"/>
            <a:endParaRPr lang="en-GB" sz="12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Current state:</a:t>
            </a:r>
          </a:p>
          <a:p>
            <a:pPr lvl="1" algn="just"/>
            <a:r>
              <a:rPr lang="en-GB" dirty="0" smtClean="0">
                <a:latin typeface="Times New Roman" pitchFamily="18" charset="0"/>
                <a:cs typeface="Times New Roman" pitchFamily="18" charset="0"/>
              </a:rPr>
              <a:t>Usable – even without training</a:t>
            </a:r>
          </a:p>
          <a:p>
            <a:pPr lvl="1" algn="just"/>
            <a:r>
              <a:rPr lang="en-GB" dirty="0" smtClean="0">
                <a:latin typeface="Times New Roman" pitchFamily="18" charset="0"/>
                <a:cs typeface="Times New Roman" pitchFamily="18" charset="0"/>
              </a:rPr>
              <a:t>But many prefer keyboards!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52400" y="228600"/>
            <a:ext cx="8839200" cy="990600"/>
          </a:xfrm>
        </p:spPr>
        <p:txBody>
          <a:bodyPr/>
          <a:lstStyle/>
          <a:p>
            <a:r>
              <a:rPr lang="en-GB" dirty="0" smtClean="0"/>
              <a:t>Gesture </a:t>
            </a:r>
          </a:p>
        </p:txBody>
      </p:sp>
      <p:sp>
        <p:nvSpPr>
          <p:cNvPr id="111619" name="Rectangle 3"/>
          <p:cNvSpPr>
            <a:spLocks noGrp="1" noChangeArrowheads="1"/>
          </p:cNvSpPr>
          <p:nvPr>
            <p:ph sz="quarter" idx="1"/>
          </p:nvPr>
        </p:nvSpPr>
        <p:spPr>
          <a:xfrm>
            <a:off x="152400" y="1600200"/>
            <a:ext cx="8839200" cy="5029200"/>
          </a:xfrm>
        </p:spPr>
        <p:txBody>
          <a:bodyPr>
            <a:normAutofit fontScale="92500" lnSpcReduction="10000"/>
          </a:bodyPr>
          <a:lstStyle/>
          <a:p>
            <a:r>
              <a:rPr lang="en-GB" dirty="0" smtClean="0">
                <a:latin typeface="Times New Roman" pitchFamily="18" charset="0"/>
                <a:cs typeface="Times New Roman" pitchFamily="18" charset="0"/>
              </a:rPr>
              <a:t>Applications</a:t>
            </a:r>
          </a:p>
          <a:p>
            <a:pPr lvl="1"/>
            <a:r>
              <a:rPr lang="en-GB" dirty="0" smtClean="0">
                <a:latin typeface="Times New Roman" pitchFamily="18" charset="0"/>
                <a:cs typeface="Times New Roman" pitchFamily="18" charset="0"/>
              </a:rPr>
              <a:t>Gestural input - e.g. “put that there”</a:t>
            </a:r>
          </a:p>
          <a:p>
            <a:pPr lvl="1"/>
            <a:r>
              <a:rPr lang="en-GB" dirty="0" smtClean="0">
                <a:latin typeface="Times New Roman" pitchFamily="18" charset="0"/>
                <a:cs typeface="Times New Roman" pitchFamily="18" charset="0"/>
              </a:rPr>
              <a:t>Sign language</a:t>
            </a:r>
          </a:p>
          <a:p>
            <a:r>
              <a:rPr lang="en-GB" dirty="0" smtClean="0">
                <a:latin typeface="Times New Roman" pitchFamily="18" charset="0"/>
                <a:cs typeface="Times New Roman" pitchFamily="18" charset="0"/>
              </a:rPr>
              <a:t>Technology</a:t>
            </a:r>
          </a:p>
          <a:p>
            <a:pPr lvl="1"/>
            <a:r>
              <a:rPr lang="en-GB" dirty="0" smtClean="0">
                <a:latin typeface="Times New Roman" pitchFamily="18" charset="0"/>
                <a:cs typeface="Times New Roman" pitchFamily="18" charset="0"/>
              </a:rPr>
              <a:t>Data glove</a:t>
            </a:r>
          </a:p>
          <a:p>
            <a:pPr lvl="1"/>
            <a:r>
              <a:rPr lang="en-GB" dirty="0" smtClean="0">
                <a:latin typeface="Times New Roman" pitchFamily="18" charset="0"/>
                <a:cs typeface="Times New Roman" pitchFamily="18" charset="0"/>
              </a:rPr>
              <a:t>Position sensing devices </a:t>
            </a:r>
            <a:r>
              <a:rPr lang="en-GB" dirty="0" err="1" smtClean="0">
                <a:latin typeface="Times New Roman" pitchFamily="18" charset="0"/>
                <a:cs typeface="Times New Roman" pitchFamily="18" charset="0"/>
              </a:rPr>
              <a:t>e.g</a:t>
            </a:r>
            <a:r>
              <a:rPr lang="en-GB" dirty="0" smtClean="0">
                <a:latin typeface="Times New Roman" pitchFamily="18" charset="0"/>
                <a:cs typeface="Times New Roman" pitchFamily="18" charset="0"/>
              </a:rPr>
              <a:t> MIT Media Room</a:t>
            </a:r>
          </a:p>
          <a:p>
            <a:r>
              <a:rPr lang="en-GB" dirty="0" smtClean="0">
                <a:latin typeface="Times New Roman" pitchFamily="18" charset="0"/>
                <a:cs typeface="Times New Roman" pitchFamily="18" charset="0"/>
              </a:rPr>
              <a:t>Benefits</a:t>
            </a:r>
          </a:p>
          <a:p>
            <a:pPr lvl="1"/>
            <a:r>
              <a:rPr lang="en-GB" dirty="0" smtClean="0">
                <a:latin typeface="Times New Roman" pitchFamily="18" charset="0"/>
                <a:cs typeface="Times New Roman" pitchFamily="18" charset="0"/>
              </a:rPr>
              <a:t>Natural form of interaction - pointing</a:t>
            </a:r>
          </a:p>
          <a:p>
            <a:pPr lvl="1"/>
            <a:r>
              <a:rPr lang="en-GB" dirty="0" smtClean="0">
                <a:latin typeface="Times New Roman" pitchFamily="18" charset="0"/>
                <a:cs typeface="Times New Roman" pitchFamily="18" charset="0"/>
              </a:rPr>
              <a:t>Enhance communication between signing and non-signing users</a:t>
            </a:r>
          </a:p>
          <a:p>
            <a:r>
              <a:rPr lang="en-GB" sz="3100" dirty="0" smtClean="0">
                <a:latin typeface="Times New Roman" pitchFamily="18" charset="0"/>
                <a:cs typeface="Times New Roman" pitchFamily="18" charset="0"/>
              </a:rPr>
              <a:t>Problems</a:t>
            </a:r>
          </a:p>
          <a:p>
            <a:pPr lvl="1"/>
            <a:r>
              <a:rPr lang="en-GB" sz="2800" dirty="0" smtClean="0">
                <a:latin typeface="Times New Roman" pitchFamily="18" charset="0"/>
                <a:cs typeface="Times New Roman" pitchFamily="18" charset="0"/>
              </a:rPr>
              <a:t>User dependent, variable and issues of </a:t>
            </a:r>
            <a:r>
              <a:rPr lang="en-GB" sz="2800" dirty="0" err="1" smtClean="0">
                <a:latin typeface="Times New Roman" pitchFamily="18" charset="0"/>
                <a:cs typeface="Times New Roman" pitchFamily="18" charset="0"/>
              </a:rPr>
              <a:t>coarticulation</a:t>
            </a:r>
            <a:endParaRPr lang="en-GB" sz="2800" dirty="0" smtClean="0">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52400" y="228600"/>
            <a:ext cx="8839200" cy="990600"/>
          </a:xfrm>
        </p:spPr>
        <p:txBody>
          <a:bodyPr>
            <a:normAutofit/>
          </a:bodyPr>
          <a:lstStyle/>
          <a:p>
            <a:r>
              <a:rPr lang="en-GB" dirty="0" smtClean="0"/>
              <a:t>Users with Disabilities</a:t>
            </a:r>
          </a:p>
        </p:txBody>
      </p:sp>
      <p:sp>
        <p:nvSpPr>
          <p:cNvPr id="112643" name="Rectangle 3"/>
          <p:cNvSpPr>
            <a:spLocks noGrp="1" noChangeArrowheads="1"/>
          </p:cNvSpPr>
          <p:nvPr>
            <p:ph sz="quarter" idx="1"/>
          </p:nvPr>
        </p:nvSpPr>
        <p:spPr>
          <a:xfrm>
            <a:off x="152400" y="1600200"/>
            <a:ext cx="8839200" cy="5105400"/>
          </a:xfrm>
        </p:spPr>
        <p:txBody>
          <a:bodyPr>
            <a:normAutofit fontScale="92500" lnSpcReduction="10000"/>
          </a:bodyPr>
          <a:lstStyle/>
          <a:p>
            <a:pPr>
              <a:lnSpc>
                <a:spcPct val="90000"/>
              </a:lnSpc>
            </a:pPr>
            <a:r>
              <a:rPr lang="en-GB" dirty="0" smtClean="0">
                <a:latin typeface="Times New Roman" pitchFamily="18" charset="0"/>
                <a:cs typeface="Times New Roman" pitchFamily="18" charset="0"/>
              </a:rPr>
              <a:t>Visual impairment</a:t>
            </a:r>
          </a:p>
          <a:p>
            <a:pPr lvl="1">
              <a:lnSpc>
                <a:spcPct val="90000"/>
              </a:lnSpc>
            </a:pPr>
            <a:r>
              <a:rPr lang="en-GB" dirty="0" smtClean="0">
                <a:latin typeface="Times New Roman" pitchFamily="18" charset="0"/>
                <a:cs typeface="Times New Roman" pitchFamily="18" charset="0"/>
              </a:rPr>
              <a:t>Screen readers, </a:t>
            </a:r>
            <a:r>
              <a:rPr lang="en-GB" dirty="0" err="1" smtClean="0">
                <a:latin typeface="Times New Roman" pitchFamily="18" charset="0"/>
                <a:cs typeface="Times New Roman" pitchFamily="18" charset="0"/>
              </a:rPr>
              <a:t>SonicFinder</a:t>
            </a:r>
            <a:endParaRPr lang="en-GB"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Hearing impairment</a:t>
            </a:r>
          </a:p>
          <a:p>
            <a:pPr lvl="1">
              <a:lnSpc>
                <a:spcPct val="90000"/>
              </a:lnSpc>
            </a:pPr>
            <a:r>
              <a:rPr lang="en-GB" dirty="0" smtClean="0">
                <a:latin typeface="Times New Roman" pitchFamily="18" charset="0"/>
                <a:cs typeface="Times New Roman" pitchFamily="18" charset="0"/>
              </a:rPr>
              <a:t>Text communication, gesture, captions</a:t>
            </a:r>
          </a:p>
          <a:p>
            <a:pPr>
              <a:lnSpc>
                <a:spcPct val="90000"/>
              </a:lnSpc>
            </a:pPr>
            <a:r>
              <a:rPr lang="en-GB" dirty="0" smtClean="0">
                <a:latin typeface="Times New Roman" pitchFamily="18" charset="0"/>
                <a:cs typeface="Times New Roman" pitchFamily="18" charset="0"/>
              </a:rPr>
              <a:t>Physical impairment</a:t>
            </a:r>
          </a:p>
          <a:p>
            <a:pPr lvl="1" algn="just">
              <a:lnSpc>
                <a:spcPct val="90000"/>
              </a:lnSpc>
            </a:pPr>
            <a:r>
              <a:rPr lang="en-GB" dirty="0" smtClean="0">
                <a:latin typeface="Times New Roman" pitchFamily="18" charset="0"/>
                <a:cs typeface="Times New Roman" pitchFamily="18" charset="0"/>
              </a:rPr>
              <a:t>Speech I/O, </a:t>
            </a:r>
            <a:r>
              <a:rPr lang="en-GB" dirty="0" err="1" smtClean="0">
                <a:latin typeface="Times New Roman" pitchFamily="18" charset="0"/>
                <a:cs typeface="Times New Roman" pitchFamily="18" charset="0"/>
              </a:rPr>
              <a:t>eyegaze</a:t>
            </a:r>
            <a:r>
              <a:rPr lang="en-GB" dirty="0" smtClean="0">
                <a:latin typeface="Times New Roman" pitchFamily="18" charset="0"/>
                <a:cs typeface="Times New Roman" pitchFamily="18" charset="0"/>
              </a:rPr>
              <a:t>, gesture, predictive systems (e.g. Reactive keyboard)</a:t>
            </a:r>
          </a:p>
          <a:p>
            <a:pPr>
              <a:lnSpc>
                <a:spcPct val="90000"/>
              </a:lnSpc>
            </a:pPr>
            <a:r>
              <a:rPr lang="en-GB" dirty="0" smtClean="0">
                <a:latin typeface="Times New Roman" pitchFamily="18" charset="0"/>
                <a:cs typeface="Times New Roman" pitchFamily="18" charset="0"/>
              </a:rPr>
              <a:t>Speech impairment</a:t>
            </a:r>
          </a:p>
          <a:p>
            <a:pPr lvl="1">
              <a:lnSpc>
                <a:spcPct val="90000"/>
              </a:lnSpc>
            </a:pPr>
            <a:r>
              <a:rPr lang="en-GB" dirty="0" smtClean="0">
                <a:latin typeface="Times New Roman" pitchFamily="18" charset="0"/>
                <a:cs typeface="Times New Roman" pitchFamily="18" charset="0"/>
              </a:rPr>
              <a:t>Speech synthesis, text communication</a:t>
            </a:r>
          </a:p>
          <a:p>
            <a:pPr>
              <a:lnSpc>
                <a:spcPct val="90000"/>
              </a:lnSpc>
            </a:pPr>
            <a:r>
              <a:rPr lang="en-GB" dirty="0" smtClean="0">
                <a:latin typeface="Times New Roman" pitchFamily="18" charset="0"/>
                <a:cs typeface="Times New Roman" pitchFamily="18" charset="0"/>
              </a:rPr>
              <a:t>Dyslexia</a:t>
            </a:r>
          </a:p>
          <a:p>
            <a:pPr lvl="1">
              <a:lnSpc>
                <a:spcPct val="90000"/>
              </a:lnSpc>
            </a:pPr>
            <a:r>
              <a:rPr lang="en-GB" dirty="0" smtClean="0">
                <a:latin typeface="Times New Roman" pitchFamily="18" charset="0"/>
                <a:cs typeface="Times New Roman" pitchFamily="18" charset="0"/>
              </a:rPr>
              <a:t>Speech input, output</a:t>
            </a:r>
          </a:p>
          <a:p>
            <a:pPr>
              <a:lnSpc>
                <a:spcPct val="90000"/>
              </a:lnSpc>
            </a:pPr>
            <a:r>
              <a:rPr lang="en-GB" sz="3100" dirty="0" smtClean="0">
                <a:latin typeface="Times New Roman" pitchFamily="18" charset="0"/>
                <a:cs typeface="Times New Roman" pitchFamily="18" charset="0"/>
              </a:rPr>
              <a:t>Autism</a:t>
            </a:r>
          </a:p>
          <a:p>
            <a:pPr lvl="1">
              <a:lnSpc>
                <a:spcPct val="90000"/>
              </a:lnSpc>
            </a:pPr>
            <a:r>
              <a:rPr lang="en-GB" sz="2800" dirty="0" smtClean="0">
                <a:latin typeface="Times New Roman" pitchFamily="18" charset="0"/>
                <a:cs typeface="Times New Roman" pitchFamily="18" charset="0"/>
              </a:rPr>
              <a:t>Communication, education</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52400" y="228600"/>
            <a:ext cx="8839200" cy="990600"/>
          </a:xfrm>
        </p:spPr>
        <p:txBody>
          <a:bodyPr/>
          <a:lstStyle/>
          <a:p>
            <a:r>
              <a:rPr lang="en-GB" dirty="0" smtClean="0"/>
              <a:t>… plus …</a:t>
            </a:r>
          </a:p>
        </p:txBody>
      </p:sp>
      <p:sp>
        <p:nvSpPr>
          <p:cNvPr id="113667" name="Rectangle 3"/>
          <p:cNvSpPr>
            <a:spLocks noGrp="1" noChangeArrowheads="1"/>
          </p:cNvSpPr>
          <p:nvPr>
            <p:ph sz="quarter" idx="1"/>
          </p:nvPr>
        </p:nvSpPr>
        <p:spPr>
          <a:xfrm>
            <a:off x="152400" y="1600200"/>
            <a:ext cx="8839200" cy="5105400"/>
          </a:xfrm>
        </p:spPr>
        <p:txBody>
          <a:bodyPr/>
          <a:lstStyle/>
          <a:p>
            <a:pPr algn="just"/>
            <a:r>
              <a:rPr lang="en-GB" dirty="0" smtClean="0">
                <a:latin typeface="Times New Roman" pitchFamily="18" charset="0"/>
                <a:cs typeface="Times New Roman" pitchFamily="18" charset="0"/>
              </a:rPr>
              <a:t>Age groups</a:t>
            </a:r>
          </a:p>
          <a:p>
            <a:pPr lvl="1" algn="just"/>
            <a:r>
              <a:rPr lang="en-GB" dirty="0" smtClean="0">
                <a:latin typeface="Times New Roman" pitchFamily="18" charset="0"/>
                <a:cs typeface="Times New Roman" pitchFamily="18" charset="0"/>
              </a:rPr>
              <a:t>Older people e.g. disability aids, memory aids, communication tools to prevent social isolation </a:t>
            </a:r>
          </a:p>
          <a:p>
            <a:pPr lvl="1" algn="just"/>
            <a:r>
              <a:rPr lang="en-GB" dirty="0" smtClean="0">
                <a:latin typeface="Times New Roman" pitchFamily="18" charset="0"/>
                <a:cs typeface="Times New Roman" pitchFamily="18" charset="0"/>
              </a:rPr>
              <a:t>Children e.g. appropriate input/output devices, involvement in design process</a:t>
            </a:r>
          </a:p>
          <a:p>
            <a:pPr algn="just"/>
            <a:r>
              <a:rPr lang="en-GB" dirty="0" smtClean="0">
                <a:latin typeface="Times New Roman" pitchFamily="18" charset="0"/>
                <a:cs typeface="Times New Roman" pitchFamily="18" charset="0"/>
              </a:rPr>
              <a:t>cultural differences</a:t>
            </a:r>
          </a:p>
          <a:p>
            <a:pPr lvl="1" algn="just"/>
            <a:r>
              <a:rPr lang="en-GB" dirty="0" smtClean="0">
                <a:latin typeface="Times New Roman" pitchFamily="18" charset="0"/>
                <a:cs typeface="Times New Roman" pitchFamily="18" charset="0"/>
              </a:rPr>
              <a:t>Influence of nationality, generation, gender, race, sexuality, class, religion, political persuasion etc. on interpretation of interface features</a:t>
            </a:r>
          </a:p>
          <a:p>
            <a:pPr lvl="1" algn="just"/>
            <a:r>
              <a:rPr lang="en-GB" dirty="0" smtClean="0">
                <a:latin typeface="Times New Roman" pitchFamily="18" charset="0"/>
                <a:cs typeface="Times New Roman" pitchFamily="18" charset="0"/>
              </a:rPr>
              <a:t>E</a:t>
            </a:r>
            <a:r>
              <a:rPr lang="en-GB" smtClean="0">
                <a:latin typeface="Times New Roman" pitchFamily="18" charset="0"/>
                <a:cs typeface="Times New Roman" pitchFamily="18" charset="0"/>
              </a:rPr>
              <a:t>.g</a:t>
            </a:r>
            <a:r>
              <a:rPr lang="en-GB" dirty="0" smtClean="0">
                <a:latin typeface="Times New Roman" pitchFamily="18" charset="0"/>
                <a:cs typeface="Times New Roman" pitchFamily="18" charset="0"/>
              </a:rPr>
              <a:t>. interpretation and acceptability of language, cultural symbols, gesture and colour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228600"/>
            <a:ext cx="8839200" cy="990600"/>
          </a:xfrm>
        </p:spPr>
        <p:txBody>
          <a:bodyPr rtlCol="0">
            <a:normAutofit fontScale="90000"/>
          </a:bodyPr>
          <a:lstStyle/>
          <a:p>
            <a:pPr fontAlgn="auto">
              <a:spcAft>
                <a:spcPts val="0"/>
              </a:spcAft>
              <a:defRPr/>
            </a:pPr>
            <a:r>
              <a:rPr lang="en-GB" dirty="0" smtClean="0"/>
              <a:t>Part of a Usability Specification for a VCR</a:t>
            </a:r>
          </a:p>
        </p:txBody>
      </p:sp>
      <p:pic>
        <p:nvPicPr>
          <p:cNvPr id="16385" name="Picture 1"/>
          <p:cNvPicPr>
            <a:picLocks noGrp="1" noChangeAspect="1" noChangeArrowheads="1"/>
          </p:cNvPicPr>
          <p:nvPr>
            <p:ph sz="quarter" idx="1"/>
          </p:nvPr>
        </p:nvPicPr>
        <p:blipFill>
          <a:blip r:embed="rId2"/>
          <a:srcRect/>
          <a:stretch>
            <a:fillRect/>
          </a:stretch>
        </p:blipFill>
        <p:spPr bwMode="auto">
          <a:xfrm>
            <a:off x="152400" y="1676400"/>
            <a:ext cx="8839200" cy="50291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228600"/>
            <a:ext cx="8763000" cy="990600"/>
          </a:xfrm>
        </p:spPr>
        <p:txBody>
          <a:bodyPr/>
          <a:lstStyle/>
          <a:p>
            <a:r>
              <a:rPr lang="en-GB" dirty="0" smtClean="0"/>
              <a:t>ISO Usability Standard 9241</a:t>
            </a:r>
          </a:p>
        </p:txBody>
      </p:sp>
      <p:sp>
        <p:nvSpPr>
          <p:cNvPr id="18435" name="Rectangle 3"/>
          <p:cNvSpPr>
            <a:spLocks noGrp="1" noChangeArrowheads="1"/>
          </p:cNvSpPr>
          <p:nvPr>
            <p:ph sz="quarter" idx="1"/>
          </p:nvPr>
        </p:nvSpPr>
        <p:spPr>
          <a:xfrm>
            <a:off x="152400" y="1600200"/>
            <a:ext cx="8763000" cy="5029200"/>
          </a:xfrm>
        </p:spPr>
        <p:txBody>
          <a:bodyPr>
            <a:normAutofit/>
          </a:bodyPr>
          <a:lstStyle/>
          <a:p>
            <a:pPr>
              <a:buFontTx/>
              <a:buNone/>
            </a:pPr>
            <a:r>
              <a:rPr lang="en-GB" sz="2400" dirty="0" smtClean="0">
                <a:latin typeface="Times New Roman" pitchFamily="18" charset="0"/>
                <a:cs typeface="Times New Roman" pitchFamily="18" charset="0"/>
              </a:rPr>
              <a:t>Adopts traditional usability categories:</a:t>
            </a: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Effectiveness</a:t>
            </a:r>
          </a:p>
          <a:p>
            <a:pPr lvl="1"/>
            <a:r>
              <a:rPr lang="en-GB" sz="2400" dirty="0" smtClean="0">
                <a:latin typeface="Times New Roman" pitchFamily="18" charset="0"/>
                <a:cs typeface="Times New Roman" pitchFamily="18" charset="0"/>
              </a:rPr>
              <a:t>Can you achieve what you want to?</a:t>
            </a:r>
          </a:p>
          <a:p>
            <a:r>
              <a:rPr lang="en-GB" sz="2400" dirty="0" smtClean="0">
                <a:latin typeface="Times New Roman" pitchFamily="18" charset="0"/>
                <a:cs typeface="Times New Roman" pitchFamily="18" charset="0"/>
              </a:rPr>
              <a:t>Efficiency</a:t>
            </a:r>
          </a:p>
          <a:p>
            <a:pPr lvl="1"/>
            <a:r>
              <a:rPr lang="en-GB" sz="2400" dirty="0" smtClean="0">
                <a:latin typeface="Times New Roman" pitchFamily="18" charset="0"/>
                <a:cs typeface="Times New Roman" pitchFamily="18" charset="0"/>
              </a:rPr>
              <a:t>Can you do it without wasting effort?</a:t>
            </a:r>
          </a:p>
          <a:p>
            <a:r>
              <a:rPr lang="en-GB" sz="2400" dirty="0" smtClean="0">
                <a:latin typeface="Times New Roman" pitchFamily="18" charset="0"/>
                <a:cs typeface="Times New Roman" pitchFamily="18" charset="0"/>
              </a:rPr>
              <a:t>Satisfaction</a:t>
            </a:r>
          </a:p>
          <a:p>
            <a:pPr lvl="1"/>
            <a:r>
              <a:rPr lang="en-GB" sz="2400" dirty="0" smtClean="0">
                <a:latin typeface="Times New Roman" pitchFamily="18" charset="0"/>
                <a:cs typeface="Times New Roman" pitchFamily="18" charset="0"/>
              </a:rPr>
              <a:t>Do you enjoy the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2"/>
          <p:cNvSpPr>
            <a:spLocks noChangeArrowheads="1"/>
          </p:cNvSpPr>
          <p:nvPr/>
        </p:nvSpPr>
        <p:spPr bwMode="auto">
          <a:xfrm>
            <a:off x="762000" y="1981200"/>
            <a:ext cx="7620000" cy="609600"/>
          </a:xfrm>
          <a:prstGeom prst="rect">
            <a:avLst/>
          </a:prstGeom>
          <a:solidFill>
            <a:schemeClr val="accent1"/>
          </a:solidFill>
          <a:ln w="9525">
            <a:noFill/>
            <a:miter lim="800000"/>
            <a:headEnd/>
            <a:tailEnd/>
          </a:ln>
        </p:spPr>
        <p:txBody>
          <a:bodyPr wrap="none" anchor="ctr"/>
          <a:lstStyle/>
          <a:p>
            <a:endParaRPr lang="en-US"/>
          </a:p>
        </p:txBody>
      </p:sp>
      <p:sp>
        <p:nvSpPr>
          <p:cNvPr id="19459" name="Line 53"/>
          <p:cNvSpPr>
            <a:spLocks noChangeShapeType="1"/>
          </p:cNvSpPr>
          <p:nvPr/>
        </p:nvSpPr>
        <p:spPr bwMode="auto">
          <a:xfrm>
            <a:off x="762000" y="6019800"/>
            <a:ext cx="7620000" cy="0"/>
          </a:xfrm>
          <a:prstGeom prst="line">
            <a:avLst/>
          </a:prstGeom>
          <a:noFill/>
          <a:ln w="28575">
            <a:solidFill>
              <a:srgbClr val="2E005D"/>
            </a:solidFill>
            <a:round/>
            <a:headEnd/>
            <a:tailEnd/>
          </a:ln>
        </p:spPr>
        <p:txBody>
          <a:bodyPr wrap="none" anchor="ctr"/>
          <a:lstStyle/>
          <a:p>
            <a:endParaRPr lang="en-US"/>
          </a:p>
        </p:txBody>
      </p:sp>
      <p:sp>
        <p:nvSpPr>
          <p:cNvPr id="19460" name="Rectangle 2"/>
          <p:cNvSpPr>
            <a:spLocks noGrp="1" noChangeArrowheads="1"/>
          </p:cNvSpPr>
          <p:nvPr>
            <p:ph type="title"/>
          </p:nvPr>
        </p:nvSpPr>
        <p:spPr>
          <a:xfrm>
            <a:off x="152400" y="228600"/>
            <a:ext cx="8839200" cy="990600"/>
          </a:xfrm>
        </p:spPr>
        <p:txBody>
          <a:bodyPr/>
          <a:lstStyle/>
          <a:p>
            <a:r>
              <a:rPr lang="en-GB" dirty="0" smtClean="0"/>
              <a:t>Some Metrics from ISO 9241</a:t>
            </a:r>
          </a:p>
        </p:txBody>
      </p:sp>
      <p:pic>
        <p:nvPicPr>
          <p:cNvPr id="14337" name="Picture 1"/>
          <p:cNvPicPr>
            <a:picLocks noGrp="1" noChangeAspect="1" noChangeArrowheads="1"/>
          </p:cNvPicPr>
          <p:nvPr>
            <p:ph sz="quarter" idx="1"/>
          </p:nvPr>
        </p:nvPicPr>
        <p:blipFill>
          <a:blip r:embed="rId2"/>
          <a:srcRect/>
          <a:stretch>
            <a:fillRect/>
          </a:stretch>
        </p:blipFill>
        <p:spPr bwMode="auto">
          <a:xfrm>
            <a:off x="228600" y="1600200"/>
            <a:ext cx="86106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28600"/>
            <a:ext cx="8686800" cy="990600"/>
          </a:xfrm>
        </p:spPr>
        <p:txBody>
          <a:bodyPr/>
          <a:lstStyle/>
          <a:p>
            <a:r>
              <a:rPr lang="en-GB" dirty="0" smtClean="0"/>
              <a:t>Iterative Design and Prototyping</a:t>
            </a:r>
          </a:p>
        </p:txBody>
      </p:sp>
      <p:sp>
        <p:nvSpPr>
          <p:cNvPr id="20483" name="Rectangle 3"/>
          <p:cNvSpPr>
            <a:spLocks noGrp="1" noChangeArrowheads="1"/>
          </p:cNvSpPr>
          <p:nvPr>
            <p:ph sz="quarter" idx="1"/>
          </p:nvPr>
        </p:nvSpPr>
        <p:spPr>
          <a:xfrm>
            <a:off x="152400" y="1600200"/>
            <a:ext cx="8839200" cy="5029200"/>
          </a:xfrm>
        </p:spPr>
        <p:txBody>
          <a:bodyPr>
            <a:normAutofit fontScale="92500" lnSpcReduction="20000"/>
          </a:bodyPr>
          <a:lstStyle/>
          <a:p>
            <a:pPr algn="just">
              <a:lnSpc>
                <a:spcPct val="90000"/>
              </a:lnSpc>
            </a:pPr>
            <a:r>
              <a:rPr lang="en-GB" dirty="0" smtClean="0">
                <a:latin typeface="Times New Roman" pitchFamily="18" charset="0"/>
                <a:cs typeface="Times New Roman" pitchFamily="18" charset="0"/>
              </a:rPr>
              <a:t>Iterative design overcomes inherent problems of incomplete requirements</a:t>
            </a:r>
          </a:p>
          <a:p>
            <a:pPr>
              <a:lnSpc>
                <a:spcPct val="90000"/>
              </a:lnSpc>
            </a:pPr>
            <a:endParaRPr lang="en-GB" sz="14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Prototypes</a:t>
            </a:r>
          </a:p>
          <a:p>
            <a:pPr lvl="1">
              <a:lnSpc>
                <a:spcPct val="90000"/>
              </a:lnSpc>
            </a:pPr>
            <a:r>
              <a:rPr lang="en-GB" dirty="0" smtClean="0">
                <a:latin typeface="Times New Roman" pitchFamily="18" charset="0"/>
                <a:cs typeface="Times New Roman" pitchFamily="18" charset="0"/>
              </a:rPr>
              <a:t>Simulate or animate some features of intended system</a:t>
            </a:r>
          </a:p>
          <a:p>
            <a:pPr lvl="1">
              <a:lnSpc>
                <a:spcPct val="90000"/>
              </a:lnSpc>
            </a:pPr>
            <a:r>
              <a:rPr lang="en-GB" dirty="0" smtClean="0">
                <a:latin typeface="Times New Roman" pitchFamily="18" charset="0"/>
                <a:cs typeface="Times New Roman" pitchFamily="18" charset="0"/>
              </a:rPr>
              <a:t>Different types of prototypes</a:t>
            </a:r>
          </a:p>
          <a:p>
            <a:pPr lvl="2">
              <a:lnSpc>
                <a:spcPct val="90000"/>
              </a:lnSpc>
            </a:pPr>
            <a:r>
              <a:rPr lang="en-GB" sz="2400" dirty="0" smtClean="0">
                <a:latin typeface="Times New Roman" pitchFamily="18" charset="0"/>
                <a:cs typeface="Times New Roman" pitchFamily="18" charset="0"/>
              </a:rPr>
              <a:t>Throw-away</a:t>
            </a:r>
          </a:p>
          <a:p>
            <a:pPr lvl="2">
              <a:lnSpc>
                <a:spcPct val="90000"/>
              </a:lnSpc>
            </a:pPr>
            <a:r>
              <a:rPr lang="en-GB" sz="2400" dirty="0" smtClean="0">
                <a:latin typeface="Times New Roman" pitchFamily="18" charset="0"/>
                <a:cs typeface="Times New Roman" pitchFamily="18" charset="0"/>
              </a:rPr>
              <a:t>Incremental</a:t>
            </a:r>
          </a:p>
          <a:p>
            <a:pPr lvl="2">
              <a:lnSpc>
                <a:spcPct val="90000"/>
              </a:lnSpc>
            </a:pPr>
            <a:r>
              <a:rPr lang="en-GB" sz="2400" dirty="0" smtClean="0">
                <a:latin typeface="Times New Roman" pitchFamily="18" charset="0"/>
                <a:cs typeface="Times New Roman" pitchFamily="18" charset="0"/>
              </a:rPr>
              <a:t>Evolutionary</a:t>
            </a:r>
          </a:p>
          <a:p>
            <a:pPr>
              <a:lnSpc>
                <a:spcPct val="90000"/>
              </a:lnSpc>
            </a:pPr>
            <a:endParaRPr lang="en-GB" sz="14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Management issues</a:t>
            </a:r>
          </a:p>
          <a:p>
            <a:pPr lvl="1">
              <a:lnSpc>
                <a:spcPct val="90000"/>
              </a:lnSpc>
            </a:pPr>
            <a:r>
              <a:rPr lang="en-GB" sz="2800" dirty="0" smtClean="0">
                <a:latin typeface="Times New Roman" pitchFamily="18" charset="0"/>
                <a:cs typeface="Times New Roman" pitchFamily="18" charset="0"/>
              </a:rPr>
              <a:t>Time</a:t>
            </a:r>
          </a:p>
          <a:p>
            <a:pPr lvl="1">
              <a:lnSpc>
                <a:spcPct val="90000"/>
              </a:lnSpc>
            </a:pPr>
            <a:r>
              <a:rPr lang="en-GB" sz="2800" dirty="0" smtClean="0">
                <a:latin typeface="Times New Roman" pitchFamily="18" charset="0"/>
                <a:cs typeface="Times New Roman" pitchFamily="18" charset="0"/>
              </a:rPr>
              <a:t>Planning</a:t>
            </a:r>
          </a:p>
          <a:p>
            <a:pPr lvl="1">
              <a:lnSpc>
                <a:spcPct val="90000"/>
              </a:lnSpc>
            </a:pPr>
            <a:r>
              <a:rPr lang="en-GB" sz="2800" dirty="0" smtClean="0">
                <a:latin typeface="Times New Roman" pitchFamily="18" charset="0"/>
                <a:cs typeface="Times New Roman" pitchFamily="18" charset="0"/>
              </a:rPr>
              <a:t>Non-functional features</a:t>
            </a:r>
          </a:p>
          <a:p>
            <a:pPr lvl="1">
              <a:lnSpc>
                <a:spcPct val="90000"/>
              </a:lnSpc>
            </a:pPr>
            <a:r>
              <a:rPr lang="en-GB" sz="2800" dirty="0" smtClean="0">
                <a:latin typeface="Times New Roman" pitchFamily="18" charset="0"/>
                <a:cs typeface="Times New Roman" pitchFamily="18" charset="0"/>
              </a:rPr>
              <a:t>Contracts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228600"/>
            <a:ext cx="8763000" cy="990600"/>
          </a:xfrm>
        </p:spPr>
        <p:txBody>
          <a:bodyPr/>
          <a:lstStyle/>
          <a:p>
            <a:r>
              <a:rPr lang="en-GB" dirty="0" smtClean="0"/>
              <a:t>Techniques for Prototyping</a:t>
            </a:r>
          </a:p>
        </p:txBody>
      </p:sp>
      <p:sp>
        <p:nvSpPr>
          <p:cNvPr id="21507" name="Rectangle 3"/>
          <p:cNvSpPr>
            <a:spLocks noGrp="1" noChangeArrowheads="1"/>
          </p:cNvSpPr>
          <p:nvPr>
            <p:ph sz="quarter" idx="1"/>
          </p:nvPr>
        </p:nvSpPr>
        <p:spPr>
          <a:xfrm>
            <a:off x="152400" y="1600200"/>
            <a:ext cx="8839200" cy="5105400"/>
          </a:xfrm>
        </p:spPr>
        <p:txBody>
          <a:bodyPr>
            <a:normAutofit/>
          </a:bodyPr>
          <a:lstStyle/>
          <a:p>
            <a:pPr marL="0" indent="0">
              <a:lnSpc>
                <a:spcPct val="90000"/>
              </a:lnSpc>
              <a:buFontTx/>
              <a:buNone/>
            </a:pPr>
            <a:r>
              <a:rPr lang="en-GB" dirty="0" smtClean="0">
                <a:latin typeface="Times New Roman" pitchFamily="18" charset="0"/>
                <a:cs typeface="Times New Roman" pitchFamily="18" charset="0"/>
              </a:rPr>
              <a:t>Storyboards</a:t>
            </a:r>
          </a:p>
          <a:p>
            <a:pPr marL="374650" lvl="1" indent="6350">
              <a:lnSpc>
                <a:spcPct val="90000"/>
              </a:lnSpc>
              <a:buFontTx/>
              <a:buNone/>
            </a:pPr>
            <a:r>
              <a:rPr lang="en-GB" dirty="0" smtClean="0">
                <a:latin typeface="Times New Roman" pitchFamily="18" charset="0"/>
                <a:cs typeface="Times New Roman" pitchFamily="18" charset="0"/>
              </a:rPr>
              <a:t>Need not be computer-based, can be animated</a:t>
            </a:r>
          </a:p>
          <a:p>
            <a:pPr marL="0" indent="0">
              <a:lnSpc>
                <a:spcPct val="90000"/>
              </a:lnSpc>
              <a:buFontTx/>
              <a:buNone/>
            </a:pPr>
            <a:endParaRPr lang="en-GB" sz="1000" dirty="0" smtClean="0">
              <a:latin typeface="Times New Roman" pitchFamily="18" charset="0"/>
              <a:cs typeface="Times New Roman" pitchFamily="18" charset="0"/>
            </a:endParaRPr>
          </a:p>
          <a:p>
            <a:pPr marL="0" indent="0">
              <a:lnSpc>
                <a:spcPct val="90000"/>
              </a:lnSpc>
              <a:buFontTx/>
              <a:buNone/>
            </a:pPr>
            <a:r>
              <a:rPr lang="en-GB" dirty="0" smtClean="0">
                <a:latin typeface="Times New Roman" pitchFamily="18" charset="0"/>
                <a:cs typeface="Times New Roman" pitchFamily="18" charset="0"/>
              </a:rPr>
              <a:t>Limited functionality simulations</a:t>
            </a:r>
          </a:p>
          <a:p>
            <a:pPr marL="374650" lvl="1" indent="6350" algn="just">
              <a:lnSpc>
                <a:spcPct val="90000"/>
              </a:lnSpc>
              <a:buFontTx/>
              <a:buNone/>
            </a:pPr>
            <a:r>
              <a:rPr lang="en-GB" dirty="0" smtClean="0">
                <a:latin typeface="Times New Roman" pitchFamily="18" charset="0"/>
                <a:cs typeface="Times New Roman" pitchFamily="18" charset="0"/>
              </a:rPr>
              <a:t>Some part of system functionality provided by designers</a:t>
            </a:r>
          </a:p>
          <a:p>
            <a:pPr marL="374650" lvl="1" indent="6350" algn="just">
              <a:lnSpc>
                <a:spcPct val="90000"/>
              </a:lnSpc>
              <a:buFontTx/>
              <a:buNone/>
            </a:pPr>
            <a:r>
              <a:rPr lang="en-GB" dirty="0" smtClean="0">
                <a:latin typeface="Times New Roman" pitchFamily="18" charset="0"/>
                <a:cs typeface="Times New Roman" pitchFamily="18" charset="0"/>
              </a:rPr>
              <a:t>Tools like HyperCard are common for these Wizard of Oz technique</a:t>
            </a:r>
          </a:p>
          <a:p>
            <a:pPr marL="0" indent="0">
              <a:lnSpc>
                <a:spcPct val="90000"/>
              </a:lnSpc>
              <a:buFontTx/>
              <a:buNone/>
            </a:pPr>
            <a:endParaRPr lang="en-GB" sz="1000" dirty="0" smtClean="0">
              <a:latin typeface="Times New Roman" pitchFamily="18" charset="0"/>
              <a:cs typeface="Times New Roman" pitchFamily="18" charset="0"/>
            </a:endParaRPr>
          </a:p>
          <a:p>
            <a:pPr marL="0" indent="0">
              <a:lnSpc>
                <a:spcPct val="90000"/>
              </a:lnSpc>
              <a:buFontTx/>
              <a:buNone/>
            </a:pPr>
            <a:r>
              <a:rPr lang="en-GB" dirty="0" smtClean="0">
                <a:latin typeface="Times New Roman" pitchFamily="18" charset="0"/>
                <a:cs typeface="Times New Roman" pitchFamily="18" charset="0"/>
              </a:rPr>
              <a:t>Warning about iterative design</a:t>
            </a:r>
          </a:p>
          <a:p>
            <a:pPr marL="374650" lvl="1" indent="6350">
              <a:lnSpc>
                <a:spcPct val="90000"/>
              </a:lnSpc>
              <a:buFontTx/>
              <a:buNone/>
            </a:pPr>
            <a:r>
              <a:rPr lang="en-GB" dirty="0" smtClean="0">
                <a:latin typeface="Times New Roman" pitchFamily="18" charset="0"/>
                <a:cs typeface="Times New Roman" pitchFamily="18" charset="0"/>
              </a:rPr>
              <a:t>Design inertia – early bad decisions stay bad</a:t>
            </a:r>
          </a:p>
          <a:p>
            <a:pPr marL="374650" lvl="1" indent="6350">
              <a:lnSpc>
                <a:spcPct val="90000"/>
              </a:lnSpc>
              <a:buFontTx/>
              <a:buNone/>
            </a:pPr>
            <a:r>
              <a:rPr lang="en-GB" dirty="0" smtClean="0">
                <a:latin typeface="Times New Roman" pitchFamily="18" charset="0"/>
                <a:cs typeface="Times New Roman" pitchFamily="18" charset="0"/>
              </a:rPr>
              <a:t>Diagnosing real usability problems in prototypes….</a:t>
            </a:r>
          </a:p>
          <a:p>
            <a:pPr marL="374650" lvl="1" indent="6350">
              <a:lnSpc>
                <a:spcPct val="90000"/>
              </a:lnSpc>
              <a:buFontTx/>
              <a:buNone/>
            </a:pPr>
            <a:r>
              <a:rPr lang="en-GB" dirty="0" smtClean="0">
                <a:latin typeface="Times New Roman" pitchFamily="18" charset="0"/>
                <a:cs typeface="Times New Roman" pitchFamily="18" charset="0"/>
              </a:rPr>
              <a:t>and not just the symptoms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228600"/>
            <a:ext cx="8839200" cy="990600"/>
          </a:xfrm>
        </p:spPr>
        <p:txBody>
          <a:bodyPr/>
          <a:lstStyle/>
          <a:p>
            <a:r>
              <a:rPr lang="en-GB" dirty="0" smtClean="0"/>
              <a:t>Design Rationale</a:t>
            </a:r>
          </a:p>
        </p:txBody>
      </p:sp>
      <p:sp>
        <p:nvSpPr>
          <p:cNvPr id="22531" name="Rectangle 3"/>
          <p:cNvSpPr>
            <a:spLocks noGrp="1" noChangeArrowheads="1"/>
          </p:cNvSpPr>
          <p:nvPr>
            <p:ph sz="quarter" idx="1"/>
          </p:nvPr>
        </p:nvSpPr>
        <p:spPr>
          <a:xfrm>
            <a:off x="152400" y="1600200"/>
            <a:ext cx="8839200" cy="5105400"/>
          </a:xfrm>
        </p:spPr>
        <p:txBody>
          <a:bodyPr/>
          <a:lstStyle/>
          <a:p>
            <a:pPr marL="0" indent="0" algn="just">
              <a:lnSpc>
                <a:spcPct val="90000"/>
              </a:lnSpc>
              <a:buFontTx/>
              <a:buNone/>
            </a:pPr>
            <a:r>
              <a:rPr lang="en-GB" dirty="0" smtClean="0">
                <a:latin typeface="Times New Roman" pitchFamily="18" charset="0"/>
                <a:cs typeface="Times New Roman" pitchFamily="18" charset="0"/>
              </a:rPr>
              <a:t>Design rationale is information that explains why a computer system is the way it is.</a:t>
            </a:r>
          </a:p>
          <a:p>
            <a:pPr marL="0" indent="0" algn="just">
              <a:lnSpc>
                <a:spcPct val="90000"/>
              </a:lnSpc>
              <a:buFontTx/>
              <a:buNone/>
            </a:pPr>
            <a:endParaRPr lang="en-GB" sz="2400" dirty="0" smtClean="0">
              <a:latin typeface="Times New Roman" pitchFamily="18" charset="0"/>
              <a:cs typeface="Times New Roman" pitchFamily="18" charset="0"/>
            </a:endParaRPr>
          </a:p>
          <a:p>
            <a:pPr marL="0" indent="0" algn="just">
              <a:lnSpc>
                <a:spcPct val="90000"/>
              </a:lnSpc>
              <a:buFontTx/>
              <a:buNone/>
            </a:pPr>
            <a:r>
              <a:rPr lang="en-GB" dirty="0" smtClean="0">
                <a:latin typeface="Times New Roman" pitchFamily="18" charset="0"/>
                <a:cs typeface="Times New Roman" pitchFamily="18" charset="0"/>
              </a:rPr>
              <a:t>Benefits of design rationale</a:t>
            </a:r>
          </a:p>
          <a:p>
            <a:pPr marL="755650" lvl="1" algn="just">
              <a:lnSpc>
                <a:spcPct val="90000"/>
              </a:lnSpc>
            </a:pPr>
            <a:r>
              <a:rPr lang="en-GB" dirty="0" smtClean="0">
                <a:latin typeface="Times New Roman" pitchFamily="18" charset="0"/>
                <a:cs typeface="Times New Roman" pitchFamily="18" charset="0"/>
              </a:rPr>
              <a:t>Communication throughout life cycle</a:t>
            </a:r>
          </a:p>
          <a:p>
            <a:pPr marL="755650" lvl="1" algn="just">
              <a:lnSpc>
                <a:spcPct val="90000"/>
              </a:lnSpc>
            </a:pPr>
            <a:r>
              <a:rPr lang="en-GB" dirty="0" smtClean="0">
                <a:latin typeface="Times New Roman" pitchFamily="18" charset="0"/>
                <a:cs typeface="Times New Roman" pitchFamily="18" charset="0"/>
              </a:rPr>
              <a:t>Reuse of design knowledge across products</a:t>
            </a:r>
          </a:p>
          <a:p>
            <a:pPr marL="755650" lvl="1" algn="just">
              <a:lnSpc>
                <a:spcPct val="90000"/>
              </a:lnSpc>
            </a:pPr>
            <a:r>
              <a:rPr lang="en-GB" dirty="0" smtClean="0">
                <a:latin typeface="Times New Roman" pitchFamily="18" charset="0"/>
                <a:cs typeface="Times New Roman" pitchFamily="18" charset="0"/>
              </a:rPr>
              <a:t>Enforces design discipline</a:t>
            </a:r>
          </a:p>
          <a:p>
            <a:pPr marL="755650" lvl="1" algn="just">
              <a:lnSpc>
                <a:spcPct val="90000"/>
              </a:lnSpc>
            </a:pPr>
            <a:r>
              <a:rPr lang="en-GB" dirty="0" smtClean="0">
                <a:latin typeface="Times New Roman" pitchFamily="18" charset="0"/>
                <a:cs typeface="Times New Roman" pitchFamily="18" charset="0"/>
              </a:rPr>
              <a:t>Presents arguments for design trade-offs</a:t>
            </a:r>
          </a:p>
          <a:p>
            <a:pPr marL="755650" lvl="1" algn="just">
              <a:lnSpc>
                <a:spcPct val="90000"/>
              </a:lnSpc>
            </a:pPr>
            <a:r>
              <a:rPr lang="en-GB" dirty="0" smtClean="0">
                <a:latin typeface="Times New Roman" pitchFamily="18" charset="0"/>
                <a:cs typeface="Times New Roman" pitchFamily="18" charset="0"/>
              </a:rPr>
              <a:t>Organizes potentially large design space</a:t>
            </a:r>
          </a:p>
          <a:p>
            <a:pPr marL="755650" lvl="1" algn="just">
              <a:lnSpc>
                <a:spcPct val="90000"/>
              </a:lnSpc>
            </a:pPr>
            <a:r>
              <a:rPr lang="en-GB" dirty="0" smtClean="0">
                <a:latin typeface="Times New Roman" pitchFamily="18" charset="0"/>
                <a:cs typeface="Times New Roman" pitchFamily="18" charset="0"/>
              </a:rPr>
              <a:t>Capturing contextual information </a:t>
            </a:r>
          </a:p>
          <a:p>
            <a:pPr marL="0" indent="0"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228600"/>
            <a:ext cx="8839200" cy="990600"/>
          </a:xfrm>
        </p:spPr>
        <p:txBody>
          <a:bodyPr/>
          <a:lstStyle/>
          <a:p>
            <a:r>
              <a:rPr lang="en-GB" dirty="0" smtClean="0"/>
              <a:t>Design Rationale</a:t>
            </a:r>
          </a:p>
        </p:txBody>
      </p:sp>
      <p:sp>
        <p:nvSpPr>
          <p:cNvPr id="23555" name="Rectangle 3"/>
          <p:cNvSpPr>
            <a:spLocks noGrp="1" noChangeArrowheads="1"/>
          </p:cNvSpPr>
          <p:nvPr>
            <p:ph sz="quarter" idx="1"/>
          </p:nvPr>
        </p:nvSpPr>
        <p:spPr>
          <a:xfrm>
            <a:off x="152400" y="1600200"/>
            <a:ext cx="8763000" cy="5105400"/>
          </a:xfrm>
        </p:spPr>
        <p:txBody>
          <a:bodyPr/>
          <a:lstStyle/>
          <a:p>
            <a:pPr algn="just">
              <a:lnSpc>
                <a:spcPct val="90000"/>
              </a:lnSpc>
              <a:buFontTx/>
              <a:buNone/>
            </a:pPr>
            <a:r>
              <a:rPr lang="en-GB" dirty="0" smtClean="0">
                <a:latin typeface="Times New Roman" pitchFamily="18" charset="0"/>
                <a:cs typeface="Times New Roman" pitchFamily="18" charset="0"/>
              </a:rPr>
              <a:t>Types of Design Rationale</a:t>
            </a:r>
          </a:p>
          <a:p>
            <a:pPr algn="just">
              <a:lnSpc>
                <a:spcPct val="90000"/>
              </a:lnSpc>
            </a:pPr>
            <a:endParaRPr lang="en-GB"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Process-oriented</a:t>
            </a:r>
          </a:p>
          <a:p>
            <a:pPr lvl="1" algn="just">
              <a:lnSpc>
                <a:spcPct val="90000"/>
              </a:lnSpc>
            </a:pPr>
            <a:r>
              <a:rPr lang="en-GB" dirty="0" smtClean="0">
                <a:latin typeface="Times New Roman" pitchFamily="18" charset="0"/>
                <a:cs typeface="Times New Roman" pitchFamily="18" charset="0"/>
              </a:rPr>
              <a:t>Preserves order of deliberation and decision-making</a:t>
            </a:r>
          </a:p>
          <a:p>
            <a:pPr algn="just">
              <a:lnSpc>
                <a:spcPct val="90000"/>
              </a:lnSpc>
            </a:pPr>
            <a:r>
              <a:rPr lang="en-GB" dirty="0" smtClean="0">
                <a:latin typeface="Times New Roman" pitchFamily="18" charset="0"/>
                <a:cs typeface="Times New Roman" pitchFamily="18" charset="0"/>
              </a:rPr>
              <a:t>Structure-oriented</a:t>
            </a:r>
          </a:p>
          <a:p>
            <a:pPr lvl="1" algn="just">
              <a:lnSpc>
                <a:spcPct val="90000"/>
              </a:lnSpc>
            </a:pPr>
            <a:r>
              <a:rPr lang="en-GB" dirty="0" smtClean="0">
                <a:latin typeface="Times New Roman" pitchFamily="18" charset="0"/>
                <a:cs typeface="Times New Roman" pitchFamily="18" charset="0"/>
              </a:rPr>
              <a:t>Emphasizes post hoc structuring of considered design alternatives</a:t>
            </a:r>
          </a:p>
          <a:p>
            <a:pPr algn="just">
              <a:lnSpc>
                <a:spcPct val="90000"/>
              </a:lnSpc>
            </a:pPr>
            <a:endParaRPr lang="en-GB" sz="24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Two examples:</a:t>
            </a:r>
          </a:p>
          <a:p>
            <a:pPr lvl="1" algn="just">
              <a:lnSpc>
                <a:spcPct val="90000"/>
              </a:lnSpc>
            </a:pPr>
            <a:r>
              <a:rPr lang="en-GB" dirty="0" smtClean="0">
                <a:latin typeface="Times New Roman" pitchFamily="18" charset="0"/>
                <a:cs typeface="Times New Roman" pitchFamily="18" charset="0"/>
              </a:rPr>
              <a:t>Issue-Based Information System (IBIS)</a:t>
            </a:r>
          </a:p>
          <a:p>
            <a:pPr lvl="1" algn="just">
              <a:lnSpc>
                <a:spcPct val="90000"/>
              </a:lnSpc>
            </a:pPr>
            <a:r>
              <a:rPr lang="en-GB" dirty="0" smtClean="0">
                <a:latin typeface="Times New Roman" pitchFamily="18" charset="0"/>
                <a:cs typeface="Times New Roman" pitchFamily="18" charset="0"/>
              </a:rPr>
              <a:t>Design Space Analysis</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228600"/>
            <a:ext cx="8839200" cy="990600"/>
          </a:xfrm>
        </p:spPr>
        <p:txBody>
          <a:bodyPr rtlCol="0">
            <a:normAutofit/>
          </a:bodyPr>
          <a:lstStyle/>
          <a:p>
            <a:pPr fontAlgn="auto">
              <a:spcAft>
                <a:spcPts val="0"/>
              </a:spcAft>
              <a:defRPr/>
            </a:pPr>
            <a:r>
              <a:rPr lang="en-GB" dirty="0" smtClean="0"/>
              <a:t>Issue-Based Information System (IBIS)</a:t>
            </a:r>
          </a:p>
        </p:txBody>
      </p:sp>
      <p:sp>
        <p:nvSpPr>
          <p:cNvPr id="24579" name="Rectangle 3"/>
          <p:cNvSpPr>
            <a:spLocks noGrp="1" noChangeArrowheads="1"/>
          </p:cNvSpPr>
          <p:nvPr>
            <p:ph sz="quarter" idx="1"/>
          </p:nvPr>
        </p:nvSpPr>
        <p:spPr>
          <a:xfrm>
            <a:off x="152400" y="1600200"/>
            <a:ext cx="8839200" cy="5105400"/>
          </a:xfrm>
        </p:spPr>
        <p:txBody>
          <a:bodyPr>
            <a:normAutofit lnSpcReduction="10000"/>
          </a:bodyPr>
          <a:lstStyle/>
          <a:p>
            <a:pPr>
              <a:lnSpc>
                <a:spcPct val="90000"/>
              </a:lnSpc>
            </a:pPr>
            <a:r>
              <a:rPr lang="en-GB" dirty="0" smtClean="0">
                <a:latin typeface="Times New Roman" pitchFamily="18" charset="0"/>
                <a:cs typeface="Times New Roman" pitchFamily="18" charset="0"/>
              </a:rPr>
              <a:t>Basis for much of design rationale research </a:t>
            </a:r>
          </a:p>
          <a:p>
            <a:pPr>
              <a:lnSpc>
                <a:spcPct val="90000"/>
              </a:lnSpc>
              <a:spcBef>
                <a:spcPct val="40000"/>
              </a:spcBef>
            </a:pPr>
            <a:r>
              <a:rPr lang="en-GB" dirty="0" smtClean="0">
                <a:latin typeface="Times New Roman" pitchFamily="18" charset="0"/>
                <a:cs typeface="Times New Roman" pitchFamily="18" charset="0"/>
              </a:rPr>
              <a:t>Process-oriented</a:t>
            </a:r>
          </a:p>
          <a:p>
            <a:pPr>
              <a:lnSpc>
                <a:spcPct val="90000"/>
              </a:lnSpc>
              <a:spcBef>
                <a:spcPct val="40000"/>
              </a:spcBef>
            </a:pPr>
            <a:r>
              <a:rPr lang="en-GB" dirty="0" smtClean="0">
                <a:latin typeface="Times New Roman" pitchFamily="18" charset="0"/>
                <a:cs typeface="Times New Roman" pitchFamily="18" charset="0"/>
              </a:rPr>
              <a:t>Main elements:</a:t>
            </a:r>
          </a:p>
          <a:p>
            <a:pPr lvl="1">
              <a:lnSpc>
                <a:spcPct val="90000"/>
              </a:lnSpc>
              <a:spcBef>
                <a:spcPct val="40000"/>
              </a:spcBef>
            </a:pPr>
            <a:r>
              <a:rPr lang="en-GB" dirty="0" smtClean="0">
                <a:latin typeface="Times New Roman" pitchFamily="18" charset="0"/>
                <a:cs typeface="Times New Roman" pitchFamily="18" charset="0"/>
              </a:rPr>
              <a:t>Issues</a:t>
            </a:r>
          </a:p>
          <a:p>
            <a:pPr lvl="2">
              <a:lnSpc>
                <a:spcPct val="90000"/>
              </a:lnSpc>
              <a:spcBef>
                <a:spcPct val="40000"/>
              </a:spcBef>
            </a:pPr>
            <a:r>
              <a:rPr lang="en-GB" sz="2400" dirty="0" smtClean="0">
                <a:latin typeface="Times New Roman" pitchFamily="18" charset="0"/>
                <a:cs typeface="Times New Roman" pitchFamily="18" charset="0"/>
              </a:rPr>
              <a:t>Hierarchical structure with one ‘root’ issue</a:t>
            </a:r>
          </a:p>
          <a:p>
            <a:pPr lvl="1">
              <a:lnSpc>
                <a:spcPct val="90000"/>
              </a:lnSpc>
              <a:spcBef>
                <a:spcPct val="40000"/>
              </a:spcBef>
            </a:pPr>
            <a:r>
              <a:rPr lang="en-GB" dirty="0" smtClean="0">
                <a:latin typeface="Times New Roman" pitchFamily="18" charset="0"/>
                <a:cs typeface="Times New Roman" pitchFamily="18" charset="0"/>
              </a:rPr>
              <a:t>Positions</a:t>
            </a:r>
          </a:p>
          <a:p>
            <a:pPr lvl="2">
              <a:lnSpc>
                <a:spcPct val="90000"/>
              </a:lnSpc>
              <a:spcBef>
                <a:spcPct val="40000"/>
              </a:spcBef>
            </a:pPr>
            <a:r>
              <a:rPr lang="en-GB" sz="2400" dirty="0" smtClean="0">
                <a:latin typeface="Times New Roman" pitchFamily="18" charset="0"/>
                <a:cs typeface="Times New Roman" pitchFamily="18" charset="0"/>
              </a:rPr>
              <a:t>Potential resolutions of an issue</a:t>
            </a:r>
          </a:p>
          <a:p>
            <a:pPr lvl="1">
              <a:lnSpc>
                <a:spcPct val="90000"/>
              </a:lnSpc>
              <a:spcBef>
                <a:spcPct val="40000"/>
              </a:spcBef>
            </a:pPr>
            <a:r>
              <a:rPr lang="en-GB" dirty="0" smtClean="0">
                <a:latin typeface="Times New Roman" pitchFamily="18" charset="0"/>
                <a:cs typeface="Times New Roman" pitchFamily="18" charset="0"/>
              </a:rPr>
              <a:t>Arguments</a:t>
            </a:r>
          </a:p>
          <a:p>
            <a:pPr lvl="2">
              <a:lnSpc>
                <a:spcPct val="90000"/>
              </a:lnSpc>
              <a:spcBef>
                <a:spcPct val="40000"/>
              </a:spcBef>
            </a:pPr>
            <a:r>
              <a:rPr lang="en-GB" sz="2400" dirty="0" smtClean="0">
                <a:latin typeface="Times New Roman" pitchFamily="18" charset="0"/>
                <a:cs typeface="Times New Roman" pitchFamily="18" charset="0"/>
              </a:rPr>
              <a:t>modify the relationship between positions and issues</a:t>
            </a:r>
          </a:p>
          <a:p>
            <a:pPr>
              <a:lnSpc>
                <a:spcPct val="90000"/>
              </a:lnSpc>
              <a:spcBef>
                <a:spcPct val="40000"/>
              </a:spcBef>
            </a:pPr>
            <a:r>
              <a:rPr lang="en-GB" dirty="0" err="1" smtClean="0">
                <a:latin typeface="Times New Roman" pitchFamily="18" charset="0"/>
                <a:cs typeface="Times New Roman" pitchFamily="18" charset="0"/>
              </a:rPr>
              <a:t>gIBIS</a:t>
            </a:r>
            <a:r>
              <a:rPr lang="en-GB" dirty="0" smtClean="0">
                <a:latin typeface="Times New Roman" pitchFamily="18" charset="0"/>
                <a:cs typeface="Times New Roman" pitchFamily="18" charset="0"/>
              </a:rPr>
              <a:t> is a graphical version</a:t>
            </a:r>
          </a:p>
          <a:p>
            <a:pPr>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28600"/>
            <a:ext cx="8763000" cy="990600"/>
          </a:xfrm>
        </p:spPr>
        <p:txBody>
          <a:bodyPr/>
          <a:lstStyle/>
          <a:p>
            <a:r>
              <a:rPr lang="en-GB" dirty="0" smtClean="0"/>
              <a:t>Structure of </a:t>
            </a:r>
            <a:r>
              <a:rPr lang="en-GB" dirty="0" err="1" smtClean="0"/>
              <a:t>gIBIS</a:t>
            </a:r>
            <a:endParaRPr lang="en-GB" dirty="0" smtClean="0"/>
          </a:p>
        </p:txBody>
      </p:sp>
      <p:grpSp>
        <p:nvGrpSpPr>
          <p:cNvPr id="2" name="Group 38"/>
          <p:cNvGrpSpPr>
            <a:grpSpLocks/>
          </p:cNvGrpSpPr>
          <p:nvPr/>
        </p:nvGrpSpPr>
        <p:grpSpPr bwMode="auto">
          <a:xfrm>
            <a:off x="381000" y="1919288"/>
            <a:ext cx="7924800" cy="4481512"/>
            <a:chOff x="240" y="1209"/>
            <a:chExt cx="4992" cy="2823"/>
          </a:xfrm>
        </p:grpSpPr>
        <p:sp>
          <p:nvSpPr>
            <p:cNvPr id="25604" name="Text Box 3"/>
            <p:cNvSpPr txBox="1">
              <a:spLocks noChangeArrowheads="1"/>
            </p:cNvSpPr>
            <p:nvPr/>
          </p:nvSpPr>
          <p:spPr bwMode="auto">
            <a:xfrm>
              <a:off x="240" y="2649"/>
              <a:ext cx="756" cy="231"/>
            </a:xfrm>
            <a:prstGeom prst="rect">
              <a:avLst/>
            </a:prstGeom>
            <a:noFill/>
            <a:ln w="9525">
              <a:noFill/>
              <a:miter lim="800000"/>
              <a:headEnd/>
              <a:tailEnd/>
            </a:ln>
          </p:spPr>
          <p:txBody>
            <a:bodyPr wrap="none">
              <a:spAutoFit/>
            </a:bodyPr>
            <a:lstStyle/>
            <a:p>
              <a:r>
                <a:rPr lang="en-GB" sz="1800">
                  <a:latin typeface="Arial" pitchFamily="34" charset="0"/>
                </a:rPr>
                <a:t>Sub-issue</a:t>
              </a:r>
            </a:p>
          </p:txBody>
        </p:sp>
        <p:sp>
          <p:nvSpPr>
            <p:cNvPr id="25605" name="Text Box 4"/>
            <p:cNvSpPr txBox="1">
              <a:spLocks noChangeArrowheads="1"/>
            </p:cNvSpPr>
            <p:nvPr/>
          </p:nvSpPr>
          <p:spPr bwMode="auto">
            <a:xfrm>
              <a:off x="1488" y="1689"/>
              <a:ext cx="460" cy="231"/>
            </a:xfrm>
            <a:prstGeom prst="rect">
              <a:avLst/>
            </a:prstGeom>
            <a:noFill/>
            <a:ln w="9525">
              <a:noFill/>
              <a:miter lim="800000"/>
              <a:headEnd/>
              <a:tailEnd/>
            </a:ln>
          </p:spPr>
          <p:txBody>
            <a:bodyPr wrap="none">
              <a:spAutoFit/>
            </a:bodyPr>
            <a:lstStyle/>
            <a:p>
              <a:r>
                <a:rPr lang="en-GB" sz="1800">
                  <a:latin typeface="Arial" pitchFamily="34" charset="0"/>
                </a:rPr>
                <a:t>Issue</a:t>
              </a:r>
            </a:p>
          </p:txBody>
        </p:sp>
        <p:sp>
          <p:nvSpPr>
            <p:cNvPr id="25606" name="Text Box 5"/>
            <p:cNvSpPr txBox="1">
              <a:spLocks noChangeArrowheads="1"/>
            </p:cNvSpPr>
            <p:nvPr/>
          </p:nvSpPr>
          <p:spPr bwMode="auto">
            <a:xfrm>
              <a:off x="1788" y="3561"/>
              <a:ext cx="756" cy="231"/>
            </a:xfrm>
            <a:prstGeom prst="rect">
              <a:avLst/>
            </a:prstGeom>
            <a:noFill/>
            <a:ln w="9525">
              <a:noFill/>
              <a:miter lim="800000"/>
              <a:headEnd/>
              <a:tailEnd/>
            </a:ln>
          </p:spPr>
          <p:txBody>
            <a:bodyPr wrap="none">
              <a:spAutoFit/>
            </a:bodyPr>
            <a:lstStyle/>
            <a:p>
              <a:r>
                <a:rPr lang="en-GB" sz="1800">
                  <a:latin typeface="Arial" pitchFamily="34" charset="0"/>
                </a:rPr>
                <a:t>Sub-issue</a:t>
              </a:r>
            </a:p>
          </p:txBody>
        </p:sp>
        <p:sp>
          <p:nvSpPr>
            <p:cNvPr id="25607" name="Text Box 6"/>
            <p:cNvSpPr txBox="1">
              <a:spLocks noChangeArrowheads="1"/>
            </p:cNvSpPr>
            <p:nvPr/>
          </p:nvSpPr>
          <p:spPr bwMode="auto">
            <a:xfrm>
              <a:off x="3276" y="3177"/>
              <a:ext cx="756" cy="231"/>
            </a:xfrm>
            <a:prstGeom prst="rect">
              <a:avLst/>
            </a:prstGeom>
            <a:noFill/>
            <a:ln w="9525">
              <a:noFill/>
              <a:miter lim="800000"/>
              <a:headEnd/>
              <a:tailEnd/>
            </a:ln>
          </p:spPr>
          <p:txBody>
            <a:bodyPr wrap="none">
              <a:spAutoFit/>
            </a:bodyPr>
            <a:lstStyle/>
            <a:p>
              <a:r>
                <a:rPr lang="en-GB" sz="1800">
                  <a:latin typeface="Arial" pitchFamily="34" charset="0"/>
                </a:rPr>
                <a:t>Sub-issue</a:t>
              </a:r>
            </a:p>
          </p:txBody>
        </p:sp>
        <p:sp>
          <p:nvSpPr>
            <p:cNvPr id="25608" name="Text Box 7"/>
            <p:cNvSpPr txBox="1">
              <a:spLocks noChangeArrowheads="1"/>
            </p:cNvSpPr>
            <p:nvPr/>
          </p:nvSpPr>
          <p:spPr bwMode="auto">
            <a:xfrm>
              <a:off x="2988" y="1305"/>
              <a:ext cx="628" cy="231"/>
            </a:xfrm>
            <a:prstGeom prst="rect">
              <a:avLst/>
            </a:prstGeom>
            <a:noFill/>
            <a:ln w="9525">
              <a:noFill/>
              <a:miter lim="800000"/>
              <a:headEnd/>
              <a:tailEnd/>
            </a:ln>
          </p:spPr>
          <p:txBody>
            <a:bodyPr wrap="none">
              <a:spAutoFit/>
            </a:bodyPr>
            <a:lstStyle/>
            <a:p>
              <a:r>
                <a:rPr lang="en-GB" sz="1800">
                  <a:latin typeface="Arial" pitchFamily="34" charset="0"/>
                </a:rPr>
                <a:t>Position</a:t>
              </a:r>
            </a:p>
          </p:txBody>
        </p:sp>
        <p:sp>
          <p:nvSpPr>
            <p:cNvPr id="25609" name="Text Box 8"/>
            <p:cNvSpPr txBox="1">
              <a:spLocks noChangeArrowheads="1"/>
            </p:cNvSpPr>
            <p:nvPr/>
          </p:nvSpPr>
          <p:spPr bwMode="auto">
            <a:xfrm>
              <a:off x="2988" y="2082"/>
              <a:ext cx="628" cy="231"/>
            </a:xfrm>
            <a:prstGeom prst="rect">
              <a:avLst/>
            </a:prstGeom>
            <a:noFill/>
            <a:ln w="9525">
              <a:noFill/>
              <a:miter lim="800000"/>
              <a:headEnd/>
              <a:tailEnd/>
            </a:ln>
          </p:spPr>
          <p:txBody>
            <a:bodyPr wrap="none">
              <a:spAutoFit/>
            </a:bodyPr>
            <a:lstStyle/>
            <a:p>
              <a:r>
                <a:rPr lang="en-GB" sz="1800">
                  <a:latin typeface="Arial" pitchFamily="34" charset="0"/>
                </a:rPr>
                <a:t>Position</a:t>
              </a:r>
            </a:p>
          </p:txBody>
        </p:sp>
        <p:sp>
          <p:nvSpPr>
            <p:cNvPr id="25610" name="Text Box 9"/>
            <p:cNvSpPr txBox="1">
              <a:spLocks noChangeArrowheads="1"/>
            </p:cNvSpPr>
            <p:nvPr/>
          </p:nvSpPr>
          <p:spPr bwMode="auto">
            <a:xfrm>
              <a:off x="4492" y="1305"/>
              <a:ext cx="740" cy="231"/>
            </a:xfrm>
            <a:prstGeom prst="rect">
              <a:avLst/>
            </a:prstGeom>
            <a:noFill/>
            <a:ln w="9525">
              <a:noFill/>
              <a:miter lim="800000"/>
              <a:headEnd/>
              <a:tailEnd/>
            </a:ln>
          </p:spPr>
          <p:txBody>
            <a:bodyPr wrap="none">
              <a:spAutoFit/>
            </a:bodyPr>
            <a:lstStyle/>
            <a:p>
              <a:r>
                <a:rPr lang="en-GB" sz="1800">
                  <a:latin typeface="Arial" pitchFamily="34" charset="0"/>
                </a:rPr>
                <a:t>Argument</a:t>
              </a:r>
            </a:p>
          </p:txBody>
        </p:sp>
        <p:sp>
          <p:nvSpPr>
            <p:cNvPr id="25611" name="Text Box 10"/>
            <p:cNvSpPr txBox="1">
              <a:spLocks noChangeArrowheads="1"/>
            </p:cNvSpPr>
            <p:nvPr/>
          </p:nvSpPr>
          <p:spPr bwMode="auto">
            <a:xfrm>
              <a:off x="4492" y="2082"/>
              <a:ext cx="740" cy="231"/>
            </a:xfrm>
            <a:prstGeom prst="rect">
              <a:avLst/>
            </a:prstGeom>
            <a:noFill/>
            <a:ln w="9525">
              <a:noFill/>
              <a:miter lim="800000"/>
              <a:headEnd/>
              <a:tailEnd/>
            </a:ln>
          </p:spPr>
          <p:txBody>
            <a:bodyPr wrap="none">
              <a:spAutoFit/>
            </a:bodyPr>
            <a:lstStyle/>
            <a:p>
              <a:r>
                <a:rPr lang="en-GB" sz="1800">
                  <a:latin typeface="Arial" pitchFamily="34" charset="0"/>
                </a:rPr>
                <a:t>Argument</a:t>
              </a:r>
            </a:p>
          </p:txBody>
        </p:sp>
        <p:sp>
          <p:nvSpPr>
            <p:cNvPr id="25612" name="Text Box 11"/>
            <p:cNvSpPr txBox="1">
              <a:spLocks noChangeArrowheads="1"/>
            </p:cNvSpPr>
            <p:nvPr/>
          </p:nvSpPr>
          <p:spPr bwMode="auto">
            <a:xfrm>
              <a:off x="2469" y="1545"/>
              <a:ext cx="699" cy="192"/>
            </a:xfrm>
            <a:prstGeom prst="rect">
              <a:avLst/>
            </a:prstGeom>
            <a:noFill/>
            <a:ln w="9525">
              <a:noFill/>
              <a:miter lim="800000"/>
              <a:headEnd/>
              <a:tailEnd/>
            </a:ln>
          </p:spPr>
          <p:txBody>
            <a:bodyPr wrap="none">
              <a:spAutoFit/>
            </a:bodyPr>
            <a:lstStyle/>
            <a:p>
              <a:r>
                <a:rPr lang="en-GB" sz="1400" i="1">
                  <a:latin typeface="Arial" pitchFamily="34" charset="0"/>
                </a:rPr>
                <a:t>responds to</a:t>
              </a:r>
            </a:p>
          </p:txBody>
        </p:sp>
        <p:sp>
          <p:nvSpPr>
            <p:cNvPr id="25613" name="Line 12"/>
            <p:cNvSpPr>
              <a:spLocks noChangeShapeType="1"/>
            </p:cNvSpPr>
            <p:nvPr/>
          </p:nvSpPr>
          <p:spPr bwMode="auto">
            <a:xfrm flipH="1">
              <a:off x="1968" y="1440"/>
              <a:ext cx="1008" cy="297"/>
            </a:xfrm>
            <a:prstGeom prst="line">
              <a:avLst/>
            </a:prstGeom>
            <a:noFill/>
            <a:ln w="28575">
              <a:solidFill>
                <a:srgbClr val="2E005D"/>
              </a:solidFill>
              <a:round/>
              <a:headEnd/>
              <a:tailEnd type="triangle" w="med" len="med"/>
            </a:ln>
          </p:spPr>
          <p:txBody>
            <a:bodyPr wrap="none" anchor="ctr"/>
            <a:lstStyle/>
            <a:p>
              <a:endParaRPr lang="en-US"/>
            </a:p>
          </p:txBody>
        </p:sp>
        <p:sp>
          <p:nvSpPr>
            <p:cNvPr id="25614" name="Line 13"/>
            <p:cNvSpPr>
              <a:spLocks noChangeShapeType="1"/>
            </p:cNvSpPr>
            <p:nvPr/>
          </p:nvSpPr>
          <p:spPr bwMode="auto">
            <a:xfrm flipH="1" flipV="1">
              <a:off x="1968" y="1872"/>
              <a:ext cx="1008" cy="336"/>
            </a:xfrm>
            <a:prstGeom prst="line">
              <a:avLst/>
            </a:prstGeom>
            <a:noFill/>
            <a:ln w="28575">
              <a:solidFill>
                <a:srgbClr val="2E005D"/>
              </a:solidFill>
              <a:round/>
              <a:headEnd/>
              <a:tailEnd type="triangle" w="med" len="med"/>
            </a:ln>
          </p:spPr>
          <p:txBody>
            <a:bodyPr wrap="none" anchor="ctr"/>
            <a:lstStyle/>
            <a:p>
              <a:endParaRPr lang="en-US"/>
            </a:p>
          </p:txBody>
        </p:sp>
        <p:sp>
          <p:nvSpPr>
            <p:cNvPr id="25615" name="Text Box 15"/>
            <p:cNvSpPr txBox="1">
              <a:spLocks noChangeArrowheads="1"/>
            </p:cNvSpPr>
            <p:nvPr/>
          </p:nvSpPr>
          <p:spPr bwMode="auto">
            <a:xfrm>
              <a:off x="2469" y="1881"/>
              <a:ext cx="699" cy="192"/>
            </a:xfrm>
            <a:prstGeom prst="rect">
              <a:avLst/>
            </a:prstGeom>
            <a:noFill/>
            <a:ln w="9525">
              <a:noFill/>
              <a:miter lim="800000"/>
              <a:headEnd/>
              <a:tailEnd/>
            </a:ln>
          </p:spPr>
          <p:txBody>
            <a:bodyPr wrap="none">
              <a:spAutoFit/>
            </a:bodyPr>
            <a:lstStyle/>
            <a:p>
              <a:r>
                <a:rPr lang="en-GB" sz="1400" i="1">
                  <a:latin typeface="Arial" pitchFamily="34" charset="0"/>
                </a:rPr>
                <a:t>responds to</a:t>
              </a:r>
            </a:p>
          </p:txBody>
        </p:sp>
        <p:sp>
          <p:nvSpPr>
            <p:cNvPr id="25616" name="Text Box 16"/>
            <p:cNvSpPr txBox="1">
              <a:spLocks noChangeArrowheads="1"/>
            </p:cNvSpPr>
            <p:nvPr/>
          </p:nvSpPr>
          <p:spPr bwMode="auto">
            <a:xfrm>
              <a:off x="3870" y="2025"/>
              <a:ext cx="594" cy="192"/>
            </a:xfrm>
            <a:prstGeom prst="rect">
              <a:avLst/>
            </a:prstGeom>
            <a:noFill/>
            <a:ln w="9525">
              <a:noFill/>
              <a:miter lim="800000"/>
              <a:headEnd/>
              <a:tailEnd/>
            </a:ln>
          </p:spPr>
          <p:txBody>
            <a:bodyPr wrap="none">
              <a:spAutoFit/>
            </a:bodyPr>
            <a:lstStyle/>
            <a:p>
              <a:r>
                <a:rPr lang="en-GB" sz="1400" i="1">
                  <a:latin typeface="Arial" pitchFamily="34" charset="0"/>
                </a:rPr>
                <a:t>objects to</a:t>
              </a:r>
            </a:p>
          </p:txBody>
        </p:sp>
        <p:sp>
          <p:nvSpPr>
            <p:cNvPr id="25617" name="Line 17"/>
            <p:cNvSpPr>
              <a:spLocks noChangeShapeType="1"/>
            </p:cNvSpPr>
            <p:nvPr/>
          </p:nvSpPr>
          <p:spPr bwMode="auto">
            <a:xfrm flipH="1" flipV="1">
              <a:off x="3696" y="1401"/>
              <a:ext cx="768" cy="0"/>
            </a:xfrm>
            <a:prstGeom prst="line">
              <a:avLst/>
            </a:prstGeom>
            <a:noFill/>
            <a:ln w="28575">
              <a:solidFill>
                <a:srgbClr val="2E005D"/>
              </a:solidFill>
              <a:round/>
              <a:headEnd/>
              <a:tailEnd type="triangle" w="med" len="med"/>
            </a:ln>
          </p:spPr>
          <p:txBody>
            <a:bodyPr wrap="none" anchor="ctr"/>
            <a:lstStyle/>
            <a:p>
              <a:endParaRPr lang="en-US"/>
            </a:p>
          </p:txBody>
        </p:sp>
        <p:sp>
          <p:nvSpPr>
            <p:cNvPr id="25618" name="Text Box 18"/>
            <p:cNvSpPr txBox="1">
              <a:spLocks noChangeArrowheads="1"/>
            </p:cNvSpPr>
            <p:nvPr/>
          </p:nvSpPr>
          <p:spPr bwMode="auto">
            <a:xfrm>
              <a:off x="3870" y="1209"/>
              <a:ext cx="544" cy="192"/>
            </a:xfrm>
            <a:prstGeom prst="rect">
              <a:avLst/>
            </a:prstGeom>
            <a:noFill/>
            <a:ln w="9525">
              <a:noFill/>
              <a:miter lim="800000"/>
              <a:headEnd/>
              <a:tailEnd/>
            </a:ln>
          </p:spPr>
          <p:txBody>
            <a:bodyPr wrap="none">
              <a:spAutoFit/>
            </a:bodyPr>
            <a:lstStyle/>
            <a:p>
              <a:r>
                <a:rPr lang="en-GB" sz="1400" i="1">
                  <a:latin typeface="Arial" pitchFamily="34" charset="0"/>
                </a:rPr>
                <a:t>supports</a:t>
              </a:r>
            </a:p>
          </p:txBody>
        </p:sp>
        <p:sp>
          <p:nvSpPr>
            <p:cNvPr id="25619" name="Text Box 19"/>
            <p:cNvSpPr txBox="1">
              <a:spLocks noChangeArrowheads="1"/>
            </p:cNvSpPr>
            <p:nvPr/>
          </p:nvSpPr>
          <p:spPr bwMode="auto">
            <a:xfrm>
              <a:off x="1968" y="2880"/>
              <a:ext cx="594" cy="192"/>
            </a:xfrm>
            <a:prstGeom prst="rect">
              <a:avLst/>
            </a:prstGeom>
            <a:noFill/>
            <a:ln w="9525">
              <a:noFill/>
              <a:miter lim="800000"/>
              <a:headEnd/>
              <a:tailEnd/>
            </a:ln>
          </p:spPr>
          <p:txBody>
            <a:bodyPr wrap="none">
              <a:spAutoFit/>
            </a:bodyPr>
            <a:lstStyle/>
            <a:p>
              <a:r>
                <a:rPr lang="en-GB" sz="1400" i="1">
                  <a:latin typeface="Arial" pitchFamily="34" charset="0"/>
                </a:rPr>
                <a:t>questions</a:t>
              </a:r>
            </a:p>
          </p:txBody>
        </p:sp>
        <p:sp>
          <p:nvSpPr>
            <p:cNvPr id="25620" name="Text Box 20"/>
            <p:cNvSpPr txBox="1">
              <a:spLocks noChangeArrowheads="1"/>
            </p:cNvSpPr>
            <p:nvPr/>
          </p:nvSpPr>
          <p:spPr bwMode="auto">
            <a:xfrm>
              <a:off x="2832" y="2649"/>
              <a:ext cx="687" cy="192"/>
            </a:xfrm>
            <a:prstGeom prst="rect">
              <a:avLst/>
            </a:prstGeom>
            <a:noFill/>
            <a:ln w="9525">
              <a:noFill/>
              <a:miter lim="800000"/>
              <a:headEnd/>
              <a:tailEnd/>
            </a:ln>
          </p:spPr>
          <p:txBody>
            <a:bodyPr wrap="none">
              <a:spAutoFit/>
            </a:bodyPr>
            <a:lstStyle/>
            <a:p>
              <a:r>
                <a:rPr lang="en-GB" sz="1400" i="1">
                  <a:latin typeface="Arial" pitchFamily="34" charset="0"/>
                </a:rPr>
                <a:t>generalizes</a:t>
              </a:r>
            </a:p>
          </p:txBody>
        </p:sp>
        <p:sp>
          <p:nvSpPr>
            <p:cNvPr id="25621" name="Text Box 21"/>
            <p:cNvSpPr txBox="1">
              <a:spLocks noChangeArrowheads="1"/>
            </p:cNvSpPr>
            <p:nvPr/>
          </p:nvSpPr>
          <p:spPr bwMode="auto">
            <a:xfrm>
              <a:off x="480" y="2208"/>
              <a:ext cx="663" cy="192"/>
            </a:xfrm>
            <a:prstGeom prst="rect">
              <a:avLst/>
            </a:prstGeom>
            <a:noFill/>
            <a:ln w="9525">
              <a:noFill/>
              <a:miter lim="800000"/>
              <a:headEnd/>
              <a:tailEnd/>
            </a:ln>
          </p:spPr>
          <p:txBody>
            <a:bodyPr wrap="none">
              <a:spAutoFit/>
            </a:bodyPr>
            <a:lstStyle/>
            <a:p>
              <a:r>
                <a:rPr lang="en-GB" sz="1400" i="1">
                  <a:latin typeface="Arial" pitchFamily="34" charset="0"/>
                </a:rPr>
                <a:t>specializes</a:t>
              </a:r>
            </a:p>
          </p:txBody>
        </p:sp>
        <p:sp>
          <p:nvSpPr>
            <p:cNvPr id="25622" name="Line 22"/>
            <p:cNvSpPr>
              <a:spLocks noChangeShapeType="1"/>
            </p:cNvSpPr>
            <p:nvPr/>
          </p:nvSpPr>
          <p:spPr bwMode="auto">
            <a:xfrm flipV="1">
              <a:off x="768" y="1929"/>
              <a:ext cx="720" cy="759"/>
            </a:xfrm>
            <a:prstGeom prst="line">
              <a:avLst/>
            </a:prstGeom>
            <a:noFill/>
            <a:ln w="28575">
              <a:solidFill>
                <a:srgbClr val="2E005D"/>
              </a:solidFill>
              <a:round/>
              <a:headEnd/>
              <a:tailEnd type="triangle" w="med" len="med"/>
            </a:ln>
          </p:spPr>
          <p:txBody>
            <a:bodyPr wrap="none" anchor="ctr"/>
            <a:lstStyle/>
            <a:p>
              <a:endParaRPr lang="en-US"/>
            </a:p>
          </p:txBody>
        </p:sp>
        <p:sp>
          <p:nvSpPr>
            <p:cNvPr id="25623" name="Line 23"/>
            <p:cNvSpPr>
              <a:spLocks noChangeShapeType="1"/>
            </p:cNvSpPr>
            <p:nvPr/>
          </p:nvSpPr>
          <p:spPr bwMode="auto">
            <a:xfrm flipH="1" flipV="1">
              <a:off x="1728" y="1977"/>
              <a:ext cx="384" cy="1575"/>
            </a:xfrm>
            <a:prstGeom prst="line">
              <a:avLst/>
            </a:prstGeom>
            <a:noFill/>
            <a:ln w="28575">
              <a:solidFill>
                <a:srgbClr val="2E005D"/>
              </a:solidFill>
              <a:round/>
              <a:headEnd/>
              <a:tailEnd type="triangle" w="med" len="med"/>
            </a:ln>
          </p:spPr>
          <p:txBody>
            <a:bodyPr wrap="none" anchor="ctr"/>
            <a:lstStyle/>
            <a:p>
              <a:endParaRPr lang="en-US"/>
            </a:p>
          </p:txBody>
        </p:sp>
        <p:sp>
          <p:nvSpPr>
            <p:cNvPr id="25624" name="Line 24"/>
            <p:cNvSpPr>
              <a:spLocks noChangeShapeType="1"/>
            </p:cNvSpPr>
            <p:nvPr/>
          </p:nvSpPr>
          <p:spPr bwMode="auto">
            <a:xfrm flipH="1" flipV="1">
              <a:off x="1872" y="1977"/>
              <a:ext cx="1392" cy="1239"/>
            </a:xfrm>
            <a:prstGeom prst="line">
              <a:avLst/>
            </a:prstGeom>
            <a:noFill/>
            <a:ln w="28575">
              <a:solidFill>
                <a:srgbClr val="2E005D"/>
              </a:solidFill>
              <a:round/>
              <a:headEnd/>
              <a:tailEnd type="triangle" w="med" len="med"/>
            </a:ln>
          </p:spPr>
          <p:txBody>
            <a:bodyPr wrap="none" anchor="ctr"/>
            <a:lstStyle/>
            <a:p>
              <a:endParaRPr lang="en-US"/>
            </a:p>
          </p:txBody>
        </p:sp>
        <p:sp>
          <p:nvSpPr>
            <p:cNvPr id="25625" name="Line 25"/>
            <p:cNvSpPr>
              <a:spLocks noChangeShapeType="1"/>
            </p:cNvSpPr>
            <p:nvPr/>
          </p:nvSpPr>
          <p:spPr bwMode="auto">
            <a:xfrm flipH="1">
              <a:off x="1056" y="2592"/>
              <a:ext cx="336" cy="144"/>
            </a:xfrm>
            <a:prstGeom prst="line">
              <a:avLst/>
            </a:prstGeom>
            <a:noFill/>
            <a:ln w="19050">
              <a:solidFill>
                <a:srgbClr val="2E005D"/>
              </a:solidFill>
              <a:round/>
              <a:headEnd/>
              <a:tailEnd type="triangle" w="med" len="med"/>
            </a:ln>
          </p:spPr>
          <p:txBody>
            <a:bodyPr wrap="none" anchor="ctr"/>
            <a:lstStyle/>
            <a:p>
              <a:endParaRPr lang="en-US"/>
            </a:p>
          </p:txBody>
        </p:sp>
        <p:sp>
          <p:nvSpPr>
            <p:cNvPr id="25626" name="Line 26"/>
            <p:cNvSpPr>
              <a:spLocks noChangeShapeType="1"/>
            </p:cNvSpPr>
            <p:nvPr/>
          </p:nvSpPr>
          <p:spPr bwMode="auto">
            <a:xfrm flipH="1">
              <a:off x="1104" y="2784"/>
              <a:ext cx="336" cy="48"/>
            </a:xfrm>
            <a:prstGeom prst="line">
              <a:avLst/>
            </a:prstGeom>
            <a:noFill/>
            <a:ln w="19050">
              <a:solidFill>
                <a:srgbClr val="2E005D"/>
              </a:solidFill>
              <a:round/>
              <a:headEnd/>
              <a:tailEnd type="triangle" w="med" len="med"/>
            </a:ln>
          </p:spPr>
          <p:txBody>
            <a:bodyPr wrap="none" anchor="ctr"/>
            <a:lstStyle/>
            <a:p>
              <a:endParaRPr lang="en-US"/>
            </a:p>
          </p:txBody>
        </p:sp>
        <p:sp>
          <p:nvSpPr>
            <p:cNvPr id="25627" name="Line 27"/>
            <p:cNvSpPr>
              <a:spLocks noChangeShapeType="1"/>
            </p:cNvSpPr>
            <p:nvPr/>
          </p:nvSpPr>
          <p:spPr bwMode="auto">
            <a:xfrm flipH="1" flipV="1">
              <a:off x="960" y="2976"/>
              <a:ext cx="384" cy="240"/>
            </a:xfrm>
            <a:prstGeom prst="line">
              <a:avLst/>
            </a:prstGeom>
            <a:noFill/>
            <a:ln w="19050">
              <a:solidFill>
                <a:srgbClr val="2E005D"/>
              </a:solidFill>
              <a:round/>
              <a:headEnd/>
              <a:tailEnd type="triangle" w="med" len="med"/>
            </a:ln>
          </p:spPr>
          <p:txBody>
            <a:bodyPr wrap="none" anchor="ctr"/>
            <a:lstStyle/>
            <a:p>
              <a:endParaRPr lang="en-US"/>
            </a:p>
          </p:txBody>
        </p:sp>
        <p:sp>
          <p:nvSpPr>
            <p:cNvPr id="25628" name="Line 28"/>
            <p:cNvSpPr>
              <a:spLocks noChangeShapeType="1"/>
            </p:cNvSpPr>
            <p:nvPr/>
          </p:nvSpPr>
          <p:spPr bwMode="auto">
            <a:xfrm flipH="1" flipV="1">
              <a:off x="1056" y="2928"/>
              <a:ext cx="480" cy="144"/>
            </a:xfrm>
            <a:prstGeom prst="line">
              <a:avLst/>
            </a:prstGeom>
            <a:noFill/>
            <a:ln w="19050">
              <a:solidFill>
                <a:srgbClr val="2E005D"/>
              </a:solidFill>
              <a:round/>
              <a:headEnd/>
              <a:tailEnd type="triangle" w="med" len="med"/>
            </a:ln>
          </p:spPr>
          <p:txBody>
            <a:bodyPr wrap="none" anchor="ctr"/>
            <a:lstStyle/>
            <a:p>
              <a:endParaRPr lang="en-US"/>
            </a:p>
          </p:txBody>
        </p:sp>
        <p:sp>
          <p:nvSpPr>
            <p:cNvPr id="25629" name="Line 29"/>
            <p:cNvSpPr>
              <a:spLocks noChangeShapeType="1"/>
            </p:cNvSpPr>
            <p:nvPr/>
          </p:nvSpPr>
          <p:spPr bwMode="auto">
            <a:xfrm flipH="1">
              <a:off x="2592" y="3408"/>
              <a:ext cx="336" cy="144"/>
            </a:xfrm>
            <a:prstGeom prst="line">
              <a:avLst/>
            </a:prstGeom>
            <a:noFill/>
            <a:ln w="19050">
              <a:solidFill>
                <a:srgbClr val="2E005D"/>
              </a:solidFill>
              <a:round/>
              <a:headEnd/>
              <a:tailEnd type="triangle" w="med" len="med"/>
            </a:ln>
          </p:spPr>
          <p:txBody>
            <a:bodyPr wrap="none" anchor="ctr"/>
            <a:lstStyle/>
            <a:p>
              <a:endParaRPr lang="en-US"/>
            </a:p>
          </p:txBody>
        </p:sp>
        <p:sp>
          <p:nvSpPr>
            <p:cNvPr id="25630" name="Line 30"/>
            <p:cNvSpPr>
              <a:spLocks noChangeShapeType="1"/>
            </p:cNvSpPr>
            <p:nvPr/>
          </p:nvSpPr>
          <p:spPr bwMode="auto">
            <a:xfrm flipH="1">
              <a:off x="2640" y="3552"/>
              <a:ext cx="384" cy="96"/>
            </a:xfrm>
            <a:prstGeom prst="line">
              <a:avLst/>
            </a:prstGeom>
            <a:noFill/>
            <a:ln w="19050">
              <a:solidFill>
                <a:srgbClr val="2E005D"/>
              </a:solidFill>
              <a:round/>
              <a:headEnd/>
              <a:tailEnd type="triangle" w="med" len="med"/>
            </a:ln>
          </p:spPr>
          <p:txBody>
            <a:bodyPr wrap="none" anchor="ctr"/>
            <a:lstStyle/>
            <a:p>
              <a:endParaRPr lang="en-US"/>
            </a:p>
          </p:txBody>
        </p:sp>
        <p:sp>
          <p:nvSpPr>
            <p:cNvPr id="25631" name="Line 31"/>
            <p:cNvSpPr>
              <a:spLocks noChangeShapeType="1"/>
            </p:cNvSpPr>
            <p:nvPr/>
          </p:nvSpPr>
          <p:spPr bwMode="auto">
            <a:xfrm flipH="1" flipV="1">
              <a:off x="2496" y="3792"/>
              <a:ext cx="384" cy="240"/>
            </a:xfrm>
            <a:prstGeom prst="line">
              <a:avLst/>
            </a:prstGeom>
            <a:noFill/>
            <a:ln w="19050">
              <a:solidFill>
                <a:srgbClr val="2E005D"/>
              </a:solidFill>
              <a:round/>
              <a:headEnd/>
              <a:tailEnd type="triangle" w="med" len="med"/>
            </a:ln>
          </p:spPr>
          <p:txBody>
            <a:bodyPr wrap="none" anchor="ctr"/>
            <a:lstStyle/>
            <a:p>
              <a:endParaRPr lang="en-US"/>
            </a:p>
          </p:txBody>
        </p:sp>
        <p:sp>
          <p:nvSpPr>
            <p:cNvPr id="25632" name="Line 32"/>
            <p:cNvSpPr>
              <a:spLocks noChangeShapeType="1"/>
            </p:cNvSpPr>
            <p:nvPr/>
          </p:nvSpPr>
          <p:spPr bwMode="auto">
            <a:xfrm flipH="1" flipV="1">
              <a:off x="2640" y="3744"/>
              <a:ext cx="432" cy="144"/>
            </a:xfrm>
            <a:prstGeom prst="line">
              <a:avLst/>
            </a:prstGeom>
            <a:noFill/>
            <a:ln w="19050">
              <a:solidFill>
                <a:srgbClr val="2E005D"/>
              </a:solidFill>
              <a:round/>
              <a:headEnd/>
              <a:tailEnd type="triangle" w="med" len="med"/>
            </a:ln>
          </p:spPr>
          <p:txBody>
            <a:bodyPr wrap="none" anchor="ctr"/>
            <a:lstStyle/>
            <a:p>
              <a:endParaRPr lang="en-US"/>
            </a:p>
          </p:txBody>
        </p:sp>
        <p:sp>
          <p:nvSpPr>
            <p:cNvPr id="25633" name="Line 33"/>
            <p:cNvSpPr>
              <a:spLocks noChangeShapeType="1"/>
            </p:cNvSpPr>
            <p:nvPr/>
          </p:nvSpPr>
          <p:spPr bwMode="auto">
            <a:xfrm flipH="1">
              <a:off x="4032" y="2976"/>
              <a:ext cx="288" cy="240"/>
            </a:xfrm>
            <a:prstGeom prst="line">
              <a:avLst/>
            </a:prstGeom>
            <a:noFill/>
            <a:ln w="19050">
              <a:solidFill>
                <a:srgbClr val="2E005D"/>
              </a:solidFill>
              <a:round/>
              <a:headEnd/>
              <a:tailEnd type="triangle" w="med" len="med"/>
            </a:ln>
          </p:spPr>
          <p:txBody>
            <a:bodyPr wrap="none" anchor="ctr"/>
            <a:lstStyle/>
            <a:p>
              <a:endParaRPr lang="en-US"/>
            </a:p>
          </p:txBody>
        </p:sp>
        <p:sp>
          <p:nvSpPr>
            <p:cNvPr id="25634" name="Line 34"/>
            <p:cNvSpPr>
              <a:spLocks noChangeShapeType="1"/>
            </p:cNvSpPr>
            <p:nvPr/>
          </p:nvSpPr>
          <p:spPr bwMode="auto">
            <a:xfrm flipH="1">
              <a:off x="4080" y="3216"/>
              <a:ext cx="384" cy="48"/>
            </a:xfrm>
            <a:prstGeom prst="line">
              <a:avLst/>
            </a:prstGeom>
            <a:noFill/>
            <a:ln w="19050">
              <a:solidFill>
                <a:srgbClr val="2E005D"/>
              </a:solidFill>
              <a:round/>
              <a:headEnd/>
              <a:tailEnd type="triangle" w="med" len="med"/>
            </a:ln>
          </p:spPr>
          <p:txBody>
            <a:bodyPr wrap="none" anchor="ctr"/>
            <a:lstStyle/>
            <a:p>
              <a:endParaRPr lang="en-US"/>
            </a:p>
          </p:txBody>
        </p:sp>
        <p:sp>
          <p:nvSpPr>
            <p:cNvPr id="25635" name="Line 35"/>
            <p:cNvSpPr>
              <a:spLocks noChangeShapeType="1"/>
            </p:cNvSpPr>
            <p:nvPr/>
          </p:nvSpPr>
          <p:spPr bwMode="auto">
            <a:xfrm flipH="1" flipV="1">
              <a:off x="3936" y="3408"/>
              <a:ext cx="384" cy="240"/>
            </a:xfrm>
            <a:prstGeom prst="line">
              <a:avLst/>
            </a:prstGeom>
            <a:noFill/>
            <a:ln w="19050">
              <a:solidFill>
                <a:srgbClr val="2E005D"/>
              </a:solidFill>
              <a:round/>
              <a:headEnd/>
              <a:tailEnd type="triangle" w="med" len="med"/>
            </a:ln>
          </p:spPr>
          <p:txBody>
            <a:bodyPr wrap="none" anchor="ctr"/>
            <a:lstStyle/>
            <a:p>
              <a:endParaRPr lang="en-US"/>
            </a:p>
          </p:txBody>
        </p:sp>
        <p:sp>
          <p:nvSpPr>
            <p:cNvPr id="25636" name="Line 36"/>
            <p:cNvSpPr>
              <a:spLocks noChangeShapeType="1"/>
            </p:cNvSpPr>
            <p:nvPr/>
          </p:nvSpPr>
          <p:spPr bwMode="auto">
            <a:xfrm flipH="1" flipV="1">
              <a:off x="4032" y="3360"/>
              <a:ext cx="384" cy="144"/>
            </a:xfrm>
            <a:prstGeom prst="line">
              <a:avLst/>
            </a:prstGeom>
            <a:noFill/>
            <a:ln w="19050">
              <a:solidFill>
                <a:srgbClr val="2E005D"/>
              </a:solidFill>
              <a:round/>
              <a:headEnd/>
              <a:tailEnd type="triangle" w="med" len="med"/>
            </a:ln>
          </p:spPr>
          <p:txBody>
            <a:bodyPr wrap="none" anchor="ctr"/>
            <a:lstStyle/>
            <a:p>
              <a:endParaRPr lang="en-US"/>
            </a:p>
          </p:txBody>
        </p:sp>
        <p:sp>
          <p:nvSpPr>
            <p:cNvPr id="25637" name="Line 37"/>
            <p:cNvSpPr>
              <a:spLocks noChangeShapeType="1"/>
            </p:cNvSpPr>
            <p:nvPr/>
          </p:nvSpPr>
          <p:spPr bwMode="auto">
            <a:xfrm flipH="1" flipV="1">
              <a:off x="3696" y="2208"/>
              <a:ext cx="768" cy="0"/>
            </a:xfrm>
            <a:prstGeom prst="line">
              <a:avLst/>
            </a:prstGeom>
            <a:noFill/>
            <a:ln w="28575">
              <a:solidFill>
                <a:srgbClr val="2E005D"/>
              </a:solidFill>
              <a:round/>
              <a:headEnd/>
              <a:tailEnd type="triangle" w="med" len="med"/>
            </a:ln>
          </p:spPr>
          <p:txBody>
            <a:bodyPr wrap="none"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990600" y="1981200"/>
            <a:ext cx="7086600" cy="1524000"/>
          </a:xfrm>
        </p:spPr>
        <p:txBody>
          <a:bodyPr>
            <a:normAutofit/>
          </a:bodyPr>
          <a:lstStyle/>
          <a:p>
            <a:pPr algn="ctr">
              <a:spcAft>
                <a:spcPct val="30000"/>
              </a:spcAft>
            </a:pPr>
            <a:r>
              <a:rPr lang="en-GB" dirty="0" smtClean="0">
                <a:latin typeface="Times New Roman" pitchFamily="18" charset="0"/>
                <a:cs typeface="Times New Roman" pitchFamily="18" charset="0"/>
              </a:rPr>
              <a:t>HCI in the software process</a:t>
            </a:r>
            <a:endParaRPr lang="en-GB" dirty="0" smtClean="0">
              <a:solidFill>
                <a:srgbClr val="2E005D"/>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228600"/>
            <a:ext cx="8763000" cy="990600"/>
          </a:xfrm>
        </p:spPr>
        <p:txBody>
          <a:bodyPr/>
          <a:lstStyle/>
          <a:p>
            <a:r>
              <a:rPr lang="en-GB" dirty="0" smtClean="0"/>
              <a:t>Design Space Analysis</a:t>
            </a:r>
          </a:p>
        </p:txBody>
      </p:sp>
      <p:sp>
        <p:nvSpPr>
          <p:cNvPr id="26627" name="Rectangle 3"/>
          <p:cNvSpPr>
            <a:spLocks noGrp="1" noChangeArrowheads="1"/>
          </p:cNvSpPr>
          <p:nvPr>
            <p:ph sz="quarter" idx="1"/>
          </p:nvPr>
        </p:nvSpPr>
        <p:spPr>
          <a:xfrm>
            <a:off x="152400" y="1600200"/>
            <a:ext cx="8839200" cy="5029200"/>
          </a:xfrm>
        </p:spPr>
        <p:txBody>
          <a:bodyPr/>
          <a:lstStyle/>
          <a:p>
            <a:pPr>
              <a:lnSpc>
                <a:spcPct val="90000"/>
              </a:lnSpc>
            </a:pPr>
            <a:r>
              <a:rPr lang="en-GB" dirty="0" smtClean="0">
                <a:latin typeface="Times New Roman" pitchFamily="18" charset="0"/>
                <a:cs typeface="Times New Roman" pitchFamily="18" charset="0"/>
              </a:rPr>
              <a:t>Structure-oriented</a:t>
            </a:r>
          </a:p>
          <a:p>
            <a:pPr>
              <a:lnSpc>
                <a:spcPct val="90000"/>
              </a:lnSpc>
            </a:pPr>
            <a:endParaRPr lang="en-GB" sz="12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QOC – hierarchical structure:</a:t>
            </a:r>
          </a:p>
          <a:p>
            <a:pPr lvl="1">
              <a:lnSpc>
                <a:spcPct val="90000"/>
              </a:lnSpc>
            </a:pPr>
            <a:r>
              <a:rPr lang="en-GB" dirty="0" smtClean="0">
                <a:latin typeface="Times New Roman" pitchFamily="18" charset="0"/>
                <a:cs typeface="Times New Roman" pitchFamily="18" charset="0"/>
              </a:rPr>
              <a:t>Questions (and sub-questions)</a:t>
            </a:r>
          </a:p>
          <a:p>
            <a:pPr lvl="2">
              <a:lnSpc>
                <a:spcPct val="90000"/>
              </a:lnSpc>
            </a:pPr>
            <a:r>
              <a:rPr lang="en-GB" sz="2400" dirty="0" smtClean="0">
                <a:latin typeface="Times New Roman" pitchFamily="18" charset="0"/>
                <a:cs typeface="Times New Roman" pitchFamily="18" charset="0"/>
              </a:rPr>
              <a:t>represent major issues of  a design</a:t>
            </a:r>
          </a:p>
          <a:p>
            <a:pPr lvl="1">
              <a:lnSpc>
                <a:spcPct val="90000"/>
              </a:lnSpc>
            </a:pPr>
            <a:r>
              <a:rPr lang="en-GB" dirty="0" smtClean="0">
                <a:latin typeface="Times New Roman" pitchFamily="18" charset="0"/>
                <a:cs typeface="Times New Roman" pitchFamily="18" charset="0"/>
              </a:rPr>
              <a:t>Options</a:t>
            </a:r>
          </a:p>
          <a:p>
            <a:pPr lvl="2">
              <a:lnSpc>
                <a:spcPct val="90000"/>
              </a:lnSpc>
            </a:pPr>
            <a:r>
              <a:rPr lang="en-GB" sz="2400" dirty="0" smtClean="0">
                <a:latin typeface="Times New Roman" pitchFamily="18" charset="0"/>
                <a:cs typeface="Times New Roman" pitchFamily="18" charset="0"/>
              </a:rPr>
              <a:t>Provide alternative solutions to the question</a:t>
            </a:r>
          </a:p>
          <a:p>
            <a:pPr lvl="1">
              <a:lnSpc>
                <a:spcPct val="90000"/>
              </a:lnSpc>
            </a:pPr>
            <a:r>
              <a:rPr lang="en-GB" dirty="0" smtClean="0">
                <a:latin typeface="Times New Roman" pitchFamily="18" charset="0"/>
                <a:cs typeface="Times New Roman" pitchFamily="18" charset="0"/>
              </a:rPr>
              <a:t>Criteria</a:t>
            </a:r>
          </a:p>
          <a:p>
            <a:pPr lvl="2">
              <a:lnSpc>
                <a:spcPct val="90000"/>
              </a:lnSpc>
            </a:pPr>
            <a:r>
              <a:rPr lang="en-GB" sz="2400" dirty="0" smtClean="0">
                <a:latin typeface="Times New Roman" pitchFamily="18" charset="0"/>
                <a:cs typeface="Times New Roman" pitchFamily="18" charset="0"/>
              </a:rPr>
              <a:t>The means to assess the options in order to make a choice</a:t>
            </a:r>
          </a:p>
          <a:p>
            <a:pPr>
              <a:lnSpc>
                <a:spcPct val="90000"/>
              </a:lnSpc>
            </a:pPr>
            <a:endParaRPr lang="en-GB" sz="12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DRL – similar to QOC with a larger language and more formal semantics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8"/>
          <p:cNvSpPr>
            <a:spLocks noChangeArrowheads="1"/>
          </p:cNvSpPr>
          <p:nvPr/>
        </p:nvSpPr>
        <p:spPr bwMode="auto">
          <a:xfrm>
            <a:off x="5715000" y="5181600"/>
            <a:ext cx="381000" cy="381000"/>
          </a:xfrm>
          <a:prstGeom prst="rect">
            <a:avLst/>
          </a:prstGeom>
          <a:solidFill>
            <a:schemeClr val="bg1"/>
          </a:solidFill>
          <a:ln w="9525">
            <a:noFill/>
            <a:miter lim="800000"/>
            <a:headEnd/>
            <a:tailEnd/>
          </a:ln>
        </p:spPr>
        <p:txBody>
          <a:bodyPr wrap="none" anchor="ctr"/>
          <a:lstStyle/>
          <a:p>
            <a:endParaRPr lang="en-US"/>
          </a:p>
        </p:txBody>
      </p:sp>
      <p:sp>
        <p:nvSpPr>
          <p:cNvPr id="27651" name="Rectangle 47"/>
          <p:cNvSpPr>
            <a:spLocks noChangeArrowheads="1"/>
          </p:cNvSpPr>
          <p:nvPr/>
        </p:nvSpPr>
        <p:spPr bwMode="auto">
          <a:xfrm>
            <a:off x="4038600" y="3124200"/>
            <a:ext cx="381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2" name="Rectangle 44"/>
          <p:cNvSpPr>
            <a:spLocks noChangeArrowheads="1"/>
          </p:cNvSpPr>
          <p:nvPr/>
        </p:nvSpPr>
        <p:spPr bwMode="auto">
          <a:xfrm>
            <a:off x="3352800" y="2971800"/>
            <a:ext cx="10668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3" name="Rectangle 2"/>
          <p:cNvSpPr>
            <a:spLocks noGrp="1" noChangeArrowheads="1"/>
          </p:cNvSpPr>
          <p:nvPr>
            <p:ph type="title"/>
          </p:nvPr>
        </p:nvSpPr>
        <p:spPr>
          <a:xfrm>
            <a:off x="228600" y="228600"/>
            <a:ext cx="8763000" cy="990600"/>
          </a:xfrm>
        </p:spPr>
        <p:txBody>
          <a:bodyPr/>
          <a:lstStyle/>
          <a:p>
            <a:r>
              <a:rPr lang="en-GB" dirty="0" smtClean="0"/>
              <a:t>The QOC Notation</a:t>
            </a:r>
          </a:p>
        </p:txBody>
      </p:sp>
      <p:sp>
        <p:nvSpPr>
          <p:cNvPr id="27654" name="Text Box 3"/>
          <p:cNvSpPr txBox="1">
            <a:spLocks noChangeArrowheads="1"/>
          </p:cNvSpPr>
          <p:nvPr/>
        </p:nvSpPr>
        <p:spPr bwMode="auto">
          <a:xfrm>
            <a:off x="822325" y="2971800"/>
            <a:ext cx="1404938" cy="457200"/>
          </a:xfrm>
          <a:prstGeom prst="rect">
            <a:avLst/>
          </a:prstGeom>
          <a:noFill/>
          <a:ln w="9525">
            <a:noFill/>
            <a:miter lim="800000"/>
            <a:headEnd/>
            <a:tailEnd/>
          </a:ln>
        </p:spPr>
        <p:txBody>
          <a:bodyPr wrap="none">
            <a:spAutoFit/>
          </a:bodyPr>
          <a:lstStyle/>
          <a:p>
            <a:r>
              <a:rPr lang="en-GB">
                <a:latin typeface="Arial" pitchFamily="34" charset="0"/>
              </a:rPr>
              <a:t>Question</a:t>
            </a:r>
          </a:p>
        </p:txBody>
      </p:sp>
      <p:sp>
        <p:nvSpPr>
          <p:cNvPr id="27655" name="Text Box 5"/>
          <p:cNvSpPr txBox="1">
            <a:spLocks noChangeArrowheads="1"/>
          </p:cNvSpPr>
          <p:nvPr/>
        </p:nvSpPr>
        <p:spPr bwMode="auto">
          <a:xfrm>
            <a:off x="3352800" y="2057400"/>
            <a:ext cx="1082675" cy="457200"/>
          </a:xfrm>
          <a:prstGeom prst="rect">
            <a:avLst/>
          </a:prstGeom>
          <a:noFill/>
          <a:ln w="9525">
            <a:noFill/>
            <a:miter lim="800000"/>
            <a:headEnd/>
            <a:tailEnd/>
          </a:ln>
        </p:spPr>
        <p:txBody>
          <a:bodyPr wrap="none">
            <a:spAutoFit/>
          </a:bodyPr>
          <a:lstStyle/>
          <a:p>
            <a:r>
              <a:rPr lang="en-GB">
                <a:latin typeface="Arial" pitchFamily="34" charset="0"/>
              </a:rPr>
              <a:t>Option</a:t>
            </a:r>
          </a:p>
        </p:txBody>
      </p:sp>
      <p:sp>
        <p:nvSpPr>
          <p:cNvPr id="27656" name="Text Box 6"/>
          <p:cNvSpPr txBox="1">
            <a:spLocks noChangeArrowheads="1"/>
          </p:cNvSpPr>
          <p:nvPr/>
        </p:nvSpPr>
        <p:spPr bwMode="auto">
          <a:xfrm>
            <a:off x="3352800" y="2971800"/>
            <a:ext cx="1082675" cy="457200"/>
          </a:xfrm>
          <a:prstGeom prst="rect">
            <a:avLst/>
          </a:prstGeom>
          <a:noFill/>
          <a:ln w="9525">
            <a:noFill/>
            <a:miter lim="800000"/>
            <a:headEnd/>
            <a:tailEnd/>
          </a:ln>
        </p:spPr>
        <p:txBody>
          <a:bodyPr wrap="none">
            <a:spAutoFit/>
          </a:bodyPr>
          <a:lstStyle/>
          <a:p>
            <a:r>
              <a:rPr lang="en-GB">
                <a:latin typeface="Arial" pitchFamily="34" charset="0"/>
              </a:rPr>
              <a:t>Option</a:t>
            </a:r>
          </a:p>
        </p:txBody>
      </p:sp>
      <p:sp>
        <p:nvSpPr>
          <p:cNvPr id="27657" name="Text Box 7"/>
          <p:cNvSpPr txBox="1">
            <a:spLocks noChangeArrowheads="1"/>
          </p:cNvSpPr>
          <p:nvPr/>
        </p:nvSpPr>
        <p:spPr bwMode="auto">
          <a:xfrm>
            <a:off x="3352800" y="3886200"/>
            <a:ext cx="1082675" cy="457200"/>
          </a:xfrm>
          <a:prstGeom prst="rect">
            <a:avLst/>
          </a:prstGeom>
          <a:noFill/>
          <a:ln w="9525">
            <a:noFill/>
            <a:miter lim="800000"/>
            <a:headEnd/>
            <a:tailEnd/>
          </a:ln>
        </p:spPr>
        <p:txBody>
          <a:bodyPr wrap="none">
            <a:spAutoFit/>
          </a:bodyPr>
          <a:lstStyle/>
          <a:p>
            <a:r>
              <a:rPr lang="en-GB">
                <a:latin typeface="Arial" pitchFamily="34" charset="0"/>
              </a:rPr>
              <a:t>Option</a:t>
            </a:r>
          </a:p>
        </p:txBody>
      </p:sp>
      <p:sp>
        <p:nvSpPr>
          <p:cNvPr id="27658" name="Text Box 8"/>
          <p:cNvSpPr txBox="1">
            <a:spLocks noChangeArrowheads="1"/>
          </p:cNvSpPr>
          <p:nvPr/>
        </p:nvSpPr>
        <p:spPr bwMode="auto">
          <a:xfrm>
            <a:off x="5808663" y="1905000"/>
            <a:ext cx="1338262" cy="457200"/>
          </a:xfrm>
          <a:prstGeom prst="rect">
            <a:avLst/>
          </a:prstGeom>
          <a:noFill/>
          <a:ln w="9525">
            <a:noFill/>
            <a:miter lim="800000"/>
            <a:headEnd/>
            <a:tailEnd/>
          </a:ln>
        </p:spPr>
        <p:txBody>
          <a:bodyPr wrap="none">
            <a:spAutoFit/>
          </a:bodyPr>
          <a:lstStyle/>
          <a:p>
            <a:r>
              <a:rPr lang="en-GB">
                <a:latin typeface="Arial" pitchFamily="34" charset="0"/>
              </a:rPr>
              <a:t>Criterion</a:t>
            </a:r>
          </a:p>
        </p:txBody>
      </p:sp>
      <p:sp>
        <p:nvSpPr>
          <p:cNvPr id="27659" name="Text Box 9"/>
          <p:cNvSpPr txBox="1">
            <a:spLocks noChangeArrowheads="1"/>
          </p:cNvSpPr>
          <p:nvPr/>
        </p:nvSpPr>
        <p:spPr bwMode="auto">
          <a:xfrm>
            <a:off x="5824538" y="2971800"/>
            <a:ext cx="1338262" cy="457200"/>
          </a:xfrm>
          <a:prstGeom prst="rect">
            <a:avLst/>
          </a:prstGeom>
          <a:noFill/>
          <a:ln w="9525">
            <a:noFill/>
            <a:miter lim="800000"/>
            <a:headEnd/>
            <a:tailEnd/>
          </a:ln>
        </p:spPr>
        <p:txBody>
          <a:bodyPr wrap="none">
            <a:spAutoFit/>
          </a:bodyPr>
          <a:lstStyle/>
          <a:p>
            <a:r>
              <a:rPr lang="en-GB">
                <a:latin typeface="Arial" pitchFamily="34" charset="0"/>
              </a:rPr>
              <a:t>Criterion</a:t>
            </a:r>
          </a:p>
        </p:txBody>
      </p:sp>
      <p:sp>
        <p:nvSpPr>
          <p:cNvPr id="27660" name="Text Box 10"/>
          <p:cNvSpPr txBox="1">
            <a:spLocks noChangeArrowheads="1"/>
          </p:cNvSpPr>
          <p:nvPr/>
        </p:nvSpPr>
        <p:spPr bwMode="auto">
          <a:xfrm>
            <a:off x="5824538" y="4038600"/>
            <a:ext cx="1338262" cy="457200"/>
          </a:xfrm>
          <a:prstGeom prst="rect">
            <a:avLst/>
          </a:prstGeom>
          <a:noFill/>
          <a:ln w="9525">
            <a:noFill/>
            <a:miter lim="800000"/>
            <a:headEnd/>
            <a:tailEnd/>
          </a:ln>
        </p:spPr>
        <p:txBody>
          <a:bodyPr wrap="none">
            <a:spAutoFit/>
          </a:bodyPr>
          <a:lstStyle/>
          <a:p>
            <a:r>
              <a:rPr lang="en-GB">
                <a:latin typeface="Arial" pitchFamily="34" charset="0"/>
              </a:rPr>
              <a:t>Criterion</a:t>
            </a:r>
          </a:p>
        </p:txBody>
      </p:sp>
      <p:cxnSp>
        <p:nvCxnSpPr>
          <p:cNvPr id="27661" name="AutoShape 11"/>
          <p:cNvCxnSpPr>
            <a:cxnSpLocks noChangeShapeType="1"/>
            <a:stCxn id="27654" idx="3"/>
            <a:endCxn id="27655" idx="1"/>
          </p:cNvCxnSpPr>
          <p:nvPr/>
        </p:nvCxnSpPr>
        <p:spPr bwMode="auto">
          <a:xfrm flipV="1">
            <a:off x="2227263" y="2286000"/>
            <a:ext cx="1125537" cy="914400"/>
          </a:xfrm>
          <a:prstGeom prst="straightConnector1">
            <a:avLst/>
          </a:prstGeom>
          <a:noFill/>
          <a:ln w="9525">
            <a:solidFill>
              <a:schemeClr val="tx1"/>
            </a:solidFill>
            <a:round/>
            <a:headEnd/>
            <a:tailEnd/>
          </a:ln>
        </p:spPr>
      </p:cxnSp>
      <p:cxnSp>
        <p:nvCxnSpPr>
          <p:cNvPr id="27662" name="AutoShape 12"/>
          <p:cNvCxnSpPr>
            <a:cxnSpLocks noChangeShapeType="1"/>
            <a:stCxn id="27654" idx="3"/>
            <a:endCxn id="27656" idx="1"/>
          </p:cNvCxnSpPr>
          <p:nvPr/>
        </p:nvCxnSpPr>
        <p:spPr bwMode="auto">
          <a:xfrm>
            <a:off x="2227263" y="3200400"/>
            <a:ext cx="1125537" cy="0"/>
          </a:xfrm>
          <a:prstGeom prst="straightConnector1">
            <a:avLst/>
          </a:prstGeom>
          <a:noFill/>
          <a:ln w="9525">
            <a:solidFill>
              <a:schemeClr val="tx1"/>
            </a:solidFill>
            <a:round/>
            <a:headEnd/>
            <a:tailEnd/>
          </a:ln>
        </p:spPr>
      </p:cxnSp>
      <p:cxnSp>
        <p:nvCxnSpPr>
          <p:cNvPr id="27663" name="AutoShape 13"/>
          <p:cNvCxnSpPr>
            <a:cxnSpLocks noChangeShapeType="1"/>
            <a:stCxn id="27654" idx="3"/>
            <a:endCxn id="27657" idx="1"/>
          </p:cNvCxnSpPr>
          <p:nvPr/>
        </p:nvCxnSpPr>
        <p:spPr bwMode="auto">
          <a:xfrm>
            <a:off x="2227263" y="3200400"/>
            <a:ext cx="1125537" cy="914400"/>
          </a:xfrm>
          <a:prstGeom prst="straightConnector1">
            <a:avLst/>
          </a:prstGeom>
          <a:noFill/>
          <a:ln w="9525">
            <a:solidFill>
              <a:schemeClr val="tx1"/>
            </a:solidFill>
            <a:round/>
            <a:headEnd/>
            <a:tailEnd/>
          </a:ln>
        </p:spPr>
      </p:cxnSp>
      <p:cxnSp>
        <p:nvCxnSpPr>
          <p:cNvPr id="27664" name="AutoShape 14"/>
          <p:cNvCxnSpPr>
            <a:cxnSpLocks noChangeShapeType="1"/>
            <a:stCxn id="27656" idx="3"/>
            <a:endCxn id="27659" idx="1"/>
          </p:cNvCxnSpPr>
          <p:nvPr/>
        </p:nvCxnSpPr>
        <p:spPr bwMode="auto">
          <a:xfrm>
            <a:off x="4435475" y="3200400"/>
            <a:ext cx="1389063" cy="0"/>
          </a:xfrm>
          <a:prstGeom prst="straightConnector1">
            <a:avLst/>
          </a:prstGeom>
          <a:noFill/>
          <a:ln w="9525">
            <a:solidFill>
              <a:schemeClr val="tx1"/>
            </a:solidFill>
            <a:round/>
            <a:headEnd/>
            <a:tailEnd/>
          </a:ln>
        </p:spPr>
      </p:cxnSp>
      <p:cxnSp>
        <p:nvCxnSpPr>
          <p:cNvPr id="27665" name="AutoShape 15"/>
          <p:cNvCxnSpPr>
            <a:cxnSpLocks noChangeShapeType="1"/>
            <a:stCxn id="27655" idx="3"/>
            <a:endCxn id="27659" idx="1"/>
          </p:cNvCxnSpPr>
          <p:nvPr/>
        </p:nvCxnSpPr>
        <p:spPr bwMode="auto">
          <a:xfrm>
            <a:off x="4435475" y="2286000"/>
            <a:ext cx="1389063" cy="914400"/>
          </a:xfrm>
          <a:prstGeom prst="straightConnector1">
            <a:avLst/>
          </a:prstGeom>
          <a:noFill/>
          <a:ln w="9525">
            <a:solidFill>
              <a:schemeClr val="tx1"/>
            </a:solidFill>
            <a:round/>
            <a:headEnd/>
            <a:tailEnd/>
          </a:ln>
        </p:spPr>
      </p:cxnSp>
      <p:cxnSp>
        <p:nvCxnSpPr>
          <p:cNvPr id="27666" name="AutoShape 16"/>
          <p:cNvCxnSpPr>
            <a:cxnSpLocks noChangeShapeType="1"/>
            <a:stCxn id="27656" idx="3"/>
            <a:endCxn id="27658" idx="1"/>
          </p:cNvCxnSpPr>
          <p:nvPr/>
        </p:nvCxnSpPr>
        <p:spPr bwMode="auto">
          <a:xfrm flipV="1">
            <a:off x="4435475" y="2133600"/>
            <a:ext cx="1373188" cy="1066800"/>
          </a:xfrm>
          <a:prstGeom prst="straightConnector1">
            <a:avLst/>
          </a:prstGeom>
          <a:noFill/>
          <a:ln w="9525">
            <a:solidFill>
              <a:schemeClr val="tx1"/>
            </a:solidFill>
            <a:round/>
            <a:headEnd/>
            <a:tailEnd/>
          </a:ln>
        </p:spPr>
      </p:cxnSp>
      <p:cxnSp>
        <p:nvCxnSpPr>
          <p:cNvPr id="27667" name="AutoShape 17"/>
          <p:cNvCxnSpPr>
            <a:cxnSpLocks noChangeShapeType="1"/>
            <a:stCxn id="27656" idx="3"/>
            <a:endCxn id="27660" idx="1"/>
          </p:cNvCxnSpPr>
          <p:nvPr/>
        </p:nvCxnSpPr>
        <p:spPr bwMode="auto">
          <a:xfrm>
            <a:off x="4435475" y="3200400"/>
            <a:ext cx="1389063" cy="1066800"/>
          </a:xfrm>
          <a:prstGeom prst="straightConnector1">
            <a:avLst/>
          </a:prstGeom>
          <a:noFill/>
          <a:ln w="9525">
            <a:solidFill>
              <a:schemeClr val="tx1"/>
            </a:solidFill>
            <a:round/>
            <a:headEnd/>
            <a:tailEnd/>
          </a:ln>
        </p:spPr>
      </p:cxnSp>
      <p:cxnSp>
        <p:nvCxnSpPr>
          <p:cNvPr id="27668" name="AutoShape 18"/>
          <p:cNvCxnSpPr>
            <a:cxnSpLocks noChangeShapeType="1"/>
            <a:stCxn id="27657" idx="3"/>
            <a:endCxn id="27660" idx="1"/>
          </p:cNvCxnSpPr>
          <p:nvPr/>
        </p:nvCxnSpPr>
        <p:spPr bwMode="auto">
          <a:xfrm>
            <a:off x="4435475" y="4114800"/>
            <a:ext cx="1389063" cy="152400"/>
          </a:xfrm>
          <a:prstGeom prst="straightConnector1">
            <a:avLst/>
          </a:prstGeom>
          <a:noFill/>
          <a:ln w="9525">
            <a:solidFill>
              <a:schemeClr val="tx1"/>
            </a:solidFill>
            <a:round/>
            <a:headEnd/>
            <a:tailEnd/>
          </a:ln>
        </p:spPr>
      </p:cxnSp>
      <p:cxnSp>
        <p:nvCxnSpPr>
          <p:cNvPr id="27669" name="AutoShape 19"/>
          <p:cNvCxnSpPr>
            <a:cxnSpLocks noChangeShapeType="1"/>
            <a:stCxn id="27657" idx="3"/>
            <a:endCxn id="27659" idx="1"/>
          </p:cNvCxnSpPr>
          <p:nvPr/>
        </p:nvCxnSpPr>
        <p:spPr bwMode="auto">
          <a:xfrm flipV="1">
            <a:off x="4435475" y="3200400"/>
            <a:ext cx="1389063" cy="914400"/>
          </a:xfrm>
          <a:prstGeom prst="straightConnector1">
            <a:avLst/>
          </a:prstGeom>
          <a:noFill/>
          <a:ln w="9525">
            <a:solidFill>
              <a:schemeClr val="tx1"/>
            </a:solidFill>
            <a:prstDash val="dash"/>
            <a:round/>
            <a:headEnd/>
            <a:tailEnd/>
          </a:ln>
        </p:spPr>
      </p:cxnSp>
      <p:cxnSp>
        <p:nvCxnSpPr>
          <p:cNvPr id="27670" name="AutoShape 20"/>
          <p:cNvCxnSpPr>
            <a:cxnSpLocks noChangeShapeType="1"/>
            <a:stCxn id="27655" idx="3"/>
            <a:endCxn id="27658" idx="1"/>
          </p:cNvCxnSpPr>
          <p:nvPr/>
        </p:nvCxnSpPr>
        <p:spPr bwMode="auto">
          <a:xfrm flipV="1">
            <a:off x="4435475" y="2133600"/>
            <a:ext cx="1373188" cy="152400"/>
          </a:xfrm>
          <a:prstGeom prst="straightConnector1">
            <a:avLst/>
          </a:prstGeom>
          <a:noFill/>
          <a:ln w="9525">
            <a:solidFill>
              <a:schemeClr val="tx1"/>
            </a:solidFill>
            <a:prstDash val="dash"/>
            <a:round/>
            <a:headEnd/>
            <a:tailEnd/>
          </a:ln>
        </p:spPr>
      </p:cxnSp>
      <p:cxnSp>
        <p:nvCxnSpPr>
          <p:cNvPr id="27671" name="AutoShape 21"/>
          <p:cNvCxnSpPr>
            <a:cxnSpLocks noChangeShapeType="1"/>
            <a:stCxn id="27657" idx="3"/>
            <a:endCxn id="27658" idx="1"/>
          </p:cNvCxnSpPr>
          <p:nvPr/>
        </p:nvCxnSpPr>
        <p:spPr bwMode="auto">
          <a:xfrm flipV="1">
            <a:off x="4435475" y="2133600"/>
            <a:ext cx="1373188" cy="1981200"/>
          </a:xfrm>
          <a:prstGeom prst="straightConnector1">
            <a:avLst/>
          </a:prstGeom>
          <a:noFill/>
          <a:ln w="9525">
            <a:solidFill>
              <a:schemeClr val="tx1"/>
            </a:solidFill>
            <a:prstDash val="dash"/>
            <a:round/>
            <a:headEnd/>
            <a:tailEnd/>
          </a:ln>
        </p:spPr>
      </p:cxnSp>
      <p:cxnSp>
        <p:nvCxnSpPr>
          <p:cNvPr id="27672" name="AutoShape 22"/>
          <p:cNvCxnSpPr>
            <a:cxnSpLocks noChangeShapeType="1"/>
            <a:stCxn id="27655" idx="3"/>
            <a:endCxn id="27660" idx="1"/>
          </p:cNvCxnSpPr>
          <p:nvPr/>
        </p:nvCxnSpPr>
        <p:spPr bwMode="auto">
          <a:xfrm>
            <a:off x="4435475" y="2286000"/>
            <a:ext cx="1389063" cy="1981200"/>
          </a:xfrm>
          <a:prstGeom prst="straightConnector1">
            <a:avLst/>
          </a:prstGeom>
          <a:noFill/>
          <a:ln w="9525">
            <a:solidFill>
              <a:schemeClr val="tx1"/>
            </a:solidFill>
            <a:prstDash val="dash"/>
            <a:round/>
            <a:headEnd/>
            <a:tailEnd/>
          </a:ln>
        </p:spPr>
      </p:cxnSp>
      <p:sp>
        <p:nvSpPr>
          <p:cNvPr id="27673" name="Text Box 4"/>
          <p:cNvSpPr txBox="1">
            <a:spLocks noChangeArrowheads="1"/>
          </p:cNvSpPr>
          <p:nvPr/>
        </p:nvSpPr>
        <p:spPr bwMode="auto">
          <a:xfrm>
            <a:off x="838200" y="5287963"/>
            <a:ext cx="1200150" cy="396875"/>
          </a:xfrm>
          <a:prstGeom prst="rect">
            <a:avLst/>
          </a:prstGeom>
          <a:noFill/>
          <a:ln w="9525">
            <a:noFill/>
            <a:miter lim="800000"/>
            <a:headEnd/>
            <a:tailEnd/>
          </a:ln>
        </p:spPr>
        <p:txBody>
          <a:bodyPr wrap="none">
            <a:spAutoFit/>
          </a:bodyPr>
          <a:lstStyle/>
          <a:p>
            <a:r>
              <a:rPr lang="en-GB" sz="2000">
                <a:latin typeface="Arial" pitchFamily="34" charset="0"/>
              </a:rPr>
              <a:t>Question</a:t>
            </a:r>
          </a:p>
        </p:txBody>
      </p:sp>
      <p:cxnSp>
        <p:nvCxnSpPr>
          <p:cNvPr id="27674" name="AutoShape 24"/>
          <p:cNvCxnSpPr>
            <a:cxnSpLocks noChangeShapeType="1"/>
            <a:stCxn id="27673" idx="3"/>
            <a:endCxn id="27689" idx="1"/>
          </p:cNvCxnSpPr>
          <p:nvPr/>
        </p:nvCxnSpPr>
        <p:spPr bwMode="auto">
          <a:xfrm>
            <a:off x="2038350" y="5486400"/>
            <a:ext cx="1009650" cy="0"/>
          </a:xfrm>
          <a:prstGeom prst="straightConnector1">
            <a:avLst/>
          </a:prstGeom>
          <a:noFill/>
          <a:ln w="9525">
            <a:solidFill>
              <a:schemeClr val="tx1"/>
            </a:solidFill>
            <a:round/>
            <a:headEnd/>
            <a:tailEnd/>
          </a:ln>
        </p:spPr>
      </p:cxnSp>
      <p:grpSp>
        <p:nvGrpSpPr>
          <p:cNvPr id="2" name="Group 43"/>
          <p:cNvGrpSpPr>
            <a:grpSpLocks/>
          </p:cNvGrpSpPr>
          <p:nvPr/>
        </p:nvGrpSpPr>
        <p:grpSpPr bwMode="auto">
          <a:xfrm>
            <a:off x="3048000" y="4876800"/>
            <a:ext cx="228600" cy="1219200"/>
            <a:chOff x="1920" y="3072"/>
            <a:chExt cx="144" cy="768"/>
          </a:xfrm>
        </p:grpSpPr>
        <p:sp>
          <p:nvSpPr>
            <p:cNvPr id="27689" name="Rectangle 26"/>
            <p:cNvSpPr>
              <a:spLocks noChangeArrowheads="1"/>
            </p:cNvSpPr>
            <p:nvPr/>
          </p:nvSpPr>
          <p:spPr bwMode="auto">
            <a:xfrm>
              <a:off x="1920" y="3360"/>
              <a:ext cx="144" cy="192"/>
            </a:xfrm>
            <a:prstGeom prst="rect">
              <a:avLst/>
            </a:prstGeom>
            <a:solidFill>
              <a:schemeClr val="bg1"/>
            </a:solidFill>
            <a:ln w="9525">
              <a:noFill/>
              <a:miter lim="800000"/>
              <a:headEnd/>
              <a:tailEnd/>
            </a:ln>
          </p:spPr>
          <p:txBody>
            <a:bodyPr wrap="none" anchor="ctr"/>
            <a:lstStyle/>
            <a:p>
              <a:endParaRPr lang="en-US"/>
            </a:p>
          </p:txBody>
        </p:sp>
        <p:sp>
          <p:nvSpPr>
            <p:cNvPr id="27690" name="Rectangle 27"/>
            <p:cNvSpPr>
              <a:spLocks noChangeArrowheads="1"/>
            </p:cNvSpPr>
            <p:nvPr/>
          </p:nvSpPr>
          <p:spPr bwMode="auto">
            <a:xfrm>
              <a:off x="1920" y="3072"/>
              <a:ext cx="144" cy="192"/>
            </a:xfrm>
            <a:prstGeom prst="rect">
              <a:avLst/>
            </a:prstGeom>
            <a:solidFill>
              <a:schemeClr val="bg1"/>
            </a:solidFill>
            <a:ln w="9525">
              <a:noFill/>
              <a:miter lim="800000"/>
              <a:headEnd/>
              <a:tailEnd/>
            </a:ln>
          </p:spPr>
          <p:txBody>
            <a:bodyPr wrap="none" anchor="ctr"/>
            <a:lstStyle/>
            <a:p>
              <a:endParaRPr lang="en-US"/>
            </a:p>
          </p:txBody>
        </p:sp>
        <p:sp>
          <p:nvSpPr>
            <p:cNvPr id="27691" name="Rectangle 28"/>
            <p:cNvSpPr>
              <a:spLocks noChangeArrowheads="1"/>
            </p:cNvSpPr>
            <p:nvPr/>
          </p:nvSpPr>
          <p:spPr bwMode="auto">
            <a:xfrm>
              <a:off x="1920" y="3648"/>
              <a:ext cx="144" cy="192"/>
            </a:xfrm>
            <a:prstGeom prst="rect">
              <a:avLst/>
            </a:prstGeom>
            <a:solidFill>
              <a:schemeClr val="bg1"/>
            </a:solidFill>
            <a:ln w="9525">
              <a:noFill/>
              <a:miter lim="800000"/>
              <a:headEnd/>
              <a:tailEnd/>
            </a:ln>
          </p:spPr>
          <p:txBody>
            <a:bodyPr wrap="none" anchor="ctr"/>
            <a:lstStyle/>
            <a:p>
              <a:endParaRPr lang="en-US"/>
            </a:p>
          </p:txBody>
        </p:sp>
      </p:grpSp>
      <p:cxnSp>
        <p:nvCxnSpPr>
          <p:cNvPr id="27676" name="AutoShape 29"/>
          <p:cNvCxnSpPr>
            <a:cxnSpLocks noChangeShapeType="1"/>
            <a:stCxn id="27673" idx="3"/>
            <a:endCxn id="27690" idx="1"/>
          </p:cNvCxnSpPr>
          <p:nvPr/>
        </p:nvCxnSpPr>
        <p:spPr bwMode="auto">
          <a:xfrm flipV="1">
            <a:off x="2038350" y="5029200"/>
            <a:ext cx="1009650" cy="457200"/>
          </a:xfrm>
          <a:prstGeom prst="straightConnector1">
            <a:avLst/>
          </a:prstGeom>
          <a:noFill/>
          <a:ln w="9525">
            <a:solidFill>
              <a:schemeClr val="tx1"/>
            </a:solidFill>
            <a:round/>
            <a:headEnd/>
            <a:tailEnd/>
          </a:ln>
        </p:spPr>
      </p:cxnSp>
      <p:cxnSp>
        <p:nvCxnSpPr>
          <p:cNvPr id="27677" name="AutoShape 30"/>
          <p:cNvCxnSpPr>
            <a:cxnSpLocks noChangeShapeType="1"/>
            <a:stCxn id="27673" idx="3"/>
            <a:endCxn id="27691" idx="1"/>
          </p:cNvCxnSpPr>
          <p:nvPr/>
        </p:nvCxnSpPr>
        <p:spPr bwMode="auto">
          <a:xfrm>
            <a:off x="2038350" y="5486400"/>
            <a:ext cx="1009650" cy="457200"/>
          </a:xfrm>
          <a:prstGeom prst="straightConnector1">
            <a:avLst/>
          </a:prstGeom>
          <a:noFill/>
          <a:ln w="9525">
            <a:solidFill>
              <a:schemeClr val="tx1"/>
            </a:solidFill>
            <a:round/>
            <a:headEnd/>
            <a:tailEnd/>
          </a:ln>
        </p:spPr>
      </p:cxnSp>
      <p:sp>
        <p:nvSpPr>
          <p:cNvPr id="27678" name="Text Box 25"/>
          <p:cNvSpPr txBox="1">
            <a:spLocks noChangeArrowheads="1"/>
          </p:cNvSpPr>
          <p:nvPr/>
        </p:nvSpPr>
        <p:spPr bwMode="auto">
          <a:xfrm>
            <a:off x="3124200" y="5181600"/>
            <a:ext cx="488950" cy="457200"/>
          </a:xfrm>
          <a:prstGeom prst="rect">
            <a:avLst/>
          </a:prstGeom>
          <a:noFill/>
          <a:ln w="9525">
            <a:noFill/>
            <a:miter lim="800000"/>
            <a:headEnd/>
            <a:tailEnd/>
          </a:ln>
        </p:spPr>
        <p:txBody>
          <a:bodyPr wrap="none">
            <a:spAutoFit/>
          </a:bodyPr>
          <a:lstStyle/>
          <a:p>
            <a:r>
              <a:rPr lang="en-GB">
                <a:latin typeface="Arial" pitchFamily="34" charset="0"/>
              </a:rPr>
              <a:t>…</a:t>
            </a:r>
          </a:p>
        </p:txBody>
      </p:sp>
      <p:sp>
        <p:nvSpPr>
          <p:cNvPr id="27679" name="Text Box 34"/>
          <p:cNvSpPr txBox="1">
            <a:spLocks noChangeArrowheads="1"/>
          </p:cNvSpPr>
          <p:nvPr/>
        </p:nvSpPr>
        <p:spPr bwMode="auto">
          <a:xfrm>
            <a:off x="5532438" y="5135563"/>
            <a:ext cx="1554162" cy="701675"/>
          </a:xfrm>
          <a:prstGeom prst="rect">
            <a:avLst/>
          </a:prstGeom>
          <a:noFill/>
          <a:ln w="9525">
            <a:noFill/>
            <a:miter lim="800000"/>
            <a:headEnd/>
            <a:tailEnd/>
          </a:ln>
        </p:spPr>
        <p:txBody>
          <a:bodyPr wrap="none">
            <a:spAutoFit/>
          </a:bodyPr>
          <a:lstStyle/>
          <a:p>
            <a:pPr algn="ctr"/>
            <a:r>
              <a:rPr lang="en-GB" sz="2000">
                <a:latin typeface="Arial" pitchFamily="34" charset="0"/>
              </a:rPr>
              <a:t>Consequent</a:t>
            </a:r>
            <a:br>
              <a:rPr lang="en-GB" sz="2000">
                <a:latin typeface="Arial" pitchFamily="34" charset="0"/>
              </a:rPr>
            </a:br>
            <a:r>
              <a:rPr lang="en-GB" sz="2000">
                <a:latin typeface="Arial" pitchFamily="34" charset="0"/>
              </a:rPr>
              <a:t>Question</a:t>
            </a:r>
          </a:p>
        </p:txBody>
      </p:sp>
      <p:cxnSp>
        <p:nvCxnSpPr>
          <p:cNvPr id="27680" name="AutoShape 35"/>
          <p:cNvCxnSpPr>
            <a:cxnSpLocks noChangeShapeType="1"/>
            <a:stCxn id="27679" idx="3"/>
            <a:endCxn id="27686" idx="3"/>
          </p:cNvCxnSpPr>
          <p:nvPr/>
        </p:nvCxnSpPr>
        <p:spPr bwMode="auto">
          <a:xfrm>
            <a:off x="7086600" y="5486400"/>
            <a:ext cx="1111250" cy="0"/>
          </a:xfrm>
          <a:prstGeom prst="straightConnector1">
            <a:avLst/>
          </a:prstGeom>
          <a:noFill/>
          <a:ln w="9525">
            <a:solidFill>
              <a:schemeClr val="tx1"/>
            </a:solidFill>
            <a:round/>
            <a:headEnd/>
            <a:tailEnd/>
          </a:ln>
        </p:spPr>
      </p:cxnSp>
      <p:grpSp>
        <p:nvGrpSpPr>
          <p:cNvPr id="3" name="Group 46"/>
          <p:cNvGrpSpPr>
            <a:grpSpLocks/>
          </p:cNvGrpSpPr>
          <p:nvPr/>
        </p:nvGrpSpPr>
        <p:grpSpPr bwMode="auto">
          <a:xfrm>
            <a:off x="7969250" y="4876800"/>
            <a:ext cx="228600" cy="1219200"/>
            <a:chOff x="5020" y="3072"/>
            <a:chExt cx="144" cy="768"/>
          </a:xfrm>
        </p:grpSpPr>
        <p:sp>
          <p:nvSpPr>
            <p:cNvPr id="27686" name="Rectangle 36"/>
            <p:cNvSpPr>
              <a:spLocks noChangeArrowheads="1"/>
            </p:cNvSpPr>
            <p:nvPr/>
          </p:nvSpPr>
          <p:spPr bwMode="auto">
            <a:xfrm>
              <a:off x="5020" y="3360"/>
              <a:ext cx="144" cy="192"/>
            </a:xfrm>
            <a:prstGeom prst="rect">
              <a:avLst/>
            </a:prstGeom>
            <a:solidFill>
              <a:schemeClr val="bg1"/>
            </a:solidFill>
            <a:ln w="9525">
              <a:noFill/>
              <a:miter lim="800000"/>
              <a:headEnd/>
              <a:tailEnd/>
            </a:ln>
          </p:spPr>
          <p:txBody>
            <a:bodyPr wrap="none" anchor="ctr"/>
            <a:lstStyle/>
            <a:p>
              <a:endParaRPr lang="en-US"/>
            </a:p>
          </p:txBody>
        </p:sp>
        <p:sp>
          <p:nvSpPr>
            <p:cNvPr id="27687" name="Rectangle 37"/>
            <p:cNvSpPr>
              <a:spLocks noChangeArrowheads="1"/>
            </p:cNvSpPr>
            <p:nvPr/>
          </p:nvSpPr>
          <p:spPr bwMode="auto">
            <a:xfrm>
              <a:off x="5020" y="3072"/>
              <a:ext cx="144" cy="192"/>
            </a:xfrm>
            <a:prstGeom prst="rect">
              <a:avLst/>
            </a:prstGeom>
            <a:solidFill>
              <a:schemeClr val="bg1"/>
            </a:solidFill>
            <a:ln w="9525">
              <a:noFill/>
              <a:miter lim="800000"/>
              <a:headEnd/>
              <a:tailEnd/>
            </a:ln>
          </p:spPr>
          <p:txBody>
            <a:bodyPr wrap="none" anchor="ctr"/>
            <a:lstStyle/>
            <a:p>
              <a:endParaRPr lang="en-US"/>
            </a:p>
          </p:txBody>
        </p:sp>
        <p:sp>
          <p:nvSpPr>
            <p:cNvPr id="27688" name="Rectangle 38"/>
            <p:cNvSpPr>
              <a:spLocks noChangeArrowheads="1"/>
            </p:cNvSpPr>
            <p:nvPr/>
          </p:nvSpPr>
          <p:spPr bwMode="auto">
            <a:xfrm>
              <a:off x="5020" y="3648"/>
              <a:ext cx="144" cy="192"/>
            </a:xfrm>
            <a:prstGeom prst="rect">
              <a:avLst/>
            </a:prstGeom>
            <a:solidFill>
              <a:schemeClr val="bg1"/>
            </a:solidFill>
            <a:ln w="9525">
              <a:noFill/>
              <a:miter lim="800000"/>
              <a:headEnd/>
              <a:tailEnd/>
            </a:ln>
          </p:spPr>
          <p:txBody>
            <a:bodyPr wrap="none" anchor="ctr"/>
            <a:lstStyle/>
            <a:p>
              <a:endParaRPr lang="en-US"/>
            </a:p>
          </p:txBody>
        </p:sp>
      </p:grpSp>
      <p:cxnSp>
        <p:nvCxnSpPr>
          <p:cNvPr id="27682" name="AutoShape 39"/>
          <p:cNvCxnSpPr>
            <a:cxnSpLocks noChangeShapeType="1"/>
            <a:stCxn id="27679" idx="3"/>
            <a:endCxn id="27687" idx="1"/>
          </p:cNvCxnSpPr>
          <p:nvPr/>
        </p:nvCxnSpPr>
        <p:spPr bwMode="auto">
          <a:xfrm flipV="1">
            <a:off x="7086600" y="5029200"/>
            <a:ext cx="882650" cy="457200"/>
          </a:xfrm>
          <a:prstGeom prst="straightConnector1">
            <a:avLst/>
          </a:prstGeom>
          <a:noFill/>
          <a:ln w="9525">
            <a:solidFill>
              <a:schemeClr val="tx1"/>
            </a:solidFill>
            <a:round/>
            <a:headEnd/>
            <a:tailEnd/>
          </a:ln>
        </p:spPr>
      </p:cxnSp>
      <p:cxnSp>
        <p:nvCxnSpPr>
          <p:cNvPr id="27683" name="AutoShape 40"/>
          <p:cNvCxnSpPr>
            <a:cxnSpLocks noChangeShapeType="1"/>
            <a:stCxn id="27679" idx="3"/>
            <a:endCxn id="27688" idx="1"/>
          </p:cNvCxnSpPr>
          <p:nvPr/>
        </p:nvCxnSpPr>
        <p:spPr bwMode="auto">
          <a:xfrm>
            <a:off x="7086600" y="5486400"/>
            <a:ext cx="882650" cy="457200"/>
          </a:xfrm>
          <a:prstGeom prst="straightConnector1">
            <a:avLst/>
          </a:prstGeom>
          <a:noFill/>
          <a:ln w="9525">
            <a:solidFill>
              <a:schemeClr val="tx1"/>
            </a:solidFill>
            <a:round/>
            <a:headEnd/>
            <a:tailEnd/>
          </a:ln>
        </p:spPr>
      </p:cxnSp>
      <p:sp>
        <p:nvSpPr>
          <p:cNvPr id="27684" name="Text Box 41"/>
          <p:cNvSpPr txBox="1">
            <a:spLocks noChangeArrowheads="1"/>
          </p:cNvSpPr>
          <p:nvPr/>
        </p:nvSpPr>
        <p:spPr bwMode="auto">
          <a:xfrm>
            <a:off x="7969250" y="5181600"/>
            <a:ext cx="488950" cy="457200"/>
          </a:xfrm>
          <a:prstGeom prst="rect">
            <a:avLst/>
          </a:prstGeom>
          <a:noFill/>
          <a:ln w="9525">
            <a:noFill/>
            <a:miter lim="800000"/>
            <a:headEnd/>
            <a:tailEnd/>
          </a:ln>
        </p:spPr>
        <p:txBody>
          <a:bodyPr wrap="none">
            <a:spAutoFit/>
          </a:bodyPr>
          <a:lstStyle/>
          <a:p>
            <a:r>
              <a:rPr lang="en-GB">
                <a:latin typeface="Arial" pitchFamily="34" charset="0"/>
              </a:rPr>
              <a:t>…</a:t>
            </a:r>
          </a:p>
        </p:txBody>
      </p:sp>
      <p:cxnSp>
        <p:nvCxnSpPr>
          <p:cNvPr id="27685" name="AutoShape 45"/>
          <p:cNvCxnSpPr>
            <a:cxnSpLocks noChangeShapeType="1"/>
            <a:stCxn id="27651" idx="2"/>
            <a:endCxn id="27650" idx="0"/>
          </p:cNvCxnSpPr>
          <p:nvPr/>
        </p:nvCxnSpPr>
        <p:spPr bwMode="auto">
          <a:xfrm>
            <a:off x="4229100" y="3429000"/>
            <a:ext cx="1676400" cy="1752600"/>
          </a:xfrm>
          <a:prstGeom prst="straightConnector1">
            <a:avLst/>
          </a:prstGeom>
          <a:noFill/>
          <a:ln w="9525">
            <a:solidFill>
              <a:schemeClr val="tx1"/>
            </a:solidFill>
            <a:prstDash val="dash"/>
            <a:round/>
            <a:headEnd/>
            <a:tailEn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28600"/>
            <a:ext cx="8763000" cy="990600"/>
          </a:xfrm>
        </p:spPr>
        <p:txBody>
          <a:bodyPr/>
          <a:lstStyle/>
          <a:p>
            <a:r>
              <a:rPr lang="en-GB" dirty="0" smtClean="0"/>
              <a:t>Psychological Design Rationale</a:t>
            </a:r>
          </a:p>
        </p:txBody>
      </p:sp>
      <p:sp>
        <p:nvSpPr>
          <p:cNvPr id="28675" name="Rectangle 3"/>
          <p:cNvSpPr>
            <a:spLocks noGrp="1" noChangeArrowheads="1"/>
          </p:cNvSpPr>
          <p:nvPr>
            <p:ph sz="quarter" idx="1"/>
          </p:nvPr>
        </p:nvSpPr>
        <p:spPr>
          <a:xfrm>
            <a:off x="152400" y="1524000"/>
            <a:ext cx="8839200" cy="5105400"/>
          </a:xfrm>
        </p:spPr>
        <p:txBody>
          <a:bodyPr>
            <a:noAutofit/>
          </a:bodyPr>
          <a:lstStyle/>
          <a:p>
            <a:pPr algn="just">
              <a:spcBef>
                <a:spcPct val="50000"/>
              </a:spcBef>
            </a:pPr>
            <a:r>
              <a:rPr lang="en-GB" dirty="0" smtClean="0">
                <a:latin typeface="Times New Roman" pitchFamily="18" charset="0"/>
                <a:cs typeface="Times New Roman" pitchFamily="18" charset="0"/>
              </a:rPr>
              <a:t>To support task-</a:t>
            </a:r>
            <a:r>
              <a:rPr lang="en-GB" dirty="0" err="1" smtClean="0">
                <a:latin typeface="Times New Roman" pitchFamily="18" charset="0"/>
                <a:cs typeface="Times New Roman" pitchFamily="18" charset="0"/>
              </a:rPr>
              <a:t>artifact</a:t>
            </a:r>
            <a:r>
              <a:rPr lang="en-GB" dirty="0" smtClean="0">
                <a:latin typeface="Times New Roman" pitchFamily="18" charset="0"/>
                <a:cs typeface="Times New Roman" pitchFamily="18" charset="0"/>
              </a:rPr>
              <a:t> cycle in which user tasks are affected by the systems they use</a:t>
            </a:r>
          </a:p>
          <a:p>
            <a:pPr algn="just">
              <a:spcBef>
                <a:spcPct val="50000"/>
              </a:spcBef>
            </a:pPr>
            <a:r>
              <a:rPr lang="en-GB" dirty="0" smtClean="0">
                <a:latin typeface="Times New Roman" pitchFamily="18" charset="0"/>
                <a:cs typeface="Times New Roman" pitchFamily="18" charset="0"/>
              </a:rPr>
              <a:t>Aims to make explicit consequences of design for users</a:t>
            </a:r>
          </a:p>
          <a:p>
            <a:pPr algn="just">
              <a:spcBef>
                <a:spcPct val="50000"/>
              </a:spcBef>
            </a:pPr>
            <a:r>
              <a:rPr lang="en-GB" dirty="0" smtClean="0">
                <a:latin typeface="Times New Roman" pitchFamily="18" charset="0"/>
                <a:cs typeface="Times New Roman" pitchFamily="18" charset="0"/>
              </a:rPr>
              <a:t>Designers identify tasks system will support</a:t>
            </a:r>
          </a:p>
          <a:p>
            <a:pPr algn="just">
              <a:spcBef>
                <a:spcPct val="50000"/>
              </a:spcBef>
            </a:pPr>
            <a:r>
              <a:rPr lang="en-GB" dirty="0" smtClean="0">
                <a:latin typeface="Times New Roman" pitchFamily="18" charset="0"/>
                <a:cs typeface="Times New Roman" pitchFamily="18" charset="0"/>
              </a:rPr>
              <a:t>Scenarios are suggested to test task</a:t>
            </a:r>
          </a:p>
          <a:p>
            <a:pPr algn="just">
              <a:spcBef>
                <a:spcPct val="50000"/>
              </a:spcBef>
            </a:pPr>
            <a:r>
              <a:rPr lang="en-GB" dirty="0" smtClean="0">
                <a:latin typeface="Times New Roman" pitchFamily="18" charset="0"/>
                <a:cs typeface="Times New Roman" pitchFamily="18" charset="0"/>
              </a:rPr>
              <a:t>Users are observed on system</a:t>
            </a:r>
          </a:p>
          <a:p>
            <a:pPr algn="just">
              <a:spcBef>
                <a:spcPct val="50000"/>
              </a:spcBef>
            </a:pPr>
            <a:r>
              <a:rPr lang="en-GB" dirty="0" smtClean="0">
                <a:latin typeface="Times New Roman" pitchFamily="18" charset="0"/>
                <a:cs typeface="Times New Roman" pitchFamily="18" charset="0"/>
              </a:rPr>
              <a:t>Psychological claims of system made explicit</a:t>
            </a:r>
          </a:p>
          <a:p>
            <a:pPr algn="just">
              <a:spcBef>
                <a:spcPct val="50000"/>
              </a:spcBef>
            </a:pPr>
            <a:r>
              <a:rPr lang="en-GB" dirty="0" smtClean="0">
                <a:latin typeface="Times New Roman" pitchFamily="18" charset="0"/>
                <a:cs typeface="Times New Roman" pitchFamily="18" charset="0"/>
              </a:rPr>
              <a:t>Negative aspects of design can be used to improve next iteration of design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228600"/>
            <a:ext cx="8537448" cy="990600"/>
          </a:xfrm>
        </p:spPr>
        <p:txBody>
          <a:bodyPr/>
          <a:lstStyle/>
          <a:p>
            <a:r>
              <a:rPr lang="en-GB" dirty="0" smtClean="0"/>
              <a:t>Summary</a:t>
            </a:r>
          </a:p>
        </p:txBody>
      </p:sp>
      <p:sp>
        <p:nvSpPr>
          <p:cNvPr id="29699" name="Rectangle 3"/>
          <p:cNvSpPr>
            <a:spLocks noGrp="1" noChangeArrowheads="1"/>
          </p:cNvSpPr>
          <p:nvPr>
            <p:ph sz="quarter" idx="1"/>
          </p:nvPr>
        </p:nvSpPr>
        <p:spPr>
          <a:xfrm>
            <a:off x="152400" y="1600200"/>
            <a:ext cx="8763000" cy="5029200"/>
          </a:xfrm>
        </p:spPr>
        <p:txBody>
          <a:bodyPr/>
          <a:lstStyle/>
          <a:p>
            <a:pPr algn="just">
              <a:lnSpc>
                <a:spcPct val="90000"/>
              </a:lnSpc>
              <a:buFontTx/>
              <a:buNone/>
            </a:pPr>
            <a:r>
              <a:rPr lang="en-GB" dirty="0" smtClean="0">
                <a:latin typeface="Times New Roman" pitchFamily="18" charset="0"/>
                <a:cs typeface="Times New Roman" pitchFamily="18" charset="0"/>
              </a:rPr>
              <a:t>The software engineering life cycle</a:t>
            </a:r>
          </a:p>
          <a:p>
            <a:pPr lvl="1" algn="just">
              <a:lnSpc>
                <a:spcPct val="90000"/>
              </a:lnSpc>
            </a:pPr>
            <a:r>
              <a:rPr lang="en-GB" dirty="0" smtClean="0">
                <a:latin typeface="Times New Roman" pitchFamily="18" charset="0"/>
                <a:cs typeface="Times New Roman" pitchFamily="18" charset="0"/>
              </a:rPr>
              <a:t>Distinct activities and the consequences for interactive system design</a:t>
            </a:r>
          </a:p>
          <a:p>
            <a:pPr algn="just">
              <a:lnSpc>
                <a:spcPct val="90000"/>
              </a:lnSpc>
              <a:buFontTx/>
              <a:buNone/>
            </a:pPr>
            <a:r>
              <a:rPr lang="en-GB" dirty="0" smtClean="0">
                <a:latin typeface="Times New Roman" pitchFamily="18" charset="0"/>
                <a:cs typeface="Times New Roman" pitchFamily="18" charset="0"/>
              </a:rPr>
              <a:t>Usability engineering</a:t>
            </a:r>
          </a:p>
          <a:p>
            <a:pPr lvl="1" algn="just">
              <a:lnSpc>
                <a:spcPct val="90000"/>
              </a:lnSpc>
            </a:pPr>
            <a:r>
              <a:rPr lang="en-GB" dirty="0" smtClean="0">
                <a:latin typeface="Times New Roman" pitchFamily="18" charset="0"/>
                <a:cs typeface="Times New Roman" pitchFamily="18" charset="0"/>
              </a:rPr>
              <a:t>Making usability measurements explicit as requirements</a:t>
            </a:r>
          </a:p>
          <a:p>
            <a:pPr algn="just">
              <a:lnSpc>
                <a:spcPct val="90000"/>
              </a:lnSpc>
              <a:buFontTx/>
              <a:buNone/>
            </a:pPr>
            <a:r>
              <a:rPr lang="en-GB" dirty="0" smtClean="0">
                <a:latin typeface="Times New Roman" pitchFamily="18" charset="0"/>
                <a:cs typeface="Times New Roman" pitchFamily="18" charset="0"/>
              </a:rPr>
              <a:t>Iterative design and prototyping</a:t>
            </a:r>
          </a:p>
          <a:p>
            <a:pPr lvl="1" algn="just">
              <a:lnSpc>
                <a:spcPct val="90000"/>
              </a:lnSpc>
            </a:pPr>
            <a:r>
              <a:rPr lang="en-GB" dirty="0" smtClean="0">
                <a:latin typeface="Times New Roman" pitchFamily="18" charset="0"/>
                <a:cs typeface="Times New Roman" pitchFamily="18" charset="0"/>
              </a:rPr>
              <a:t>Limited functionality simulations and animations</a:t>
            </a:r>
          </a:p>
          <a:p>
            <a:pPr algn="just">
              <a:lnSpc>
                <a:spcPct val="90000"/>
              </a:lnSpc>
              <a:buFontTx/>
              <a:buNone/>
            </a:pPr>
            <a:r>
              <a:rPr lang="en-GB" dirty="0" smtClean="0">
                <a:latin typeface="Times New Roman" pitchFamily="18" charset="0"/>
                <a:cs typeface="Times New Roman" pitchFamily="18" charset="0"/>
              </a:rPr>
              <a:t>Design rationale</a:t>
            </a:r>
          </a:p>
          <a:p>
            <a:pPr lvl="1" algn="just">
              <a:lnSpc>
                <a:spcPct val="90000"/>
              </a:lnSpc>
            </a:pPr>
            <a:r>
              <a:rPr lang="en-GB" dirty="0" smtClean="0">
                <a:latin typeface="Times New Roman" pitchFamily="18" charset="0"/>
                <a:cs typeface="Times New Roman" pitchFamily="18" charset="0"/>
              </a:rPr>
              <a:t>Recording design knowledge</a:t>
            </a:r>
          </a:p>
          <a:p>
            <a:pPr lvl="1" algn="just">
              <a:lnSpc>
                <a:spcPct val="90000"/>
              </a:lnSpc>
            </a:pPr>
            <a:r>
              <a:rPr lang="en-GB" dirty="0" smtClean="0">
                <a:latin typeface="Times New Roman" pitchFamily="18" charset="0"/>
                <a:cs typeface="Times New Roman" pitchFamily="18" charset="0"/>
              </a:rPr>
              <a:t>Process Versus Structure</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ctrTitle"/>
          </p:nvPr>
        </p:nvSpPr>
        <p:spPr>
          <a:xfrm>
            <a:off x="1219200" y="1981200"/>
            <a:ext cx="6629400" cy="1219200"/>
          </a:xfrm>
        </p:spPr>
        <p:txBody>
          <a:bodyPr>
            <a:normAutofit/>
          </a:bodyPr>
          <a:lstStyle/>
          <a:p>
            <a:pPr algn="ctr">
              <a:spcAft>
                <a:spcPct val="30000"/>
              </a:spcAft>
            </a:pPr>
            <a:r>
              <a:rPr lang="en-GB" dirty="0" smtClean="0">
                <a:latin typeface="Comic Sans MS" pitchFamily="66" charset="0"/>
              </a:rPr>
              <a:t>design rules</a:t>
            </a:r>
            <a:endParaRPr lang="en-GB" dirty="0" smtClean="0">
              <a:solidFill>
                <a:srgbClr val="2E005D"/>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228600"/>
            <a:ext cx="8839200" cy="990600"/>
          </a:xfrm>
        </p:spPr>
        <p:txBody>
          <a:bodyPr/>
          <a:lstStyle/>
          <a:p>
            <a:r>
              <a:rPr lang="en-GB" dirty="0" smtClean="0"/>
              <a:t>Design Rules</a:t>
            </a:r>
          </a:p>
        </p:txBody>
      </p:sp>
      <p:sp>
        <p:nvSpPr>
          <p:cNvPr id="31747" name="Rectangle 3"/>
          <p:cNvSpPr>
            <a:spLocks noGrp="1" noChangeArrowheads="1"/>
          </p:cNvSpPr>
          <p:nvPr>
            <p:ph sz="quarter" idx="1"/>
          </p:nvPr>
        </p:nvSpPr>
        <p:spPr>
          <a:xfrm>
            <a:off x="152400" y="1600200"/>
            <a:ext cx="8839200" cy="5029200"/>
          </a:xfrm>
        </p:spPr>
        <p:txBody>
          <a:bodyPr/>
          <a:lstStyle/>
          <a:p>
            <a:pPr>
              <a:lnSpc>
                <a:spcPct val="90000"/>
              </a:lnSpc>
              <a:buFontTx/>
              <a:buNone/>
            </a:pPr>
            <a:r>
              <a:rPr lang="en-GB" dirty="0" smtClean="0">
                <a:latin typeface="Times New Roman" pitchFamily="18" charset="0"/>
                <a:cs typeface="Times New Roman" pitchFamily="18" charset="0"/>
              </a:rPr>
              <a:t>Designing for maximum usability</a:t>
            </a:r>
            <a:br>
              <a:rPr lang="en-GB" dirty="0" smtClean="0">
                <a:latin typeface="Times New Roman" pitchFamily="18" charset="0"/>
                <a:cs typeface="Times New Roman" pitchFamily="18" charset="0"/>
              </a:rPr>
            </a:br>
            <a:r>
              <a:rPr lang="en-GB" sz="2600" dirty="0" smtClean="0">
                <a:latin typeface="Times New Roman" pitchFamily="18" charset="0"/>
                <a:cs typeface="Times New Roman" pitchFamily="18" charset="0"/>
              </a:rPr>
              <a:t>	– </a:t>
            </a:r>
            <a:r>
              <a:rPr lang="en-GB" sz="2600" dirty="0" smtClean="0">
                <a:latin typeface="Times New Roman" pitchFamily="18" charset="0"/>
                <a:cs typeface="Times New Roman" pitchFamily="18" charset="0"/>
              </a:rPr>
              <a:t>The </a:t>
            </a:r>
            <a:r>
              <a:rPr lang="en-GB" sz="2600" dirty="0" smtClean="0">
                <a:latin typeface="Times New Roman" pitchFamily="18" charset="0"/>
                <a:cs typeface="Times New Roman" pitchFamily="18" charset="0"/>
              </a:rPr>
              <a:t>goal of interaction design</a:t>
            </a:r>
          </a:p>
          <a:p>
            <a:pPr>
              <a:lnSpc>
                <a:spcPct val="90000"/>
              </a:lnSpc>
            </a:pPr>
            <a:endParaRPr lang="en-GB" sz="18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Principles of usability</a:t>
            </a:r>
          </a:p>
          <a:p>
            <a:pPr marL="1136650" lvl="1">
              <a:lnSpc>
                <a:spcPct val="90000"/>
              </a:lnSpc>
            </a:pPr>
            <a:r>
              <a:rPr lang="en-GB" dirty="0" smtClean="0">
                <a:latin typeface="Times New Roman" pitchFamily="18" charset="0"/>
                <a:cs typeface="Times New Roman" pitchFamily="18" charset="0"/>
              </a:rPr>
              <a:t>General understanding</a:t>
            </a:r>
          </a:p>
          <a:p>
            <a:pPr>
              <a:lnSpc>
                <a:spcPct val="90000"/>
              </a:lnSpc>
            </a:pPr>
            <a:endParaRPr lang="en-GB" sz="18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Standards and guidelines</a:t>
            </a:r>
          </a:p>
          <a:p>
            <a:pPr marL="1136650" lvl="1">
              <a:lnSpc>
                <a:spcPct val="90000"/>
              </a:lnSpc>
            </a:pPr>
            <a:r>
              <a:rPr lang="en-GB" dirty="0" smtClean="0">
                <a:latin typeface="Times New Roman" pitchFamily="18" charset="0"/>
                <a:cs typeface="Times New Roman" pitchFamily="18" charset="0"/>
              </a:rPr>
              <a:t>Direction for design</a:t>
            </a:r>
          </a:p>
          <a:p>
            <a:pPr>
              <a:lnSpc>
                <a:spcPct val="90000"/>
              </a:lnSpc>
            </a:pPr>
            <a:endParaRPr lang="en-GB" sz="18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Design patterns</a:t>
            </a:r>
          </a:p>
          <a:p>
            <a:pPr marL="1136650" lvl="1">
              <a:lnSpc>
                <a:spcPct val="90000"/>
              </a:lnSpc>
            </a:pPr>
            <a:r>
              <a:rPr lang="en-GB" dirty="0" smtClean="0">
                <a:latin typeface="Times New Roman" pitchFamily="18" charset="0"/>
                <a:cs typeface="Times New Roman" pitchFamily="18" charset="0"/>
              </a:rPr>
              <a:t>Capture and reuse design knowledge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52400" y="228600"/>
            <a:ext cx="8839200" cy="990600"/>
          </a:xfrm>
        </p:spPr>
        <p:txBody>
          <a:bodyPr/>
          <a:lstStyle/>
          <a:p>
            <a:r>
              <a:rPr lang="en-GB" dirty="0" smtClean="0"/>
              <a:t>Types of Design Rules</a:t>
            </a:r>
          </a:p>
        </p:txBody>
      </p:sp>
      <p:sp>
        <p:nvSpPr>
          <p:cNvPr id="1028" name="Rectangle 3"/>
          <p:cNvSpPr>
            <a:spLocks noGrp="1" noChangeArrowheads="1"/>
          </p:cNvSpPr>
          <p:nvPr>
            <p:ph sz="quarter" idx="1"/>
          </p:nvPr>
        </p:nvSpPr>
        <p:spPr>
          <a:xfrm>
            <a:off x="152400" y="1600200"/>
            <a:ext cx="8839200" cy="5029200"/>
          </a:xfrm>
        </p:spPr>
        <p:txBody>
          <a:bodyPr/>
          <a:lstStyle/>
          <a:p>
            <a:pPr>
              <a:lnSpc>
                <a:spcPct val="90000"/>
              </a:lnSpc>
            </a:pPr>
            <a:r>
              <a:rPr lang="en-GB" dirty="0" smtClean="0">
                <a:latin typeface="Times New Roman" pitchFamily="18" charset="0"/>
                <a:cs typeface="Times New Roman" pitchFamily="18" charset="0"/>
              </a:rPr>
              <a:t>Principles</a:t>
            </a:r>
          </a:p>
          <a:p>
            <a:pPr marL="1327150" lvl="1">
              <a:lnSpc>
                <a:spcPct val="90000"/>
              </a:lnSpc>
            </a:pPr>
            <a:r>
              <a:rPr lang="en-GB" dirty="0" smtClean="0">
                <a:latin typeface="Times New Roman" pitchFamily="18" charset="0"/>
                <a:cs typeface="Times New Roman" pitchFamily="18" charset="0"/>
              </a:rPr>
              <a:t>Abstract design rules</a:t>
            </a:r>
          </a:p>
          <a:p>
            <a:pPr marL="1327150" lvl="1">
              <a:lnSpc>
                <a:spcPct val="90000"/>
              </a:lnSpc>
            </a:pPr>
            <a:r>
              <a:rPr lang="en-GB" dirty="0" smtClean="0">
                <a:latin typeface="Times New Roman" pitchFamily="18" charset="0"/>
                <a:cs typeface="Times New Roman" pitchFamily="18" charset="0"/>
              </a:rPr>
              <a:t>Low authority</a:t>
            </a:r>
          </a:p>
          <a:p>
            <a:pPr marL="1327150" lvl="1">
              <a:lnSpc>
                <a:spcPct val="90000"/>
              </a:lnSpc>
            </a:pPr>
            <a:r>
              <a:rPr lang="en-GB" dirty="0" smtClean="0">
                <a:latin typeface="Times New Roman" pitchFamily="18" charset="0"/>
                <a:cs typeface="Times New Roman" pitchFamily="18" charset="0"/>
              </a:rPr>
              <a:t>High generality</a:t>
            </a:r>
          </a:p>
          <a:p>
            <a:pPr>
              <a:lnSpc>
                <a:spcPct val="90000"/>
              </a:lnSpc>
            </a:pPr>
            <a:r>
              <a:rPr lang="en-GB" dirty="0" smtClean="0">
                <a:latin typeface="Times New Roman" pitchFamily="18" charset="0"/>
                <a:cs typeface="Times New Roman" pitchFamily="18" charset="0"/>
              </a:rPr>
              <a:t>Standards</a:t>
            </a:r>
          </a:p>
          <a:p>
            <a:pPr marL="1327150" lvl="1">
              <a:lnSpc>
                <a:spcPct val="90000"/>
              </a:lnSpc>
            </a:pPr>
            <a:r>
              <a:rPr lang="en-GB" dirty="0" smtClean="0">
                <a:latin typeface="Times New Roman" pitchFamily="18" charset="0"/>
                <a:cs typeface="Times New Roman" pitchFamily="18" charset="0"/>
              </a:rPr>
              <a:t>Specific design rules</a:t>
            </a:r>
          </a:p>
          <a:p>
            <a:pPr marL="1327150" lvl="1">
              <a:lnSpc>
                <a:spcPct val="90000"/>
              </a:lnSpc>
            </a:pPr>
            <a:r>
              <a:rPr lang="en-GB" dirty="0" smtClean="0">
                <a:latin typeface="Times New Roman" pitchFamily="18" charset="0"/>
                <a:cs typeface="Times New Roman" pitchFamily="18" charset="0"/>
              </a:rPr>
              <a:t>High authority</a:t>
            </a:r>
          </a:p>
          <a:p>
            <a:pPr marL="1327150" lvl="1">
              <a:lnSpc>
                <a:spcPct val="90000"/>
              </a:lnSpc>
            </a:pPr>
            <a:r>
              <a:rPr lang="en-GB" dirty="0" smtClean="0">
                <a:latin typeface="Times New Roman" pitchFamily="18" charset="0"/>
                <a:cs typeface="Times New Roman" pitchFamily="18" charset="0"/>
              </a:rPr>
              <a:t>Limited application</a:t>
            </a:r>
          </a:p>
          <a:p>
            <a:pPr>
              <a:lnSpc>
                <a:spcPct val="90000"/>
              </a:lnSpc>
            </a:pPr>
            <a:r>
              <a:rPr lang="en-GB" dirty="0" smtClean="0">
                <a:latin typeface="Times New Roman" pitchFamily="18" charset="0"/>
                <a:cs typeface="Times New Roman" pitchFamily="18" charset="0"/>
              </a:rPr>
              <a:t>Guidelines</a:t>
            </a:r>
          </a:p>
          <a:p>
            <a:pPr marL="1327150" lvl="1">
              <a:lnSpc>
                <a:spcPct val="90000"/>
              </a:lnSpc>
            </a:pPr>
            <a:r>
              <a:rPr lang="en-GB" dirty="0" smtClean="0">
                <a:latin typeface="Times New Roman" pitchFamily="18" charset="0"/>
                <a:cs typeface="Times New Roman" pitchFamily="18" charset="0"/>
              </a:rPr>
              <a:t>Lower authority</a:t>
            </a:r>
          </a:p>
          <a:p>
            <a:pPr marL="1327150" lvl="1">
              <a:lnSpc>
                <a:spcPct val="90000"/>
              </a:lnSpc>
            </a:pPr>
            <a:r>
              <a:rPr lang="en-GB" dirty="0" smtClean="0">
                <a:latin typeface="Times New Roman" pitchFamily="18" charset="0"/>
                <a:cs typeface="Times New Roman" pitchFamily="18" charset="0"/>
              </a:rPr>
              <a:t>M</a:t>
            </a:r>
            <a:r>
              <a:rPr lang="en-GB" smtClean="0">
                <a:latin typeface="Times New Roman" pitchFamily="18" charset="0"/>
                <a:cs typeface="Times New Roman" pitchFamily="18" charset="0"/>
              </a:rPr>
              <a:t>ore </a:t>
            </a:r>
            <a:r>
              <a:rPr lang="en-GB" dirty="0" smtClean="0">
                <a:latin typeface="Times New Roman" pitchFamily="18" charset="0"/>
                <a:cs typeface="Times New Roman" pitchFamily="18" charset="0"/>
              </a:rPr>
              <a:t>general application</a:t>
            </a:r>
          </a:p>
        </p:txBody>
      </p:sp>
      <p:grpSp>
        <p:nvGrpSpPr>
          <p:cNvPr id="2" name="Group 4"/>
          <p:cNvGrpSpPr>
            <a:grpSpLocks/>
          </p:cNvGrpSpPr>
          <p:nvPr/>
        </p:nvGrpSpPr>
        <p:grpSpPr bwMode="auto">
          <a:xfrm>
            <a:off x="5410200" y="2667000"/>
            <a:ext cx="2973388" cy="2971800"/>
            <a:chOff x="3263" y="774"/>
            <a:chExt cx="1873" cy="1872"/>
          </a:xfrm>
        </p:grpSpPr>
        <p:graphicFrame>
          <p:nvGraphicFramePr>
            <p:cNvPr id="1026" name="Object 5"/>
            <p:cNvGraphicFramePr>
              <a:graphicFrameLocks noChangeAspect="1"/>
            </p:cNvGraphicFramePr>
            <p:nvPr/>
          </p:nvGraphicFramePr>
          <p:xfrm>
            <a:off x="3264" y="774"/>
            <a:ext cx="1872" cy="1872"/>
          </p:xfrm>
          <a:graphic>
            <a:graphicData uri="http://schemas.openxmlformats.org/presentationml/2006/ole">
              <p:oleObj spid="_x0000_s1026" name="Picture" r:id="rId3" imgW="2466975" imgH="2466975" progId="Word.Picture.8">
                <p:embed/>
              </p:oleObj>
            </a:graphicData>
          </a:graphic>
        </p:graphicFrame>
        <p:sp>
          <p:nvSpPr>
            <p:cNvPr id="1030" name="Text Box 6"/>
            <p:cNvSpPr txBox="1">
              <a:spLocks noChangeArrowheads="1"/>
            </p:cNvSpPr>
            <p:nvPr/>
          </p:nvSpPr>
          <p:spPr bwMode="auto">
            <a:xfrm>
              <a:off x="3648" y="2428"/>
              <a:ext cx="1248" cy="192"/>
            </a:xfrm>
            <a:prstGeom prst="rect">
              <a:avLst/>
            </a:prstGeom>
            <a:solidFill>
              <a:schemeClr val="bg1"/>
            </a:solidFill>
            <a:ln w="9525">
              <a:noFill/>
              <a:miter lim="800000"/>
              <a:headEnd/>
              <a:tailEnd/>
            </a:ln>
          </p:spPr>
          <p:txBody>
            <a:bodyPr>
              <a:spAutoFit/>
            </a:bodyPr>
            <a:lstStyle/>
            <a:p>
              <a:pPr algn="ctr">
                <a:spcBef>
                  <a:spcPct val="50000"/>
                </a:spcBef>
              </a:pPr>
              <a:r>
                <a:rPr lang="en-GB" sz="1400">
                  <a:latin typeface="Arial" pitchFamily="34" charset="0"/>
                </a:rPr>
                <a:t>increasing authority</a:t>
              </a:r>
            </a:p>
          </p:txBody>
        </p:sp>
        <p:sp>
          <p:nvSpPr>
            <p:cNvPr id="1031" name="Text Box 7"/>
            <p:cNvSpPr txBox="1">
              <a:spLocks noChangeArrowheads="1"/>
            </p:cNvSpPr>
            <p:nvPr/>
          </p:nvSpPr>
          <p:spPr bwMode="auto">
            <a:xfrm rot="-5400000">
              <a:off x="2735" y="1583"/>
              <a:ext cx="1248" cy="192"/>
            </a:xfrm>
            <a:prstGeom prst="rect">
              <a:avLst/>
            </a:prstGeom>
            <a:solidFill>
              <a:schemeClr val="bg1"/>
            </a:solidFill>
            <a:ln w="9525">
              <a:noFill/>
              <a:miter lim="800000"/>
              <a:headEnd/>
              <a:tailEnd/>
            </a:ln>
          </p:spPr>
          <p:txBody>
            <a:bodyPr>
              <a:spAutoFit/>
            </a:bodyPr>
            <a:lstStyle/>
            <a:p>
              <a:pPr algn="ctr">
                <a:spcBef>
                  <a:spcPct val="50000"/>
                </a:spcBef>
              </a:pPr>
              <a:r>
                <a:rPr lang="en-GB" sz="1400">
                  <a:latin typeface="Arial" pitchFamily="34" charset="0"/>
                </a:rPr>
                <a:t>increasing generality</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228600"/>
            <a:ext cx="8763000" cy="990600"/>
          </a:xfrm>
        </p:spPr>
        <p:txBody>
          <a:bodyPr/>
          <a:lstStyle/>
          <a:p>
            <a:r>
              <a:rPr lang="en-GB" dirty="0" smtClean="0"/>
              <a:t>Principles to Support Usability</a:t>
            </a:r>
          </a:p>
        </p:txBody>
      </p:sp>
      <p:sp>
        <p:nvSpPr>
          <p:cNvPr id="32771" name="Rectangle 3"/>
          <p:cNvSpPr>
            <a:spLocks noGrp="1" noChangeArrowheads="1"/>
          </p:cNvSpPr>
          <p:nvPr>
            <p:ph sz="quarter" idx="1"/>
          </p:nvPr>
        </p:nvSpPr>
        <p:spPr>
          <a:xfrm>
            <a:off x="152400" y="1600200"/>
            <a:ext cx="8839200" cy="5105400"/>
          </a:xfrm>
        </p:spPr>
        <p:txBody>
          <a:bodyPr/>
          <a:lstStyle/>
          <a:p>
            <a:pPr marL="0" indent="0" algn="just">
              <a:lnSpc>
                <a:spcPct val="90000"/>
              </a:lnSpc>
              <a:buFontTx/>
              <a:buNone/>
            </a:pPr>
            <a:r>
              <a:rPr lang="en-GB" dirty="0" err="1" smtClean="0">
                <a:latin typeface="Times New Roman" pitchFamily="18" charset="0"/>
                <a:cs typeface="Times New Roman" pitchFamily="18" charset="0"/>
              </a:rPr>
              <a:t>Learnability</a:t>
            </a:r>
            <a:endParaRPr lang="en-GB" dirty="0" smtClean="0">
              <a:latin typeface="Times New Roman" pitchFamily="18" charset="0"/>
              <a:cs typeface="Times New Roman" pitchFamily="18" charset="0"/>
            </a:endParaRPr>
          </a:p>
          <a:p>
            <a:pPr marL="374650" lvl="1" indent="6350" algn="just">
              <a:lnSpc>
                <a:spcPct val="90000"/>
              </a:lnSpc>
              <a:buFontTx/>
              <a:buNone/>
            </a:pPr>
            <a:r>
              <a:rPr lang="en-GB" dirty="0" smtClean="0">
                <a:latin typeface="Times New Roman" pitchFamily="18" charset="0"/>
                <a:cs typeface="Times New Roman" pitchFamily="18" charset="0"/>
              </a:rPr>
              <a:t>The ease with which new users can begin effective interaction and achieve maximal performance</a:t>
            </a:r>
          </a:p>
          <a:p>
            <a:pPr marL="0" indent="0" algn="just">
              <a:lnSpc>
                <a:spcPct val="90000"/>
              </a:lnSpc>
              <a:buFontTx/>
              <a:buNone/>
            </a:pPr>
            <a:endParaRPr lang="en-GB" sz="1200" dirty="0" smtClean="0">
              <a:latin typeface="Times New Roman" pitchFamily="18" charset="0"/>
              <a:cs typeface="Times New Roman" pitchFamily="18" charset="0"/>
            </a:endParaRPr>
          </a:p>
          <a:p>
            <a:pPr marL="0" indent="0" algn="just">
              <a:lnSpc>
                <a:spcPct val="90000"/>
              </a:lnSpc>
              <a:buFontTx/>
              <a:buNone/>
            </a:pPr>
            <a:r>
              <a:rPr lang="en-GB" dirty="0" smtClean="0">
                <a:latin typeface="Times New Roman" pitchFamily="18" charset="0"/>
                <a:cs typeface="Times New Roman" pitchFamily="18" charset="0"/>
              </a:rPr>
              <a:t>Flexibility</a:t>
            </a:r>
          </a:p>
          <a:p>
            <a:pPr marL="374650" lvl="1" indent="6350" algn="just">
              <a:lnSpc>
                <a:spcPct val="90000"/>
              </a:lnSpc>
              <a:buFontTx/>
              <a:buNone/>
            </a:pPr>
            <a:r>
              <a:rPr lang="en-GB" dirty="0" smtClean="0">
                <a:latin typeface="Times New Roman" pitchFamily="18" charset="0"/>
                <a:cs typeface="Times New Roman" pitchFamily="18" charset="0"/>
              </a:rPr>
              <a:t>The multiplicity of ways the user and system exchange information</a:t>
            </a:r>
          </a:p>
          <a:p>
            <a:pPr marL="0" indent="0" algn="just">
              <a:lnSpc>
                <a:spcPct val="90000"/>
              </a:lnSpc>
              <a:buFontTx/>
              <a:buNone/>
            </a:pPr>
            <a:endParaRPr lang="en-GB" sz="1200" dirty="0" smtClean="0">
              <a:latin typeface="Times New Roman" pitchFamily="18" charset="0"/>
              <a:cs typeface="Times New Roman" pitchFamily="18" charset="0"/>
            </a:endParaRPr>
          </a:p>
          <a:p>
            <a:pPr marL="0" indent="0" algn="just">
              <a:lnSpc>
                <a:spcPct val="90000"/>
              </a:lnSpc>
              <a:buFontTx/>
              <a:buNone/>
            </a:pPr>
            <a:r>
              <a:rPr lang="en-GB" dirty="0" smtClean="0">
                <a:latin typeface="Times New Roman" pitchFamily="18" charset="0"/>
                <a:cs typeface="Times New Roman" pitchFamily="18" charset="0"/>
              </a:rPr>
              <a:t>Robustness</a:t>
            </a:r>
          </a:p>
          <a:p>
            <a:pPr marL="374650" lvl="1" indent="6350" algn="just">
              <a:lnSpc>
                <a:spcPct val="90000"/>
              </a:lnSpc>
              <a:buFontTx/>
              <a:buNone/>
            </a:pPr>
            <a:r>
              <a:rPr lang="en-GB" dirty="0" smtClean="0">
                <a:latin typeface="Times New Roman" pitchFamily="18" charset="0"/>
                <a:cs typeface="Times New Roman" pitchFamily="18" charset="0"/>
              </a:rPr>
              <a:t>The level of support provided the user in determining successful achievement and assessment of goal-directed behaviour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228600"/>
            <a:ext cx="8763000" cy="990600"/>
          </a:xfrm>
        </p:spPr>
        <p:txBody>
          <a:bodyPr/>
          <a:lstStyle/>
          <a:p>
            <a:r>
              <a:rPr lang="en-GB" dirty="0" smtClean="0"/>
              <a:t>Principles of </a:t>
            </a:r>
            <a:r>
              <a:rPr lang="en-GB" dirty="0" err="1" smtClean="0"/>
              <a:t>Learnability</a:t>
            </a:r>
            <a:endParaRPr lang="en-GB" dirty="0" smtClean="0"/>
          </a:p>
        </p:txBody>
      </p:sp>
      <p:sp>
        <p:nvSpPr>
          <p:cNvPr id="33795" name="Rectangle 3"/>
          <p:cNvSpPr>
            <a:spLocks noGrp="1" noChangeArrowheads="1"/>
          </p:cNvSpPr>
          <p:nvPr>
            <p:ph sz="quarter" idx="1"/>
          </p:nvPr>
        </p:nvSpPr>
        <p:spPr>
          <a:xfrm>
            <a:off x="152400" y="1600200"/>
            <a:ext cx="8839200" cy="5029200"/>
          </a:xfrm>
        </p:spPr>
        <p:txBody>
          <a:bodyPr/>
          <a:lstStyle/>
          <a:p>
            <a:pPr marL="0" indent="0" algn="just">
              <a:buFontTx/>
              <a:buNone/>
            </a:pPr>
            <a:r>
              <a:rPr lang="en-GB" dirty="0" smtClean="0">
                <a:latin typeface="Times New Roman" pitchFamily="18" charset="0"/>
                <a:cs typeface="Times New Roman" pitchFamily="18" charset="0"/>
              </a:rPr>
              <a:t>Predictability</a:t>
            </a:r>
          </a:p>
          <a:p>
            <a:pPr marL="565150" lvl="1" indent="-273050" algn="just"/>
            <a:r>
              <a:rPr lang="en-GB" dirty="0" smtClean="0">
                <a:latin typeface="Times New Roman" pitchFamily="18" charset="0"/>
                <a:cs typeface="Times New Roman" pitchFamily="18" charset="0"/>
              </a:rPr>
              <a:t>Determining effect of future actions based on past interaction history</a:t>
            </a:r>
          </a:p>
          <a:p>
            <a:pPr marL="565150" lvl="1" indent="-273050" algn="just"/>
            <a:r>
              <a:rPr lang="en-GB" dirty="0" smtClean="0">
                <a:latin typeface="Times New Roman" pitchFamily="18" charset="0"/>
                <a:cs typeface="Times New Roman" pitchFamily="18" charset="0"/>
              </a:rPr>
              <a:t>Operation visibility</a:t>
            </a:r>
          </a:p>
          <a:p>
            <a:pPr marL="0" indent="0" algn="just"/>
            <a:endParaRPr lang="en-GB" dirty="0" smtClean="0">
              <a:latin typeface="Times New Roman" pitchFamily="18" charset="0"/>
              <a:cs typeface="Times New Roman" pitchFamily="18" charset="0"/>
            </a:endParaRPr>
          </a:p>
          <a:p>
            <a:pPr marL="0" indent="0" algn="just">
              <a:buFontTx/>
              <a:buNone/>
            </a:pPr>
            <a:r>
              <a:rPr lang="en-GB" dirty="0" smtClean="0">
                <a:latin typeface="Times New Roman" pitchFamily="18" charset="0"/>
                <a:cs typeface="Times New Roman" pitchFamily="18" charset="0"/>
              </a:rPr>
              <a:t>Synthesizability</a:t>
            </a:r>
          </a:p>
          <a:p>
            <a:pPr marL="565150" lvl="1" indent="-273050" algn="just"/>
            <a:r>
              <a:rPr lang="en-GB" dirty="0" smtClean="0">
                <a:latin typeface="Times New Roman" pitchFamily="18" charset="0"/>
                <a:cs typeface="Times New Roman" pitchFamily="18" charset="0"/>
              </a:rPr>
              <a:t>Assessing the effect of past actions</a:t>
            </a:r>
          </a:p>
          <a:p>
            <a:pPr marL="565150" lvl="1" indent="-273050" algn="just"/>
            <a:r>
              <a:rPr lang="en-GB" dirty="0" smtClean="0">
                <a:latin typeface="Times New Roman" pitchFamily="18" charset="0"/>
                <a:cs typeface="Times New Roman" pitchFamily="18" charset="0"/>
              </a:rPr>
              <a:t>Immediate vs. eventual honesty</a:t>
            </a:r>
            <a:endParaRPr lang="en-GB" sz="2000" dirty="0" smtClean="0">
              <a:latin typeface="Times New Roman" pitchFamily="18" charset="0"/>
              <a:cs typeface="Times New Roman" pitchFamily="18" charset="0"/>
            </a:endParaRPr>
          </a:p>
          <a:p>
            <a:pPr marL="0" indent="0" algn="just">
              <a:lnSpc>
                <a:spcPct val="90000"/>
              </a:lnSpc>
              <a:buFontTx/>
              <a:buNone/>
            </a:pPr>
            <a:endParaRPr lang="en-GB"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228600"/>
            <a:ext cx="8839200" cy="990600"/>
          </a:xfrm>
        </p:spPr>
        <p:txBody>
          <a:bodyPr/>
          <a:lstStyle/>
          <a:p>
            <a:r>
              <a:rPr lang="en-GB" dirty="0" smtClean="0"/>
              <a:t>Principles of </a:t>
            </a:r>
            <a:r>
              <a:rPr lang="en-GB" dirty="0" err="1" smtClean="0"/>
              <a:t>Learnability</a:t>
            </a:r>
            <a:r>
              <a:rPr lang="en-GB" dirty="0" smtClean="0"/>
              <a:t> </a:t>
            </a:r>
          </a:p>
        </p:txBody>
      </p:sp>
      <p:sp>
        <p:nvSpPr>
          <p:cNvPr id="34819" name="Rectangle 3"/>
          <p:cNvSpPr>
            <a:spLocks noGrp="1" noChangeArrowheads="1"/>
          </p:cNvSpPr>
          <p:nvPr>
            <p:ph sz="quarter" idx="1"/>
          </p:nvPr>
        </p:nvSpPr>
        <p:spPr>
          <a:xfrm>
            <a:off x="152400" y="1600200"/>
            <a:ext cx="8839200" cy="5029200"/>
          </a:xfrm>
        </p:spPr>
        <p:txBody>
          <a:bodyPr/>
          <a:lstStyle/>
          <a:p>
            <a:pPr marL="0" indent="0">
              <a:lnSpc>
                <a:spcPct val="90000"/>
              </a:lnSpc>
              <a:buFontTx/>
              <a:buNone/>
            </a:pPr>
            <a:r>
              <a:rPr lang="en-GB" dirty="0" smtClean="0">
                <a:latin typeface="Times New Roman" pitchFamily="18" charset="0"/>
                <a:cs typeface="Times New Roman" pitchFamily="18" charset="0"/>
              </a:rPr>
              <a:t>Familiarity</a:t>
            </a:r>
          </a:p>
          <a:p>
            <a:pPr marL="565150" lvl="1" indent="-273050">
              <a:lnSpc>
                <a:spcPct val="90000"/>
              </a:lnSpc>
            </a:pPr>
            <a:r>
              <a:rPr lang="en-GB" dirty="0" smtClean="0">
                <a:latin typeface="Times New Roman" pitchFamily="18" charset="0"/>
                <a:cs typeface="Times New Roman" pitchFamily="18" charset="0"/>
              </a:rPr>
              <a:t>How prior knowledge applies to new system</a:t>
            </a:r>
          </a:p>
          <a:p>
            <a:pPr marL="565150" lvl="1" indent="-273050">
              <a:lnSpc>
                <a:spcPct val="90000"/>
              </a:lnSpc>
            </a:pPr>
            <a:r>
              <a:rPr lang="en-GB" dirty="0" err="1" smtClean="0">
                <a:latin typeface="Times New Roman" pitchFamily="18" charset="0"/>
                <a:cs typeface="Times New Roman" pitchFamily="18" charset="0"/>
              </a:rPr>
              <a:t>Guessability</a:t>
            </a:r>
            <a:r>
              <a:rPr lang="en-GB" dirty="0" smtClean="0">
                <a:latin typeface="Times New Roman" pitchFamily="18" charset="0"/>
                <a:cs typeface="Times New Roman" pitchFamily="18" charset="0"/>
              </a:rPr>
              <a:t>; affordance</a:t>
            </a:r>
          </a:p>
          <a:p>
            <a:pPr marL="0" indent="0">
              <a:lnSpc>
                <a:spcPct val="90000"/>
              </a:lnSpc>
            </a:pPr>
            <a:endParaRPr lang="en-GB" sz="2400" dirty="0" smtClean="0">
              <a:latin typeface="Times New Roman" pitchFamily="18" charset="0"/>
              <a:cs typeface="Times New Roman" pitchFamily="18" charset="0"/>
            </a:endParaRPr>
          </a:p>
          <a:p>
            <a:pPr marL="0" indent="0">
              <a:lnSpc>
                <a:spcPct val="90000"/>
              </a:lnSpc>
              <a:buFontTx/>
              <a:buNone/>
            </a:pPr>
            <a:r>
              <a:rPr lang="en-GB" dirty="0" err="1" smtClean="0">
                <a:latin typeface="Times New Roman" pitchFamily="18" charset="0"/>
                <a:cs typeface="Times New Roman" pitchFamily="18" charset="0"/>
              </a:rPr>
              <a:t>Generalizability</a:t>
            </a:r>
            <a:endParaRPr lang="en-GB" dirty="0" smtClean="0">
              <a:latin typeface="Times New Roman" pitchFamily="18" charset="0"/>
              <a:cs typeface="Times New Roman" pitchFamily="18" charset="0"/>
            </a:endParaRPr>
          </a:p>
          <a:p>
            <a:pPr marL="565150" lvl="1" indent="-273050" algn="just">
              <a:lnSpc>
                <a:spcPct val="90000"/>
              </a:lnSpc>
            </a:pPr>
            <a:r>
              <a:rPr lang="en-GB" dirty="0" smtClean="0">
                <a:latin typeface="Times New Roman" pitchFamily="18" charset="0"/>
                <a:cs typeface="Times New Roman" pitchFamily="18" charset="0"/>
              </a:rPr>
              <a:t>Extending specific interaction knowledge to new situations</a:t>
            </a:r>
          </a:p>
          <a:p>
            <a:pPr marL="0" indent="0">
              <a:lnSpc>
                <a:spcPct val="90000"/>
              </a:lnSpc>
            </a:pPr>
            <a:endParaRPr lang="en-GB" sz="2400" dirty="0" smtClean="0">
              <a:latin typeface="Times New Roman" pitchFamily="18" charset="0"/>
              <a:cs typeface="Times New Roman" pitchFamily="18" charset="0"/>
            </a:endParaRPr>
          </a:p>
          <a:p>
            <a:pPr marL="0" indent="0">
              <a:lnSpc>
                <a:spcPct val="90000"/>
              </a:lnSpc>
              <a:buFontTx/>
              <a:buNone/>
            </a:pPr>
            <a:r>
              <a:rPr lang="en-GB" dirty="0" smtClean="0">
                <a:latin typeface="Times New Roman" pitchFamily="18" charset="0"/>
                <a:cs typeface="Times New Roman" pitchFamily="18" charset="0"/>
              </a:rPr>
              <a:t>Consistency</a:t>
            </a:r>
          </a:p>
          <a:p>
            <a:pPr marL="565150" lvl="1" indent="-273050" algn="just">
              <a:lnSpc>
                <a:spcPct val="90000"/>
              </a:lnSpc>
            </a:pPr>
            <a:r>
              <a:rPr lang="en-GB" dirty="0" smtClean="0">
                <a:latin typeface="Times New Roman" pitchFamily="18" charset="0"/>
                <a:cs typeface="Times New Roman" pitchFamily="18" charset="0"/>
              </a:rPr>
              <a:t>Likeness in input/output behaviour arising from similar situations or task objectives</a:t>
            </a:r>
          </a:p>
          <a:p>
            <a:pPr marL="0" indent="0">
              <a:lnSpc>
                <a:spcPct val="90000"/>
              </a:lnSpc>
              <a:buFontTx/>
              <a:buNone/>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228600"/>
            <a:ext cx="8839200" cy="990600"/>
          </a:xfrm>
        </p:spPr>
        <p:txBody>
          <a:bodyPr/>
          <a:lstStyle/>
          <a:p>
            <a:pPr algn="just"/>
            <a:r>
              <a:rPr lang="en-US" dirty="0" smtClean="0">
                <a:cs typeface="Times New Roman" pitchFamily="18" charset="0"/>
              </a:rPr>
              <a:t>HCI in the Software Process</a:t>
            </a:r>
          </a:p>
        </p:txBody>
      </p:sp>
      <p:sp>
        <p:nvSpPr>
          <p:cNvPr id="10243" name="Rectangle 3"/>
          <p:cNvSpPr>
            <a:spLocks noGrp="1" noChangeArrowheads="1"/>
          </p:cNvSpPr>
          <p:nvPr>
            <p:ph sz="quarter" idx="1"/>
          </p:nvPr>
        </p:nvSpPr>
        <p:spPr>
          <a:xfrm>
            <a:off x="152400" y="1600200"/>
            <a:ext cx="8839200" cy="4495800"/>
          </a:xfrm>
        </p:spPr>
        <p:txBody>
          <a:bodyPr>
            <a:normAutofit/>
          </a:bodyPr>
          <a:lstStyle/>
          <a:p>
            <a:pPr algn="just">
              <a:spcBef>
                <a:spcPct val="80000"/>
              </a:spcBef>
            </a:pPr>
            <a:r>
              <a:rPr lang="en-US" dirty="0" smtClean="0">
                <a:latin typeface="Times New Roman" pitchFamily="18" charset="0"/>
                <a:cs typeface="Times New Roman" pitchFamily="18" charset="0"/>
              </a:rPr>
              <a:t>Software engineering and the design process for interactive systems</a:t>
            </a:r>
            <a:endParaRPr lang="en-GB" dirty="0" smtClean="0">
              <a:latin typeface="Times New Roman" pitchFamily="18" charset="0"/>
              <a:cs typeface="Times New Roman" pitchFamily="18" charset="0"/>
            </a:endParaRPr>
          </a:p>
          <a:p>
            <a:pPr algn="just">
              <a:spcBef>
                <a:spcPct val="80000"/>
              </a:spcBef>
            </a:pPr>
            <a:r>
              <a:rPr lang="en-US" dirty="0" smtClean="0">
                <a:latin typeface="Times New Roman" pitchFamily="18" charset="0"/>
                <a:cs typeface="Times New Roman" pitchFamily="18" charset="0"/>
              </a:rPr>
              <a:t>Usability engineering</a:t>
            </a:r>
            <a:endParaRPr lang="en-GB" dirty="0" smtClean="0">
              <a:latin typeface="Times New Roman" pitchFamily="18" charset="0"/>
              <a:cs typeface="Times New Roman" pitchFamily="18" charset="0"/>
            </a:endParaRPr>
          </a:p>
          <a:p>
            <a:pPr algn="just">
              <a:spcBef>
                <a:spcPct val="80000"/>
              </a:spcBef>
            </a:pPr>
            <a:r>
              <a:rPr lang="en-US" dirty="0" smtClean="0">
                <a:latin typeface="Times New Roman" pitchFamily="18" charset="0"/>
                <a:cs typeface="Times New Roman" pitchFamily="18" charset="0"/>
              </a:rPr>
              <a:t>Iterative design and prototyping</a:t>
            </a:r>
            <a:endParaRPr lang="en-GB" dirty="0" smtClean="0">
              <a:latin typeface="Times New Roman" pitchFamily="18" charset="0"/>
              <a:cs typeface="Times New Roman" pitchFamily="18" charset="0"/>
            </a:endParaRPr>
          </a:p>
          <a:p>
            <a:pPr algn="just">
              <a:spcBef>
                <a:spcPct val="80000"/>
              </a:spcBef>
            </a:pPr>
            <a:r>
              <a:rPr lang="en-US" dirty="0" smtClean="0">
                <a:latin typeface="Times New Roman" pitchFamily="18" charset="0"/>
                <a:cs typeface="Times New Roman" pitchFamily="18" charset="0"/>
              </a:rPr>
              <a:t>Design rationale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 y="228600"/>
            <a:ext cx="8839200" cy="990600"/>
          </a:xfrm>
        </p:spPr>
        <p:txBody>
          <a:bodyPr/>
          <a:lstStyle/>
          <a:p>
            <a:r>
              <a:rPr lang="en-GB" dirty="0" smtClean="0"/>
              <a:t>Principles of Flexibility</a:t>
            </a:r>
          </a:p>
        </p:txBody>
      </p:sp>
      <p:sp>
        <p:nvSpPr>
          <p:cNvPr id="35843" name="Rectangle 3"/>
          <p:cNvSpPr>
            <a:spLocks noGrp="1" noChangeArrowheads="1"/>
          </p:cNvSpPr>
          <p:nvPr>
            <p:ph sz="quarter" idx="1"/>
          </p:nvPr>
        </p:nvSpPr>
        <p:spPr>
          <a:xfrm>
            <a:off x="152400" y="1600200"/>
            <a:ext cx="8839200" cy="5029200"/>
          </a:xfrm>
        </p:spPr>
        <p:txBody>
          <a:bodyPr/>
          <a:lstStyle/>
          <a:p>
            <a:pPr marL="0" indent="0" algn="just">
              <a:lnSpc>
                <a:spcPct val="90000"/>
              </a:lnSpc>
              <a:buFontTx/>
              <a:buNone/>
            </a:pPr>
            <a:r>
              <a:rPr lang="en-GB" dirty="0" smtClean="0">
                <a:latin typeface="Times New Roman" pitchFamily="18" charset="0"/>
                <a:cs typeface="Times New Roman" pitchFamily="18" charset="0"/>
              </a:rPr>
              <a:t>Dialogue initiative</a:t>
            </a:r>
          </a:p>
          <a:p>
            <a:pPr marL="565150" lvl="1" indent="-273050" algn="just">
              <a:lnSpc>
                <a:spcPct val="90000"/>
              </a:lnSpc>
            </a:pPr>
            <a:r>
              <a:rPr lang="en-GB" dirty="0" smtClean="0">
                <a:latin typeface="Times New Roman" pitchFamily="18" charset="0"/>
                <a:cs typeface="Times New Roman" pitchFamily="18" charset="0"/>
              </a:rPr>
              <a:t>Freedom from system imposed constraints on input dialogue</a:t>
            </a:r>
          </a:p>
          <a:p>
            <a:pPr marL="565150" lvl="1" indent="-273050" algn="just">
              <a:lnSpc>
                <a:spcPct val="90000"/>
              </a:lnSpc>
            </a:pPr>
            <a:r>
              <a:rPr lang="en-GB" dirty="0" smtClean="0">
                <a:latin typeface="Times New Roman" pitchFamily="18" charset="0"/>
                <a:cs typeface="Times New Roman" pitchFamily="18" charset="0"/>
              </a:rPr>
              <a:t>System vs. user pre-</a:t>
            </a:r>
            <a:r>
              <a:rPr lang="en-GB" dirty="0" err="1" smtClean="0">
                <a:latin typeface="Times New Roman" pitchFamily="18" charset="0"/>
                <a:cs typeface="Times New Roman" pitchFamily="18" charset="0"/>
              </a:rPr>
              <a:t>emptiveness</a:t>
            </a:r>
            <a:endParaRPr lang="en-GB" dirty="0" smtClean="0">
              <a:latin typeface="Times New Roman" pitchFamily="18" charset="0"/>
              <a:cs typeface="Times New Roman" pitchFamily="18" charset="0"/>
            </a:endParaRPr>
          </a:p>
          <a:p>
            <a:pPr marL="0" indent="0" algn="just">
              <a:lnSpc>
                <a:spcPct val="90000"/>
              </a:lnSpc>
            </a:pPr>
            <a:endParaRPr lang="en-GB" sz="1200" dirty="0" smtClean="0">
              <a:latin typeface="Times New Roman" pitchFamily="18" charset="0"/>
              <a:cs typeface="Times New Roman" pitchFamily="18" charset="0"/>
            </a:endParaRPr>
          </a:p>
          <a:p>
            <a:pPr marL="0" indent="0" algn="just">
              <a:lnSpc>
                <a:spcPct val="90000"/>
              </a:lnSpc>
              <a:buFontTx/>
              <a:buNone/>
            </a:pPr>
            <a:r>
              <a:rPr lang="en-GB" dirty="0" smtClean="0">
                <a:latin typeface="Times New Roman" pitchFamily="18" charset="0"/>
                <a:cs typeface="Times New Roman" pitchFamily="18" charset="0"/>
              </a:rPr>
              <a:t>Multithreading</a:t>
            </a:r>
          </a:p>
          <a:p>
            <a:pPr marL="565150" lvl="1" indent="-273050" algn="just">
              <a:lnSpc>
                <a:spcPct val="90000"/>
              </a:lnSpc>
            </a:pPr>
            <a:r>
              <a:rPr lang="en-GB" dirty="0" smtClean="0">
                <a:latin typeface="Times New Roman" pitchFamily="18" charset="0"/>
                <a:cs typeface="Times New Roman" pitchFamily="18" charset="0"/>
              </a:rPr>
              <a:t>Ability of system to support user interaction for more than one task at a time</a:t>
            </a:r>
          </a:p>
          <a:p>
            <a:pPr marL="565150" lvl="1" indent="-273050" algn="just">
              <a:lnSpc>
                <a:spcPct val="90000"/>
              </a:lnSpc>
            </a:pPr>
            <a:r>
              <a:rPr lang="en-GB" dirty="0" smtClean="0">
                <a:latin typeface="Times New Roman" pitchFamily="18" charset="0"/>
                <a:cs typeface="Times New Roman" pitchFamily="18" charset="0"/>
              </a:rPr>
              <a:t>Concurrent vs. interleaving; multimodality</a:t>
            </a:r>
          </a:p>
          <a:p>
            <a:pPr marL="0" indent="0" algn="just">
              <a:lnSpc>
                <a:spcPct val="90000"/>
              </a:lnSpc>
            </a:pPr>
            <a:endParaRPr lang="en-GB" sz="1200" dirty="0" smtClean="0">
              <a:latin typeface="Times New Roman" pitchFamily="18" charset="0"/>
              <a:cs typeface="Times New Roman" pitchFamily="18" charset="0"/>
            </a:endParaRPr>
          </a:p>
          <a:p>
            <a:pPr marL="0" indent="0" algn="just">
              <a:lnSpc>
                <a:spcPct val="90000"/>
              </a:lnSpc>
              <a:buFontTx/>
              <a:buNone/>
            </a:pPr>
            <a:r>
              <a:rPr lang="en-GB" dirty="0" smtClean="0">
                <a:latin typeface="Times New Roman" pitchFamily="18" charset="0"/>
                <a:cs typeface="Times New Roman" pitchFamily="18" charset="0"/>
              </a:rPr>
              <a:t>Task </a:t>
            </a:r>
            <a:r>
              <a:rPr lang="en-GB" dirty="0" err="1" smtClean="0">
                <a:latin typeface="Times New Roman" pitchFamily="18" charset="0"/>
                <a:cs typeface="Times New Roman" pitchFamily="18" charset="0"/>
              </a:rPr>
              <a:t>migratability</a:t>
            </a:r>
            <a:endParaRPr lang="en-GB" dirty="0" smtClean="0">
              <a:latin typeface="Times New Roman" pitchFamily="18" charset="0"/>
              <a:cs typeface="Times New Roman" pitchFamily="18" charset="0"/>
            </a:endParaRPr>
          </a:p>
          <a:p>
            <a:pPr marL="565150" lvl="1" indent="-273050" algn="just">
              <a:lnSpc>
                <a:spcPct val="90000"/>
              </a:lnSpc>
            </a:pPr>
            <a:r>
              <a:rPr lang="en-GB" dirty="0" smtClean="0">
                <a:latin typeface="Times New Roman" pitchFamily="18" charset="0"/>
                <a:cs typeface="Times New Roman" pitchFamily="18" charset="0"/>
              </a:rPr>
              <a:t>Passing responsibility for task execution between user and system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228600"/>
            <a:ext cx="8839200" cy="990600"/>
          </a:xfrm>
        </p:spPr>
        <p:txBody>
          <a:bodyPr/>
          <a:lstStyle/>
          <a:p>
            <a:r>
              <a:rPr lang="en-GB" dirty="0" smtClean="0"/>
              <a:t>Principles of Flexibility </a:t>
            </a:r>
          </a:p>
        </p:txBody>
      </p:sp>
      <p:sp>
        <p:nvSpPr>
          <p:cNvPr id="36867" name="Rectangle 3"/>
          <p:cNvSpPr>
            <a:spLocks noGrp="1" noChangeArrowheads="1"/>
          </p:cNvSpPr>
          <p:nvPr>
            <p:ph sz="quarter" idx="1"/>
          </p:nvPr>
        </p:nvSpPr>
        <p:spPr>
          <a:xfrm>
            <a:off x="152400" y="1600200"/>
            <a:ext cx="8839200" cy="5029200"/>
          </a:xfrm>
        </p:spPr>
        <p:txBody>
          <a:bodyPr/>
          <a:lstStyle/>
          <a:p>
            <a:pPr marL="0" indent="0" algn="just">
              <a:buFontTx/>
              <a:buNone/>
            </a:pPr>
            <a:r>
              <a:rPr lang="en-GB" dirty="0" err="1" smtClean="0">
                <a:latin typeface="Times New Roman" pitchFamily="18" charset="0"/>
                <a:cs typeface="Times New Roman" pitchFamily="18" charset="0"/>
              </a:rPr>
              <a:t>Substitutivity</a:t>
            </a:r>
            <a:endParaRPr lang="en-GB" dirty="0" smtClean="0">
              <a:latin typeface="Times New Roman" pitchFamily="18" charset="0"/>
              <a:cs typeface="Times New Roman" pitchFamily="18" charset="0"/>
            </a:endParaRPr>
          </a:p>
          <a:p>
            <a:pPr marL="565150" lvl="1" indent="-273050" algn="just"/>
            <a:r>
              <a:rPr lang="en-GB" dirty="0" smtClean="0">
                <a:latin typeface="Times New Roman" pitchFamily="18" charset="0"/>
                <a:cs typeface="Times New Roman" pitchFamily="18" charset="0"/>
              </a:rPr>
              <a:t>Allowing equivalent values of input and output to be substituted for each other</a:t>
            </a:r>
          </a:p>
          <a:p>
            <a:pPr marL="565150" lvl="1" indent="-273050" algn="just"/>
            <a:r>
              <a:rPr lang="en-GB" dirty="0" smtClean="0">
                <a:latin typeface="Times New Roman" pitchFamily="18" charset="0"/>
                <a:cs typeface="Times New Roman" pitchFamily="18" charset="0"/>
              </a:rPr>
              <a:t>Representation multiplicity; equal opportunity</a:t>
            </a:r>
          </a:p>
          <a:p>
            <a:pPr marL="0" indent="0" algn="just"/>
            <a:endParaRPr lang="en-GB" dirty="0" smtClean="0">
              <a:latin typeface="Times New Roman" pitchFamily="18" charset="0"/>
              <a:cs typeface="Times New Roman" pitchFamily="18" charset="0"/>
            </a:endParaRPr>
          </a:p>
          <a:p>
            <a:pPr marL="0" indent="0" algn="just">
              <a:buFontTx/>
              <a:buNone/>
            </a:pPr>
            <a:r>
              <a:rPr lang="en-GB" dirty="0" smtClean="0">
                <a:latin typeface="Times New Roman" pitchFamily="18" charset="0"/>
                <a:cs typeface="Times New Roman" pitchFamily="18" charset="0"/>
              </a:rPr>
              <a:t>Customizability</a:t>
            </a:r>
          </a:p>
          <a:p>
            <a:pPr marL="565150" lvl="1" indent="-273050" algn="just"/>
            <a:r>
              <a:rPr lang="en-GB" dirty="0" smtClean="0">
                <a:latin typeface="Times New Roman" pitchFamily="18" charset="0"/>
                <a:cs typeface="Times New Roman" pitchFamily="18" charset="0"/>
              </a:rPr>
              <a:t>Modifiability of the user interface by user (adaptability) or system (</a:t>
            </a:r>
            <a:r>
              <a:rPr lang="en-GB" dirty="0" err="1" smtClean="0">
                <a:latin typeface="Times New Roman" pitchFamily="18" charset="0"/>
                <a:cs typeface="Times New Roman" pitchFamily="18" charset="0"/>
              </a:rPr>
              <a:t>adaptivity</a:t>
            </a:r>
            <a:r>
              <a:rPr lang="en-GB"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228600"/>
            <a:ext cx="8839200" cy="990600"/>
          </a:xfrm>
        </p:spPr>
        <p:txBody>
          <a:bodyPr/>
          <a:lstStyle/>
          <a:p>
            <a:r>
              <a:rPr lang="en-GB" dirty="0" smtClean="0"/>
              <a:t>Principles of Robustness</a:t>
            </a:r>
          </a:p>
        </p:txBody>
      </p:sp>
      <p:sp>
        <p:nvSpPr>
          <p:cNvPr id="37891" name="Rectangle 3"/>
          <p:cNvSpPr>
            <a:spLocks noGrp="1" noChangeArrowheads="1"/>
          </p:cNvSpPr>
          <p:nvPr>
            <p:ph sz="quarter" idx="1"/>
          </p:nvPr>
        </p:nvSpPr>
        <p:spPr>
          <a:xfrm>
            <a:off x="152400" y="1600200"/>
            <a:ext cx="8839200" cy="5105400"/>
          </a:xfrm>
        </p:spPr>
        <p:txBody>
          <a:bodyPr/>
          <a:lstStyle/>
          <a:p>
            <a:pPr marL="0" indent="0">
              <a:buFontTx/>
              <a:buNone/>
            </a:pPr>
            <a:r>
              <a:rPr lang="en-GB" dirty="0" err="1" smtClean="0">
                <a:latin typeface="Times New Roman" pitchFamily="18" charset="0"/>
                <a:cs typeface="Times New Roman" pitchFamily="18" charset="0"/>
              </a:rPr>
              <a:t>Observability</a:t>
            </a:r>
            <a:endParaRPr lang="en-GB" dirty="0" smtClean="0">
              <a:latin typeface="Times New Roman" pitchFamily="18" charset="0"/>
              <a:cs typeface="Times New Roman" pitchFamily="18" charset="0"/>
            </a:endParaRPr>
          </a:p>
          <a:p>
            <a:pPr marL="565150" lvl="1" indent="-273050" algn="just"/>
            <a:r>
              <a:rPr lang="en-GB" dirty="0" smtClean="0">
                <a:latin typeface="Times New Roman" pitchFamily="18" charset="0"/>
                <a:cs typeface="Times New Roman" pitchFamily="18" charset="0"/>
              </a:rPr>
              <a:t>Ability of user to evaluate the internal state of the system from its perceivable representation</a:t>
            </a:r>
          </a:p>
          <a:p>
            <a:pPr marL="565150" lvl="1" indent="-273050" algn="just"/>
            <a:r>
              <a:rPr lang="en-GB" dirty="0" err="1" smtClean="0">
                <a:latin typeface="Times New Roman" pitchFamily="18" charset="0"/>
                <a:cs typeface="Times New Roman" pitchFamily="18" charset="0"/>
              </a:rPr>
              <a:t>Browsability</a:t>
            </a:r>
            <a:r>
              <a:rPr lang="en-GB" dirty="0" smtClean="0">
                <a:latin typeface="Times New Roman" pitchFamily="18" charset="0"/>
                <a:cs typeface="Times New Roman" pitchFamily="18" charset="0"/>
              </a:rPr>
              <a:t>; defaults; </a:t>
            </a:r>
            <a:r>
              <a:rPr lang="en-GB" dirty="0" err="1" smtClean="0">
                <a:latin typeface="Times New Roman" pitchFamily="18" charset="0"/>
                <a:cs typeface="Times New Roman" pitchFamily="18" charset="0"/>
              </a:rPr>
              <a:t>reachability</a:t>
            </a:r>
            <a:r>
              <a:rPr lang="en-GB" dirty="0" smtClean="0">
                <a:latin typeface="Times New Roman" pitchFamily="18" charset="0"/>
                <a:cs typeface="Times New Roman" pitchFamily="18" charset="0"/>
              </a:rPr>
              <a:t>; persistence; operation visibility</a:t>
            </a:r>
          </a:p>
          <a:p>
            <a:pPr marL="0" indent="0"/>
            <a:endParaRPr lang="en-GB" sz="2400" dirty="0" smtClean="0">
              <a:latin typeface="Times New Roman" pitchFamily="18" charset="0"/>
              <a:cs typeface="Times New Roman" pitchFamily="18" charset="0"/>
            </a:endParaRPr>
          </a:p>
          <a:p>
            <a:pPr marL="0" indent="0">
              <a:buFontTx/>
              <a:buNone/>
            </a:pPr>
            <a:r>
              <a:rPr lang="en-GB" dirty="0" smtClean="0">
                <a:latin typeface="Times New Roman" pitchFamily="18" charset="0"/>
                <a:cs typeface="Times New Roman" pitchFamily="18" charset="0"/>
              </a:rPr>
              <a:t>Recoverability</a:t>
            </a:r>
          </a:p>
          <a:p>
            <a:pPr marL="565150" lvl="1" indent="-273050" algn="just"/>
            <a:r>
              <a:rPr lang="en-GB" dirty="0" smtClean="0">
                <a:latin typeface="Times New Roman" pitchFamily="18" charset="0"/>
                <a:cs typeface="Times New Roman" pitchFamily="18" charset="0"/>
              </a:rPr>
              <a:t>Ability of user to take corrective action once an error has been recognized</a:t>
            </a:r>
          </a:p>
          <a:p>
            <a:pPr marL="565150" lvl="1" indent="-273050" algn="just"/>
            <a:r>
              <a:rPr lang="en-GB" dirty="0" err="1" smtClean="0">
                <a:latin typeface="Times New Roman" pitchFamily="18" charset="0"/>
                <a:cs typeface="Times New Roman" pitchFamily="18" charset="0"/>
              </a:rPr>
              <a:t>Reachability</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forward / backward </a:t>
            </a:r>
            <a:r>
              <a:rPr lang="en-GB" dirty="0" smtClean="0">
                <a:latin typeface="Times New Roman" pitchFamily="18" charset="0"/>
                <a:cs typeface="Times New Roman" pitchFamily="18" charset="0"/>
              </a:rPr>
              <a:t>recovery; commensurate effort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 y="228600"/>
            <a:ext cx="8839200" cy="990600"/>
          </a:xfrm>
        </p:spPr>
        <p:txBody>
          <a:bodyPr/>
          <a:lstStyle/>
          <a:p>
            <a:r>
              <a:rPr lang="en-GB" dirty="0" smtClean="0"/>
              <a:t>Principles of Robustness</a:t>
            </a:r>
          </a:p>
        </p:txBody>
      </p:sp>
      <p:sp>
        <p:nvSpPr>
          <p:cNvPr id="38915" name="Rectangle 3"/>
          <p:cNvSpPr>
            <a:spLocks noGrp="1" noChangeArrowheads="1"/>
          </p:cNvSpPr>
          <p:nvPr>
            <p:ph sz="quarter" idx="1"/>
          </p:nvPr>
        </p:nvSpPr>
        <p:spPr>
          <a:xfrm>
            <a:off x="152400" y="1600200"/>
            <a:ext cx="8839200" cy="5105400"/>
          </a:xfrm>
        </p:spPr>
        <p:txBody>
          <a:bodyPr/>
          <a:lstStyle/>
          <a:p>
            <a:pPr marL="0" indent="0" algn="just">
              <a:buFontTx/>
              <a:buNone/>
            </a:pPr>
            <a:r>
              <a:rPr lang="en-GB" dirty="0" smtClean="0">
                <a:latin typeface="Times New Roman" pitchFamily="18" charset="0"/>
                <a:cs typeface="Times New Roman" pitchFamily="18" charset="0"/>
              </a:rPr>
              <a:t>Responsiveness</a:t>
            </a:r>
          </a:p>
          <a:p>
            <a:pPr marL="565150" lvl="1" indent="-273050" algn="just"/>
            <a:r>
              <a:rPr lang="en-GB" dirty="0" smtClean="0">
                <a:latin typeface="Times New Roman" pitchFamily="18" charset="0"/>
                <a:cs typeface="Times New Roman" pitchFamily="18" charset="0"/>
              </a:rPr>
              <a:t>How the user perceives the rate of communication with the system</a:t>
            </a:r>
          </a:p>
          <a:p>
            <a:pPr marL="565150" lvl="1" indent="-273050" algn="just"/>
            <a:r>
              <a:rPr lang="en-GB" dirty="0" smtClean="0">
                <a:latin typeface="Times New Roman" pitchFamily="18" charset="0"/>
                <a:cs typeface="Times New Roman" pitchFamily="18" charset="0"/>
              </a:rPr>
              <a:t>Stability</a:t>
            </a:r>
          </a:p>
          <a:p>
            <a:pPr marL="0" indent="0" algn="just"/>
            <a:endParaRPr lang="en-GB" dirty="0" smtClean="0">
              <a:latin typeface="Times New Roman" pitchFamily="18" charset="0"/>
              <a:cs typeface="Times New Roman" pitchFamily="18" charset="0"/>
            </a:endParaRPr>
          </a:p>
          <a:p>
            <a:pPr marL="0" indent="0" algn="just">
              <a:buFontTx/>
              <a:buNone/>
            </a:pPr>
            <a:r>
              <a:rPr lang="en-GB" dirty="0" smtClean="0">
                <a:latin typeface="Times New Roman" pitchFamily="18" charset="0"/>
                <a:cs typeface="Times New Roman" pitchFamily="18" charset="0"/>
              </a:rPr>
              <a:t>Task Conformance</a:t>
            </a:r>
          </a:p>
          <a:p>
            <a:pPr marL="565150" lvl="1" indent="-273050" algn="just"/>
            <a:r>
              <a:rPr lang="en-GB" dirty="0" smtClean="0">
                <a:latin typeface="Times New Roman" pitchFamily="18" charset="0"/>
                <a:cs typeface="Times New Roman" pitchFamily="18" charset="0"/>
              </a:rPr>
              <a:t>Degree to which system services support all of the user's tasks</a:t>
            </a:r>
          </a:p>
          <a:p>
            <a:pPr marL="565150" lvl="1" indent="-273050" algn="just"/>
            <a:r>
              <a:rPr lang="en-GB" dirty="0" smtClean="0">
                <a:latin typeface="Times New Roman" pitchFamily="18" charset="0"/>
                <a:cs typeface="Times New Roman" pitchFamily="18" charset="0"/>
              </a:rPr>
              <a:t>Task completeness; task adequacy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52400" y="228600"/>
            <a:ext cx="8839200" cy="990600"/>
          </a:xfrm>
        </p:spPr>
        <p:txBody>
          <a:bodyPr/>
          <a:lstStyle/>
          <a:p>
            <a:r>
              <a:rPr lang="en-GB" dirty="0" smtClean="0"/>
              <a:t>Using Design Rules</a:t>
            </a:r>
          </a:p>
        </p:txBody>
      </p:sp>
      <p:sp>
        <p:nvSpPr>
          <p:cNvPr id="2052" name="Rectangle 3"/>
          <p:cNvSpPr>
            <a:spLocks noGrp="1" noChangeArrowheads="1"/>
          </p:cNvSpPr>
          <p:nvPr>
            <p:ph sz="quarter" idx="1"/>
          </p:nvPr>
        </p:nvSpPr>
        <p:spPr>
          <a:xfrm>
            <a:off x="152400" y="1600200"/>
            <a:ext cx="8839200" cy="5029200"/>
          </a:xfrm>
        </p:spPr>
        <p:txBody>
          <a:bodyPr>
            <a:normAutofit/>
          </a:bodyPr>
          <a:lstStyle/>
          <a:p>
            <a:pPr>
              <a:buFontTx/>
              <a:buNone/>
            </a:pPr>
            <a:r>
              <a:rPr lang="en-GB" dirty="0" smtClean="0">
                <a:latin typeface="Times New Roman" pitchFamily="18" charset="0"/>
                <a:cs typeface="Times New Roman" pitchFamily="18" charset="0"/>
              </a:rPr>
              <a:t>Design rules</a:t>
            </a:r>
          </a:p>
          <a:p>
            <a:pPr>
              <a:buFontTx/>
              <a:buNone/>
            </a:pPr>
            <a:endParaRPr lang="en-GB" dirty="0" smtClean="0">
              <a:latin typeface="Times New Roman" pitchFamily="18" charset="0"/>
              <a:cs typeface="Times New Roman" pitchFamily="18" charset="0"/>
            </a:endParaRPr>
          </a:p>
          <a:p>
            <a:r>
              <a:rPr lang="en-GB" sz="2600" dirty="0" smtClean="0">
                <a:latin typeface="Times New Roman" pitchFamily="18" charset="0"/>
                <a:cs typeface="Times New Roman" pitchFamily="18" charset="0"/>
              </a:rPr>
              <a:t>Suggest how to increase usability</a:t>
            </a:r>
          </a:p>
          <a:p>
            <a:r>
              <a:rPr lang="en-GB" sz="2600" dirty="0" smtClean="0">
                <a:latin typeface="Times New Roman" pitchFamily="18" charset="0"/>
                <a:cs typeface="Times New Roman" pitchFamily="18" charset="0"/>
              </a:rPr>
              <a:t>Differ in generality and authority</a:t>
            </a:r>
          </a:p>
          <a:p>
            <a:endParaRPr lang="en-GB" dirty="0" smtClean="0">
              <a:latin typeface="Times New Roman" pitchFamily="18" charset="0"/>
              <a:cs typeface="Times New Roman" pitchFamily="18" charset="0"/>
            </a:endParaRPr>
          </a:p>
          <a:p>
            <a:pPr>
              <a:buFontTx/>
              <a:buNone/>
            </a:pP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p:txBody>
      </p:sp>
      <p:grpSp>
        <p:nvGrpSpPr>
          <p:cNvPr id="2" name="Group 7"/>
          <p:cNvGrpSpPr>
            <a:grpSpLocks/>
          </p:cNvGrpSpPr>
          <p:nvPr/>
        </p:nvGrpSpPr>
        <p:grpSpPr bwMode="auto">
          <a:xfrm>
            <a:off x="5637213" y="1981564"/>
            <a:ext cx="2670175" cy="2894703"/>
            <a:chOff x="3262" y="1179"/>
            <a:chExt cx="1874" cy="1922"/>
          </a:xfrm>
        </p:grpSpPr>
        <p:graphicFrame>
          <p:nvGraphicFramePr>
            <p:cNvPr id="2050" name="Object 4"/>
            <p:cNvGraphicFramePr>
              <a:graphicFrameLocks noChangeAspect="1"/>
            </p:cNvGraphicFramePr>
            <p:nvPr/>
          </p:nvGraphicFramePr>
          <p:xfrm>
            <a:off x="3264" y="1179"/>
            <a:ext cx="1872" cy="1872"/>
          </p:xfrm>
          <a:graphic>
            <a:graphicData uri="http://schemas.openxmlformats.org/presentationml/2006/ole">
              <p:oleObj spid="_x0000_s2050" name="Picture" r:id="rId3" imgW="2466975" imgH="2466975" progId="Word.Picture.8">
                <p:embed/>
              </p:oleObj>
            </a:graphicData>
          </a:graphic>
        </p:graphicFrame>
        <p:sp>
          <p:nvSpPr>
            <p:cNvPr id="2054" name="Text Box 5"/>
            <p:cNvSpPr txBox="1">
              <a:spLocks noChangeArrowheads="1"/>
            </p:cNvSpPr>
            <p:nvPr/>
          </p:nvSpPr>
          <p:spPr bwMode="auto">
            <a:xfrm>
              <a:off x="3649" y="2899"/>
              <a:ext cx="1247" cy="202"/>
            </a:xfrm>
            <a:prstGeom prst="rect">
              <a:avLst/>
            </a:prstGeom>
            <a:solidFill>
              <a:schemeClr val="bg1"/>
            </a:solidFill>
            <a:ln w="9525">
              <a:noFill/>
              <a:miter lim="800000"/>
              <a:headEnd/>
              <a:tailEnd/>
            </a:ln>
          </p:spPr>
          <p:txBody>
            <a:bodyPr>
              <a:spAutoFit/>
            </a:bodyPr>
            <a:lstStyle/>
            <a:p>
              <a:pPr algn="ctr">
                <a:spcBef>
                  <a:spcPct val="50000"/>
                </a:spcBef>
              </a:pPr>
              <a:r>
                <a:rPr lang="en-GB" sz="1400" dirty="0">
                  <a:latin typeface="Arial" pitchFamily="34" charset="0"/>
                </a:rPr>
                <a:t>increasing authority</a:t>
              </a:r>
            </a:p>
          </p:txBody>
        </p:sp>
        <p:sp>
          <p:nvSpPr>
            <p:cNvPr id="2055" name="Text Box 6"/>
            <p:cNvSpPr txBox="1">
              <a:spLocks noChangeArrowheads="1"/>
            </p:cNvSpPr>
            <p:nvPr/>
          </p:nvSpPr>
          <p:spPr bwMode="auto">
            <a:xfrm rot="16200000">
              <a:off x="2745" y="1814"/>
              <a:ext cx="1248" cy="214"/>
            </a:xfrm>
            <a:prstGeom prst="rect">
              <a:avLst/>
            </a:prstGeom>
            <a:solidFill>
              <a:schemeClr val="bg1"/>
            </a:solidFill>
            <a:ln w="9525">
              <a:noFill/>
              <a:miter lim="800000"/>
              <a:headEnd/>
              <a:tailEnd/>
            </a:ln>
          </p:spPr>
          <p:txBody>
            <a:bodyPr>
              <a:spAutoFit/>
            </a:bodyPr>
            <a:lstStyle/>
            <a:p>
              <a:pPr algn="ctr">
                <a:spcBef>
                  <a:spcPct val="50000"/>
                </a:spcBef>
              </a:pPr>
              <a:r>
                <a:rPr lang="en-GB" sz="1400" dirty="0">
                  <a:latin typeface="Arial" pitchFamily="34" charset="0"/>
                </a:rPr>
                <a:t>increasing generality</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228600"/>
            <a:ext cx="8763000" cy="990600"/>
          </a:xfrm>
        </p:spPr>
        <p:txBody>
          <a:bodyPr/>
          <a:lstStyle/>
          <a:p>
            <a:r>
              <a:rPr lang="en-GB" dirty="0" smtClean="0"/>
              <a:t>Standards</a:t>
            </a:r>
          </a:p>
        </p:txBody>
      </p:sp>
      <p:sp>
        <p:nvSpPr>
          <p:cNvPr id="39939" name="Rectangle 3"/>
          <p:cNvSpPr>
            <a:spLocks noGrp="1" noChangeArrowheads="1"/>
          </p:cNvSpPr>
          <p:nvPr>
            <p:ph sz="quarter" idx="1"/>
          </p:nvPr>
        </p:nvSpPr>
        <p:spPr>
          <a:xfrm>
            <a:off x="152400" y="1600200"/>
            <a:ext cx="8839200" cy="5029200"/>
          </a:xfrm>
        </p:spPr>
        <p:txBody>
          <a:bodyPr>
            <a:normAutofit/>
          </a:bodyPr>
          <a:lstStyle/>
          <a:p>
            <a:pPr algn="just">
              <a:lnSpc>
                <a:spcPct val="90000"/>
              </a:lnSpc>
              <a:spcBef>
                <a:spcPct val="100000"/>
              </a:spcBef>
            </a:pPr>
            <a:r>
              <a:rPr lang="en-GB" dirty="0" smtClean="0">
                <a:latin typeface="Times New Roman" pitchFamily="18" charset="0"/>
                <a:cs typeface="Times New Roman" pitchFamily="18" charset="0"/>
              </a:rPr>
              <a:t>Set by national or international bodies to ensure compliance by a large community of designers standards require sound underlying theory and slowly changing technology</a:t>
            </a:r>
          </a:p>
          <a:p>
            <a:pPr algn="just">
              <a:lnSpc>
                <a:spcPct val="90000"/>
              </a:lnSpc>
              <a:spcBef>
                <a:spcPct val="100000"/>
              </a:spcBef>
            </a:pPr>
            <a:r>
              <a:rPr lang="en-GB" dirty="0" smtClean="0">
                <a:latin typeface="Times New Roman" pitchFamily="18" charset="0"/>
                <a:cs typeface="Times New Roman" pitchFamily="18" charset="0"/>
              </a:rPr>
              <a:t>Hardware standards more common than software high authority and low level of detail</a:t>
            </a:r>
          </a:p>
          <a:p>
            <a:pPr algn="just">
              <a:lnSpc>
                <a:spcPct val="90000"/>
              </a:lnSpc>
              <a:spcBef>
                <a:spcPct val="100000"/>
              </a:spcBef>
            </a:pPr>
            <a:r>
              <a:rPr lang="en-GB" dirty="0" smtClean="0">
                <a:latin typeface="Times New Roman" pitchFamily="18" charset="0"/>
                <a:cs typeface="Times New Roman" pitchFamily="18" charset="0"/>
              </a:rPr>
              <a:t>ISO 9241 defines usability as effectiveness, efficiency and satisfaction with which users accomplish tasks</a:t>
            </a:r>
          </a:p>
          <a:p>
            <a:pPr algn="just">
              <a:lnSpc>
                <a:spcPct val="90000"/>
              </a:lnSpc>
            </a:pP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228600"/>
            <a:ext cx="8763000" cy="990600"/>
          </a:xfrm>
        </p:spPr>
        <p:txBody>
          <a:bodyPr/>
          <a:lstStyle/>
          <a:p>
            <a:r>
              <a:rPr lang="en-GB" dirty="0" smtClean="0"/>
              <a:t>Guidelines</a:t>
            </a:r>
          </a:p>
        </p:txBody>
      </p:sp>
      <p:sp>
        <p:nvSpPr>
          <p:cNvPr id="40963" name="Rectangle 3"/>
          <p:cNvSpPr>
            <a:spLocks noGrp="1" noChangeArrowheads="1"/>
          </p:cNvSpPr>
          <p:nvPr>
            <p:ph sz="quarter" idx="1"/>
          </p:nvPr>
        </p:nvSpPr>
        <p:spPr>
          <a:xfrm>
            <a:off x="152400" y="1600200"/>
            <a:ext cx="8839200" cy="5029200"/>
          </a:xfrm>
        </p:spPr>
        <p:txBody>
          <a:bodyPr>
            <a:normAutofit/>
          </a:bodyPr>
          <a:lstStyle/>
          <a:p>
            <a:pPr algn="just"/>
            <a:r>
              <a:rPr lang="en-GB" dirty="0" smtClean="0">
                <a:latin typeface="Times New Roman" pitchFamily="18" charset="0"/>
                <a:cs typeface="Times New Roman" pitchFamily="18" charset="0"/>
              </a:rPr>
              <a:t>More suggestive and general</a:t>
            </a:r>
          </a:p>
          <a:p>
            <a:pPr algn="just"/>
            <a:r>
              <a:rPr lang="en-GB" dirty="0" smtClean="0">
                <a:latin typeface="Times New Roman" pitchFamily="18" charset="0"/>
                <a:cs typeface="Times New Roman" pitchFamily="18" charset="0"/>
              </a:rPr>
              <a:t>Many textbooks and reports full of guidelines</a:t>
            </a:r>
          </a:p>
          <a:p>
            <a:pPr algn="just"/>
            <a:r>
              <a:rPr lang="en-GB" dirty="0" smtClean="0">
                <a:latin typeface="Times New Roman" pitchFamily="18" charset="0"/>
                <a:cs typeface="Times New Roman" pitchFamily="18" charset="0"/>
              </a:rPr>
              <a:t>Abstract guidelines (principles) applicable during early life cycle activities</a:t>
            </a:r>
          </a:p>
          <a:p>
            <a:pPr algn="just"/>
            <a:r>
              <a:rPr lang="en-GB" dirty="0" smtClean="0">
                <a:latin typeface="Times New Roman" pitchFamily="18" charset="0"/>
                <a:cs typeface="Times New Roman" pitchFamily="18" charset="0"/>
              </a:rPr>
              <a:t>Detailed guidelines (style guides) applicable during later life cycle activities</a:t>
            </a:r>
          </a:p>
          <a:p>
            <a:pPr algn="just"/>
            <a:r>
              <a:rPr lang="en-GB" dirty="0" smtClean="0">
                <a:latin typeface="Times New Roman" pitchFamily="18" charset="0"/>
                <a:cs typeface="Times New Roman" pitchFamily="18" charset="0"/>
              </a:rPr>
              <a:t>Understanding justification for guidelines aids in resolving conflicts</a:t>
            </a:r>
          </a:p>
          <a:p>
            <a:pPr algn="just"/>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228600"/>
            <a:ext cx="8839200" cy="990600"/>
          </a:xfrm>
        </p:spPr>
        <p:txBody>
          <a:bodyPr/>
          <a:lstStyle/>
          <a:p>
            <a:r>
              <a:rPr lang="en-GB" dirty="0" smtClean="0"/>
              <a:t>Golden Rules and Heuristics</a:t>
            </a:r>
          </a:p>
        </p:txBody>
      </p:sp>
      <p:sp>
        <p:nvSpPr>
          <p:cNvPr id="41987" name="Rectangle 3"/>
          <p:cNvSpPr>
            <a:spLocks noGrp="1" noChangeArrowheads="1"/>
          </p:cNvSpPr>
          <p:nvPr>
            <p:ph sz="quarter" idx="1"/>
          </p:nvPr>
        </p:nvSpPr>
        <p:spPr>
          <a:xfrm>
            <a:off x="152400" y="1600200"/>
            <a:ext cx="8839200" cy="5105400"/>
          </a:xfrm>
        </p:spPr>
        <p:txBody>
          <a:bodyPr>
            <a:normAutofit/>
          </a:bodyPr>
          <a:lstStyle/>
          <a:p>
            <a:pPr algn="just"/>
            <a:r>
              <a:rPr lang="en-GB" dirty="0" smtClean="0">
                <a:latin typeface="Times New Roman" pitchFamily="18" charset="0"/>
                <a:cs typeface="Times New Roman" pitchFamily="18" charset="0"/>
              </a:rPr>
              <a:t>“Broad brush” design rules</a:t>
            </a:r>
          </a:p>
          <a:p>
            <a:pPr algn="just"/>
            <a:r>
              <a:rPr lang="en-GB" dirty="0" smtClean="0">
                <a:latin typeface="Times New Roman" pitchFamily="18" charset="0"/>
                <a:cs typeface="Times New Roman" pitchFamily="18" charset="0"/>
              </a:rPr>
              <a:t>Useful check list for good design</a:t>
            </a:r>
          </a:p>
          <a:p>
            <a:pPr algn="just"/>
            <a:r>
              <a:rPr lang="en-GB" dirty="0" smtClean="0">
                <a:latin typeface="Times New Roman" pitchFamily="18" charset="0"/>
                <a:cs typeface="Times New Roman" pitchFamily="18" charset="0"/>
              </a:rPr>
              <a:t>Better design using these than using nothing!</a:t>
            </a:r>
          </a:p>
          <a:p>
            <a:pPr algn="just"/>
            <a:r>
              <a:rPr lang="en-GB" dirty="0" smtClean="0">
                <a:latin typeface="Times New Roman" pitchFamily="18" charset="0"/>
                <a:cs typeface="Times New Roman" pitchFamily="18" charset="0"/>
              </a:rPr>
              <a:t>Different collections </a:t>
            </a:r>
            <a:endParaRPr lang="en-GB" dirty="0" smtClean="0">
              <a:latin typeface="Times New Roman" pitchFamily="18" charset="0"/>
              <a:cs typeface="Times New Roman" pitchFamily="18" charset="0"/>
            </a:endParaRPr>
          </a:p>
          <a:p>
            <a:pPr lvl="1" algn="just"/>
            <a:r>
              <a:rPr lang="en-GB" sz="2900" dirty="0" smtClean="0">
                <a:latin typeface="Times New Roman" pitchFamily="18" charset="0"/>
                <a:cs typeface="Times New Roman" pitchFamily="18" charset="0"/>
              </a:rPr>
              <a:t>Nielsen’s Ten (10) Heuristics </a:t>
            </a:r>
          </a:p>
          <a:p>
            <a:pPr lvl="1" algn="just"/>
            <a:r>
              <a:rPr lang="en-GB" sz="2900" dirty="0" err="1" smtClean="0">
                <a:latin typeface="Times New Roman" pitchFamily="18" charset="0"/>
                <a:cs typeface="Times New Roman" pitchFamily="18" charset="0"/>
              </a:rPr>
              <a:t>Shneiderman’s</a:t>
            </a:r>
            <a:r>
              <a:rPr lang="en-GB" sz="2900" dirty="0" smtClean="0">
                <a:latin typeface="Times New Roman" pitchFamily="18" charset="0"/>
                <a:cs typeface="Times New Roman" pitchFamily="18" charset="0"/>
              </a:rPr>
              <a:t> Eight (8) </a:t>
            </a:r>
            <a:r>
              <a:rPr lang="en-GB" sz="2900" dirty="0" smtClean="0">
                <a:latin typeface="Times New Roman" pitchFamily="18" charset="0"/>
                <a:cs typeface="Times New Roman" pitchFamily="18" charset="0"/>
              </a:rPr>
              <a:t>Golden Rules</a:t>
            </a:r>
          </a:p>
          <a:p>
            <a:pPr lvl="1" algn="just"/>
            <a:r>
              <a:rPr lang="en-GB" sz="2900" smtClean="0">
                <a:latin typeface="Times New Roman" pitchFamily="18" charset="0"/>
                <a:cs typeface="Times New Roman" pitchFamily="18" charset="0"/>
              </a:rPr>
              <a:t>Norman’s </a:t>
            </a:r>
            <a:r>
              <a:rPr lang="en-GB" sz="2900" smtClean="0">
                <a:latin typeface="Times New Roman" pitchFamily="18" charset="0"/>
                <a:cs typeface="Times New Roman" pitchFamily="18" charset="0"/>
              </a:rPr>
              <a:t>Seven (7) </a:t>
            </a:r>
            <a:r>
              <a:rPr lang="en-GB" sz="2900" dirty="0" smtClean="0">
                <a:latin typeface="Times New Roman" pitchFamily="18" charset="0"/>
                <a:cs typeface="Times New Roman" pitchFamily="18" charset="0"/>
              </a:rPr>
              <a:t>Principles</a:t>
            </a:r>
          </a:p>
          <a:p>
            <a:pPr algn="just"/>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228600"/>
            <a:ext cx="8839200" cy="990600"/>
          </a:xfrm>
        </p:spPr>
        <p:txBody>
          <a:bodyPr/>
          <a:lstStyle/>
          <a:p>
            <a:r>
              <a:rPr lang="en-GB" dirty="0" err="1" smtClean="0"/>
              <a:t>Shneiderman’s</a:t>
            </a:r>
            <a:r>
              <a:rPr lang="en-GB" dirty="0" smtClean="0"/>
              <a:t> 8 Golden Rules</a:t>
            </a:r>
          </a:p>
        </p:txBody>
      </p:sp>
      <p:sp>
        <p:nvSpPr>
          <p:cNvPr id="43011" name="Rectangle 3"/>
          <p:cNvSpPr>
            <a:spLocks noGrp="1" noChangeArrowheads="1"/>
          </p:cNvSpPr>
          <p:nvPr>
            <p:ph sz="quarter" idx="1"/>
          </p:nvPr>
        </p:nvSpPr>
        <p:spPr>
          <a:xfrm>
            <a:off x="152400" y="1600200"/>
            <a:ext cx="8763000" cy="5029200"/>
          </a:xfrm>
        </p:spPr>
        <p:txBody>
          <a:bodyPr>
            <a:normAutofit/>
          </a:bodyPr>
          <a:lstStyle/>
          <a:p>
            <a:pPr>
              <a:buFontTx/>
              <a:buNone/>
            </a:pPr>
            <a:r>
              <a:rPr lang="en-GB" dirty="0" smtClean="0">
                <a:latin typeface="Times New Roman" pitchFamily="18" charset="0"/>
                <a:cs typeface="Times New Roman" pitchFamily="18" charset="0"/>
              </a:rPr>
              <a:t>1. Strive for consistency </a:t>
            </a:r>
          </a:p>
          <a:p>
            <a:pPr>
              <a:buFontTx/>
              <a:buNone/>
            </a:pPr>
            <a:r>
              <a:rPr lang="en-GB" dirty="0" smtClean="0">
                <a:latin typeface="Times New Roman" pitchFamily="18" charset="0"/>
                <a:cs typeface="Times New Roman" pitchFamily="18" charset="0"/>
              </a:rPr>
              <a:t>2. Enable frequent users to use shortcuts</a:t>
            </a:r>
          </a:p>
          <a:p>
            <a:pPr>
              <a:buFontTx/>
              <a:buNone/>
            </a:pPr>
            <a:r>
              <a:rPr lang="en-GB" dirty="0" smtClean="0">
                <a:latin typeface="Times New Roman" pitchFamily="18" charset="0"/>
                <a:cs typeface="Times New Roman" pitchFamily="18" charset="0"/>
              </a:rPr>
              <a:t>3. Offer informative feedback </a:t>
            </a:r>
          </a:p>
          <a:p>
            <a:pPr>
              <a:buFontTx/>
              <a:buNone/>
            </a:pPr>
            <a:r>
              <a:rPr lang="en-GB" dirty="0" smtClean="0">
                <a:latin typeface="Times New Roman" pitchFamily="18" charset="0"/>
                <a:cs typeface="Times New Roman" pitchFamily="18" charset="0"/>
              </a:rPr>
              <a:t>4. Design dialogs to yield closure </a:t>
            </a:r>
          </a:p>
          <a:p>
            <a:pPr>
              <a:buFontTx/>
              <a:buNone/>
            </a:pPr>
            <a:r>
              <a:rPr lang="en-GB" dirty="0" smtClean="0">
                <a:latin typeface="Times New Roman" pitchFamily="18" charset="0"/>
                <a:cs typeface="Times New Roman" pitchFamily="18" charset="0"/>
              </a:rPr>
              <a:t>5. Offer error prevention and simple error handling </a:t>
            </a:r>
          </a:p>
          <a:p>
            <a:pPr>
              <a:buFontTx/>
              <a:buNone/>
            </a:pPr>
            <a:r>
              <a:rPr lang="en-GB" dirty="0" smtClean="0">
                <a:latin typeface="Times New Roman" pitchFamily="18" charset="0"/>
                <a:cs typeface="Times New Roman" pitchFamily="18" charset="0"/>
              </a:rPr>
              <a:t>6. Permit easy reversal of actions </a:t>
            </a:r>
          </a:p>
          <a:p>
            <a:pPr>
              <a:buFontTx/>
              <a:buNone/>
            </a:pPr>
            <a:r>
              <a:rPr lang="en-GB" dirty="0" smtClean="0">
                <a:latin typeface="Times New Roman" pitchFamily="18" charset="0"/>
                <a:cs typeface="Times New Roman" pitchFamily="18" charset="0"/>
              </a:rPr>
              <a:t>7. Support internal locus of control </a:t>
            </a:r>
          </a:p>
          <a:p>
            <a:pPr>
              <a:buFontTx/>
              <a:buNone/>
            </a:pPr>
            <a:r>
              <a:rPr lang="en-GB" dirty="0" smtClean="0">
                <a:latin typeface="Times New Roman" pitchFamily="18" charset="0"/>
                <a:cs typeface="Times New Roman" pitchFamily="18" charset="0"/>
              </a:rPr>
              <a:t>8. Reduce short-term memory load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2400" y="228600"/>
            <a:ext cx="8839200" cy="990600"/>
          </a:xfrm>
        </p:spPr>
        <p:txBody>
          <a:bodyPr/>
          <a:lstStyle/>
          <a:p>
            <a:r>
              <a:rPr lang="en-GB" dirty="0" smtClean="0"/>
              <a:t>Norman’s 7 Principles</a:t>
            </a:r>
          </a:p>
        </p:txBody>
      </p:sp>
      <p:sp>
        <p:nvSpPr>
          <p:cNvPr id="44035" name="Rectangle 3"/>
          <p:cNvSpPr>
            <a:spLocks noGrp="1" noChangeArrowheads="1"/>
          </p:cNvSpPr>
          <p:nvPr>
            <p:ph sz="quarter" idx="1"/>
          </p:nvPr>
        </p:nvSpPr>
        <p:spPr>
          <a:xfrm>
            <a:off x="152400" y="1600200"/>
            <a:ext cx="8839200" cy="5105400"/>
          </a:xfrm>
        </p:spPr>
        <p:txBody>
          <a:bodyPr>
            <a:noAutofit/>
          </a:bodyPr>
          <a:lstStyle/>
          <a:p>
            <a:pPr algn="just">
              <a:buFont typeface="Wingdings" pitchFamily="2" charset="2"/>
              <a:buChar char="q"/>
            </a:pPr>
            <a:r>
              <a:rPr lang="en-GB" dirty="0" smtClean="0">
                <a:latin typeface="Times New Roman" pitchFamily="18" charset="0"/>
                <a:cs typeface="Times New Roman" pitchFamily="18" charset="0"/>
              </a:rPr>
              <a:t>Use both knowledge in the world and   knowledge in the head.</a:t>
            </a:r>
          </a:p>
          <a:p>
            <a:pPr algn="just">
              <a:buFont typeface="Wingdings" pitchFamily="2" charset="2"/>
              <a:buChar char="q"/>
            </a:pPr>
            <a:r>
              <a:rPr lang="en-GB" dirty="0" smtClean="0">
                <a:latin typeface="Times New Roman" pitchFamily="18" charset="0"/>
                <a:cs typeface="Times New Roman" pitchFamily="18" charset="0"/>
              </a:rPr>
              <a:t>Simplify the structure of tasks.</a:t>
            </a:r>
          </a:p>
          <a:p>
            <a:pPr algn="just">
              <a:buFont typeface="Wingdings" pitchFamily="2" charset="2"/>
              <a:buChar char="q"/>
            </a:pPr>
            <a:r>
              <a:rPr lang="en-GB" dirty="0" smtClean="0">
                <a:latin typeface="Times New Roman" pitchFamily="18" charset="0"/>
                <a:cs typeface="Times New Roman" pitchFamily="18" charset="0"/>
              </a:rPr>
              <a:t>Make things visible: bridge the gulfs of  Execution and Evaluation.</a:t>
            </a:r>
          </a:p>
          <a:p>
            <a:pPr algn="just">
              <a:buFont typeface="Wingdings" pitchFamily="2" charset="2"/>
              <a:buChar char="q"/>
            </a:pPr>
            <a:r>
              <a:rPr lang="en-GB" dirty="0" smtClean="0">
                <a:latin typeface="Times New Roman" pitchFamily="18" charset="0"/>
                <a:cs typeface="Times New Roman" pitchFamily="18" charset="0"/>
              </a:rPr>
              <a:t>Get the mappings right.</a:t>
            </a:r>
          </a:p>
          <a:p>
            <a:pPr algn="just">
              <a:buFont typeface="Wingdings" pitchFamily="2" charset="2"/>
              <a:buChar char="q"/>
            </a:pPr>
            <a:r>
              <a:rPr lang="en-GB" dirty="0" smtClean="0">
                <a:latin typeface="Times New Roman" pitchFamily="18" charset="0"/>
                <a:cs typeface="Times New Roman" pitchFamily="18" charset="0"/>
              </a:rPr>
              <a:t>Exploit the power of constraints, both natural and artificial.</a:t>
            </a:r>
          </a:p>
          <a:p>
            <a:pPr algn="just">
              <a:buFont typeface="Wingdings" pitchFamily="2" charset="2"/>
              <a:buChar char="q"/>
            </a:pPr>
            <a:r>
              <a:rPr lang="en-GB" dirty="0" smtClean="0">
                <a:latin typeface="Times New Roman" pitchFamily="18" charset="0"/>
                <a:cs typeface="Times New Roman" pitchFamily="18" charset="0"/>
              </a:rPr>
              <a:t>Design for error.</a:t>
            </a:r>
          </a:p>
          <a:p>
            <a:pPr algn="just">
              <a:buFont typeface="Wingdings" pitchFamily="2" charset="2"/>
              <a:buChar char="q"/>
            </a:pPr>
            <a:r>
              <a:rPr lang="en-GB" dirty="0" smtClean="0">
                <a:latin typeface="Times New Roman" pitchFamily="18" charset="0"/>
                <a:cs typeface="Times New Roman" pitchFamily="18" charset="0"/>
              </a:rPr>
              <a:t>When all else fails, standardize.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228600"/>
            <a:ext cx="8839200" cy="990600"/>
          </a:xfrm>
        </p:spPr>
        <p:txBody>
          <a:bodyPr/>
          <a:lstStyle/>
          <a:p>
            <a:r>
              <a:rPr lang="en-GB" dirty="0" smtClean="0"/>
              <a:t>The Software Lifecycle</a:t>
            </a:r>
          </a:p>
        </p:txBody>
      </p:sp>
      <p:sp>
        <p:nvSpPr>
          <p:cNvPr id="11267" name="Rectangle 3"/>
          <p:cNvSpPr>
            <a:spLocks noGrp="1" noChangeArrowheads="1"/>
          </p:cNvSpPr>
          <p:nvPr>
            <p:ph sz="quarter" idx="1"/>
          </p:nvPr>
        </p:nvSpPr>
        <p:spPr>
          <a:xfrm>
            <a:off x="152400" y="1600200"/>
            <a:ext cx="8839200" cy="5029200"/>
          </a:xfrm>
        </p:spPr>
        <p:txBody>
          <a:bodyPr/>
          <a:lstStyle/>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Software engineering is the discipline for understanding the software design process, or life cycle</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Designing for usability occurs at all stages of the life cycle, not as a single isolated activity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228600"/>
            <a:ext cx="8763000" cy="990600"/>
          </a:xfrm>
        </p:spPr>
        <p:txBody>
          <a:bodyPr/>
          <a:lstStyle/>
          <a:p>
            <a:r>
              <a:rPr lang="en-GB" dirty="0" smtClean="0"/>
              <a:t>HCI Design Patterns</a:t>
            </a:r>
          </a:p>
        </p:txBody>
      </p:sp>
      <p:sp>
        <p:nvSpPr>
          <p:cNvPr id="45059" name="Rectangle 3"/>
          <p:cNvSpPr>
            <a:spLocks noGrp="1" noChangeArrowheads="1"/>
          </p:cNvSpPr>
          <p:nvPr>
            <p:ph sz="quarter" idx="1"/>
          </p:nvPr>
        </p:nvSpPr>
        <p:spPr>
          <a:xfrm>
            <a:off x="152400" y="1600200"/>
            <a:ext cx="8839200" cy="5029200"/>
          </a:xfrm>
        </p:spPr>
        <p:txBody>
          <a:bodyPr>
            <a:normAutofit/>
          </a:bodyPr>
          <a:lstStyle/>
          <a:p>
            <a:pPr algn="just"/>
            <a:r>
              <a:rPr lang="en-GB" sz="2600" dirty="0" smtClean="0">
                <a:latin typeface="Times New Roman" pitchFamily="18" charset="0"/>
                <a:cs typeface="Times New Roman" pitchFamily="18" charset="0"/>
              </a:rPr>
              <a:t>An approach to reusing knowledge about successful design solutions</a:t>
            </a:r>
          </a:p>
          <a:p>
            <a:pPr algn="just"/>
            <a:r>
              <a:rPr lang="en-GB" sz="2600" dirty="0" smtClean="0">
                <a:latin typeface="Times New Roman" pitchFamily="18" charset="0"/>
                <a:cs typeface="Times New Roman" pitchFamily="18" charset="0"/>
              </a:rPr>
              <a:t>Originated in architecture: Alexander</a:t>
            </a:r>
          </a:p>
          <a:p>
            <a:pPr algn="just"/>
            <a:r>
              <a:rPr lang="en-GB" sz="2600" dirty="0" smtClean="0">
                <a:latin typeface="Times New Roman" pitchFamily="18" charset="0"/>
                <a:cs typeface="Times New Roman" pitchFamily="18" charset="0"/>
              </a:rPr>
              <a:t>A pattern is an invariant solution to a recurrent problem within a specific context.</a:t>
            </a:r>
          </a:p>
          <a:p>
            <a:pPr algn="just"/>
            <a:r>
              <a:rPr lang="en-GB" sz="2600" dirty="0" smtClean="0">
                <a:latin typeface="Times New Roman" pitchFamily="18" charset="0"/>
                <a:cs typeface="Times New Roman" pitchFamily="18" charset="0"/>
              </a:rPr>
              <a:t>Examples</a:t>
            </a:r>
          </a:p>
          <a:p>
            <a:pPr lvl="1" algn="just"/>
            <a:r>
              <a:rPr lang="en-GB" sz="2400" dirty="0" smtClean="0">
                <a:latin typeface="Times New Roman" pitchFamily="18" charset="0"/>
                <a:cs typeface="Times New Roman" pitchFamily="18" charset="0"/>
              </a:rPr>
              <a:t>Light on Two Sides of Every Room (architecture)</a:t>
            </a:r>
          </a:p>
          <a:p>
            <a:pPr lvl="1" algn="just"/>
            <a:r>
              <a:rPr lang="en-GB" sz="2400" dirty="0" smtClean="0">
                <a:latin typeface="Times New Roman" pitchFamily="18" charset="0"/>
                <a:cs typeface="Times New Roman" pitchFamily="18" charset="0"/>
              </a:rPr>
              <a:t>Go back to a safe place (HCI)</a:t>
            </a:r>
          </a:p>
          <a:p>
            <a:pPr algn="just"/>
            <a:r>
              <a:rPr lang="en-GB" sz="2600" dirty="0" smtClean="0">
                <a:latin typeface="Times New Roman" pitchFamily="18" charset="0"/>
                <a:cs typeface="Times New Roman" pitchFamily="18" charset="0"/>
              </a:rPr>
              <a:t>Patterns do not exist in isolation but are linked to other patterns in </a:t>
            </a:r>
            <a:r>
              <a:rPr lang="en-GB" sz="2600" i="1" dirty="0" smtClean="0">
                <a:latin typeface="Times New Roman" pitchFamily="18" charset="0"/>
                <a:cs typeface="Times New Roman" pitchFamily="18" charset="0"/>
              </a:rPr>
              <a:t>languages </a:t>
            </a:r>
            <a:r>
              <a:rPr lang="en-GB" sz="2600" dirty="0" smtClean="0">
                <a:latin typeface="Times New Roman" pitchFamily="18" charset="0"/>
                <a:cs typeface="Times New Roman" pitchFamily="18" charset="0"/>
              </a:rPr>
              <a:t>which enable complete designs to be generated</a:t>
            </a:r>
          </a:p>
          <a:p>
            <a:pPr lvl="1" algn="just"/>
            <a:endParaRPr lang="en-GB" sz="2000" dirty="0" smtClean="0">
              <a:latin typeface="Times New Roman" pitchFamily="18" charset="0"/>
              <a:cs typeface="Times New Roman" pitchFamily="18" charset="0"/>
            </a:endParaRPr>
          </a:p>
          <a:p>
            <a:pPr lvl="1" algn="just"/>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228600"/>
            <a:ext cx="8763000" cy="990600"/>
          </a:xfrm>
        </p:spPr>
        <p:txBody>
          <a:bodyPr/>
          <a:lstStyle/>
          <a:p>
            <a:r>
              <a:rPr lang="en-GB" dirty="0" smtClean="0"/>
              <a:t>HCI Design Patterns</a:t>
            </a:r>
          </a:p>
        </p:txBody>
      </p:sp>
      <p:sp>
        <p:nvSpPr>
          <p:cNvPr id="46083" name="Rectangle 3"/>
          <p:cNvSpPr>
            <a:spLocks noGrp="1" noChangeArrowheads="1"/>
          </p:cNvSpPr>
          <p:nvPr>
            <p:ph sz="quarter" idx="1"/>
          </p:nvPr>
        </p:nvSpPr>
        <p:spPr>
          <a:xfrm>
            <a:off x="152400" y="1676400"/>
            <a:ext cx="8839200" cy="5029200"/>
          </a:xfrm>
        </p:spPr>
        <p:txBody>
          <a:bodyPr>
            <a:normAutofit lnSpcReduction="10000"/>
          </a:bodyPr>
          <a:lstStyle/>
          <a:p>
            <a:pPr algn="just"/>
            <a:r>
              <a:rPr lang="en-GB" dirty="0" smtClean="0">
                <a:latin typeface="Times New Roman" pitchFamily="18" charset="0"/>
                <a:cs typeface="Times New Roman" pitchFamily="18" charset="0"/>
              </a:rPr>
              <a:t>Characteristics of patterns</a:t>
            </a:r>
          </a:p>
          <a:p>
            <a:pPr lvl="1" algn="just"/>
            <a:r>
              <a:rPr lang="en-GB" dirty="0" smtClean="0">
                <a:latin typeface="Times New Roman" pitchFamily="18" charset="0"/>
                <a:cs typeface="Times New Roman" pitchFamily="18" charset="0"/>
              </a:rPr>
              <a:t>Capture design practice not theory</a:t>
            </a:r>
          </a:p>
          <a:p>
            <a:pPr lvl="1" algn="just"/>
            <a:r>
              <a:rPr lang="en-GB" dirty="0" smtClean="0">
                <a:latin typeface="Times New Roman" pitchFamily="18" charset="0"/>
                <a:cs typeface="Times New Roman" pitchFamily="18" charset="0"/>
              </a:rPr>
              <a:t>Capture the essential common properties of good examples of design</a:t>
            </a:r>
          </a:p>
          <a:p>
            <a:pPr lvl="1" algn="just"/>
            <a:r>
              <a:rPr lang="en-GB" dirty="0" smtClean="0">
                <a:latin typeface="Times New Roman" pitchFamily="18" charset="0"/>
                <a:cs typeface="Times New Roman" pitchFamily="18" charset="0"/>
              </a:rPr>
              <a:t>Represent design knowledge at varying levels: social, organisational, conceptual, detailed</a:t>
            </a:r>
          </a:p>
          <a:p>
            <a:pPr lvl="1" algn="just"/>
            <a:r>
              <a:rPr lang="en-GB" dirty="0" smtClean="0">
                <a:latin typeface="Times New Roman" pitchFamily="18" charset="0"/>
                <a:cs typeface="Times New Roman" pitchFamily="18" charset="0"/>
              </a:rPr>
              <a:t>Embody values and can express what is humane in interface design</a:t>
            </a:r>
          </a:p>
          <a:p>
            <a:pPr lvl="1" algn="just"/>
            <a:r>
              <a:rPr lang="en-GB" dirty="0" smtClean="0">
                <a:latin typeface="Times New Roman" pitchFamily="18" charset="0"/>
                <a:cs typeface="Times New Roman" pitchFamily="18" charset="0"/>
              </a:rPr>
              <a:t>Are intuitive and readable and can therefore be used for communication between all stakeholders</a:t>
            </a:r>
          </a:p>
          <a:p>
            <a:pPr lvl="1" algn="just"/>
            <a:r>
              <a:rPr lang="en-GB" dirty="0" smtClean="0">
                <a:latin typeface="Times New Roman" pitchFamily="18" charset="0"/>
                <a:cs typeface="Times New Roman" pitchFamily="18" charset="0"/>
              </a:rPr>
              <a:t>A pattern language should be generative and assist in the development of complete designs.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228600"/>
            <a:ext cx="8763000" cy="990600"/>
          </a:xfrm>
        </p:spPr>
        <p:txBody>
          <a:bodyPr/>
          <a:lstStyle/>
          <a:p>
            <a:r>
              <a:rPr lang="en-GB" dirty="0" smtClean="0"/>
              <a:t>Summary</a:t>
            </a:r>
          </a:p>
        </p:txBody>
      </p:sp>
      <p:sp>
        <p:nvSpPr>
          <p:cNvPr id="47107" name="Rectangle 3"/>
          <p:cNvSpPr>
            <a:spLocks noGrp="1" noChangeArrowheads="1"/>
          </p:cNvSpPr>
          <p:nvPr>
            <p:ph sz="quarter" idx="1"/>
          </p:nvPr>
        </p:nvSpPr>
        <p:spPr>
          <a:xfrm>
            <a:off x="152400" y="1600200"/>
            <a:ext cx="8839200" cy="5105400"/>
          </a:xfrm>
        </p:spPr>
        <p:txBody>
          <a:bodyPr/>
          <a:lstStyle/>
          <a:p>
            <a:pPr algn="just">
              <a:lnSpc>
                <a:spcPct val="90000"/>
              </a:lnSpc>
              <a:buFontTx/>
              <a:buNone/>
            </a:pPr>
            <a:r>
              <a:rPr lang="en-GB" dirty="0" smtClean="0">
                <a:latin typeface="Times New Roman" pitchFamily="18" charset="0"/>
                <a:cs typeface="Times New Roman" pitchFamily="18" charset="0"/>
              </a:rPr>
              <a:t>Principles for usability</a:t>
            </a:r>
          </a:p>
          <a:p>
            <a:pPr lvl="1" algn="just">
              <a:lnSpc>
                <a:spcPct val="90000"/>
              </a:lnSpc>
            </a:pPr>
            <a:r>
              <a:rPr lang="en-GB" dirty="0" smtClean="0">
                <a:latin typeface="Times New Roman" pitchFamily="18" charset="0"/>
                <a:cs typeface="Times New Roman" pitchFamily="18" charset="0"/>
              </a:rPr>
              <a:t>Repeatable design for usability relies on maximizing benefit of one good design by abstracting out the general properties which can direct purposeful design</a:t>
            </a:r>
          </a:p>
          <a:p>
            <a:pPr lvl="1" algn="just">
              <a:lnSpc>
                <a:spcPct val="90000"/>
              </a:lnSpc>
            </a:pPr>
            <a:r>
              <a:rPr lang="en-GB" dirty="0" smtClean="0">
                <a:latin typeface="Times New Roman" pitchFamily="18" charset="0"/>
                <a:cs typeface="Times New Roman" pitchFamily="18" charset="0"/>
              </a:rPr>
              <a:t>The success of designing for usability requires both creative insight (new paradigms) and purposeful principled practice</a:t>
            </a:r>
          </a:p>
          <a:p>
            <a:pPr algn="just">
              <a:lnSpc>
                <a:spcPct val="90000"/>
              </a:lnSpc>
            </a:pPr>
            <a:endParaRPr lang="en-GB" sz="2400" dirty="0" smtClean="0">
              <a:latin typeface="Times New Roman" pitchFamily="18" charset="0"/>
              <a:cs typeface="Times New Roman" pitchFamily="18" charset="0"/>
            </a:endParaRPr>
          </a:p>
          <a:p>
            <a:pPr algn="just">
              <a:lnSpc>
                <a:spcPct val="90000"/>
              </a:lnSpc>
              <a:buFontTx/>
              <a:buNone/>
            </a:pPr>
            <a:r>
              <a:rPr lang="en-GB" dirty="0" smtClean="0">
                <a:latin typeface="Times New Roman" pitchFamily="18" charset="0"/>
                <a:cs typeface="Times New Roman" pitchFamily="18" charset="0"/>
              </a:rPr>
              <a:t>Using design rules</a:t>
            </a:r>
          </a:p>
          <a:p>
            <a:pPr lvl="1" algn="just">
              <a:lnSpc>
                <a:spcPct val="90000"/>
              </a:lnSpc>
            </a:pPr>
            <a:r>
              <a:rPr lang="en-GB" dirty="0" smtClean="0">
                <a:latin typeface="Times New Roman" pitchFamily="18" charset="0"/>
                <a:cs typeface="Times New Roman" pitchFamily="18" charset="0"/>
              </a:rPr>
              <a:t>Standards and guidelines to direct design activity</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ctrTitle"/>
          </p:nvPr>
        </p:nvSpPr>
        <p:spPr>
          <a:xfrm>
            <a:off x="609600" y="1981200"/>
            <a:ext cx="8305800" cy="1219200"/>
          </a:xfrm>
        </p:spPr>
        <p:txBody>
          <a:bodyPr>
            <a:normAutofit/>
          </a:bodyPr>
          <a:lstStyle/>
          <a:p>
            <a:pPr>
              <a:spcAft>
                <a:spcPct val="30000"/>
              </a:spcAft>
            </a:pPr>
            <a:r>
              <a:rPr lang="en-GB" dirty="0" smtClean="0">
                <a:latin typeface="Comic Sans MS" pitchFamily="66" charset="0"/>
              </a:rPr>
              <a:t>evaluation techniques</a:t>
            </a:r>
            <a:endParaRPr lang="en-GB" dirty="0" smtClean="0">
              <a:solidFill>
                <a:srgbClr val="2E005D"/>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228600"/>
            <a:ext cx="8686800" cy="990600"/>
          </a:xfrm>
        </p:spPr>
        <p:txBody>
          <a:bodyPr/>
          <a:lstStyle/>
          <a:p>
            <a:r>
              <a:rPr lang="en-US" dirty="0" smtClean="0"/>
              <a:t>Evaluation Techniques</a:t>
            </a:r>
          </a:p>
        </p:txBody>
      </p:sp>
      <p:sp>
        <p:nvSpPr>
          <p:cNvPr id="49155" name="Rectangle 3"/>
          <p:cNvSpPr>
            <a:spLocks noGrp="1" noChangeArrowheads="1"/>
          </p:cNvSpPr>
          <p:nvPr>
            <p:ph sz="quarter" idx="1"/>
          </p:nvPr>
        </p:nvSpPr>
        <p:spPr>
          <a:xfrm>
            <a:off x="152400" y="1600200"/>
            <a:ext cx="8839200" cy="5029200"/>
          </a:xfrm>
        </p:spPr>
        <p:txBody>
          <a:bodyPr/>
          <a:lstStyle/>
          <a:p>
            <a:pPr>
              <a:spcBef>
                <a:spcPct val="50000"/>
              </a:spcBef>
            </a:pPr>
            <a:r>
              <a:rPr lang="en-US" dirty="0" smtClean="0">
                <a:latin typeface="Times New Roman" pitchFamily="18" charset="0"/>
                <a:cs typeface="Times New Roman" pitchFamily="18" charset="0"/>
              </a:rPr>
              <a:t>Evaluation</a:t>
            </a:r>
          </a:p>
          <a:p>
            <a:pPr lvl="1">
              <a:spcBef>
                <a:spcPct val="50000"/>
              </a:spcBef>
            </a:pPr>
            <a:r>
              <a:rPr lang="en-US" dirty="0" smtClean="0">
                <a:latin typeface="Times New Roman" pitchFamily="18" charset="0"/>
                <a:cs typeface="Times New Roman" pitchFamily="18" charset="0"/>
              </a:rPr>
              <a:t>Tests usability and functionality of system</a:t>
            </a:r>
          </a:p>
          <a:p>
            <a:pPr lvl="1">
              <a:spcBef>
                <a:spcPct val="50000"/>
              </a:spcBef>
            </a:pPr>
            <a:r>
              <a:rPr lang="en-US" dirty="0" smtClean="0">
                <a:latin typeface="Times New Roman" pitchFamily="18" charset="0"/>
                <a:cs typeface="Times New Roman" pitchFamily="18" charset="0"/>
              </a:rPr>
              <a:t>Occurs in laboratory, field and/or in</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collaboration with users</a:t>
            </a:r>
          </a:p>
          <a:p>
            <a:pPr lvl="1">
              <a:spcBef>
                <a:spcPct val="50000"/>
              </a:spcBef>
            </a:pPr>
            <a:r>
              <a:rPr lang="en-US" dirty="0" smtClean="0">
                <a:latin typeface="Times New Roman" pitchFamily="18" charset="0"/>
                <a:cs typeface="Times New Roman" pitchFamily="18" charset="0"/>
              </a:rPr>
              <a:t>Evaluates both design and implementation</a:t>
            </a:r>
            <a:endParaRPr lang="en-GB" dirty="0" smtClean="0">
              <a:latin typeface="Times New Roman" pitchFamily="18" charset="0"/>
              <a:cs typeface="Times New Roman" pitchFamily="18" charset="0"/>
            </a:endParaRPr>
          </a:p>
          <a:p>
            <a:pPr lvl="1">
              <a:spcBef>
                <a:spcPct val="50000"/>
              </a:spcBef>
            </a:pPr>
            <a:r>
              <a:rPr lang="en-US" dirty="0" smtClean="0">
                <a:latin typeface="Times New Roman" pitchFamily="18" charset="0"/>
                <a:cs typeface="Times New Roman" pitchFamily="18" charset="0"/>
              </a:rPr>
              <a:t>Should be considered at all stages in</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design life cycle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 y="228600"/>
            <a:ext cx="8763000" cy="990600"/>
          </a:xfrm>
        </p:spPr>
        <p:txBody>
          <a:bodyPr/>
          <a:lstStyle/>
          <a:p>
            <a:r>
              <a:rPr lang="en-GB" dirty="0" smtClean="0"/>
              <a:t>Goals of Evaluation</a:t>
            </a:r>
          </a:p>
        </p:txBody>
      </p:sp>
      <p:sp>
        <p:nvSpPr>
          <p:cNvPr id="50179" name="Rectangle 3"/>
          <p:cNvSpPr>
            <a:spLocks noGrp="1" noChangeArrowheads="1"/>
          </p:cNvSpPr>
          <p:nvPr>
            <p:ph sz="quarter" idx="1"/>
          </p:nvPr>
        </p:nvSpPr>
        <p:spPr>
          <a:xfrm>
            <a:off x="228600" y="1600200"/>
            <a:ext cx="8763000" cy="5029200"/>
          </a:xfrm>
        </p:spPr>
        <p:txBody>
          <a:bodyPr/>
          <a:lstStyle/>
          <a:p>
            <a:pPr algn="just"/>
            <a:r>
              <a:rPr lang="en-GB" dirty="0" smtClean="0">
                <a:latin typeface="Times New Roman" pitchFamily="18" charset="0"/>
                <a:cs typeface="Times New Roman" pitchFamily="18" charset="0"/>
              </a:rPr>
              <a:t>Assess extent of system functionality</a:t>
            </a: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Assess effect of interface on user</a:t>
            </a: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Identify specific problems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685800" y="2286000"/>
            <a:ext cx="7772400" cy="1143000"/>
          </a:xfrm>
        </p:spPr>
        <p:txBody>
          <a:bodyPr/>
          <a:lstStyle/>
          <a:p>
            <a:pPr algn="ctr"/>
            <a:r>
              <a:rPr lang="en-GB" dirty="0" smtClean="0"/>
              <a:t>Evaluating Designs</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763000" cy="990600"/>
          </a:xfrm>
        </p:spPr>
        <p:txBody>
          <a:bodyPr/>
          <a:lstStyle/>
          <a:p>
            <a:r>
              <a:rPr lang="en-GB" dirty="0" smtClean="0"/>
              <a:t>Cognitive Walkthrough</a:t>
            </a:r>
          </a:p>
        </p:txBody>
      </p:sp>
      <p:sp>
        <p:nvSpPr>
          <p:cNvPr id="52227" name="Rectangle 3"/>
          <p:cNvSpPr>
            <a:spLocks noGrp="1" noChangeArrowheads="1"/>
          </p:cNvSpPr>
          <p:nvPr>
            <p:ph sz="quarter" idx="1"/>
          </p:nvPr>
        </p:nvSpPr>
        <p:spPr>
          <a:xfrm>
            <a:off x="152400" y="1600200"/>
            <a:ext cx="8763000" cy="5029200"/>
          </a:xfrm>
        </p:spPr>
        <p:txBody>
          <a:bodyPr/>
          <a:lstStyle/>
          <a:p>
            <a:pPr marL="0" indent="0" algn="just" defTabSz="673100">
              <a:buFontTx/>
              <a:buNone/>
            </a:pPr>
            <a:r>
              <a:rPr lang="en-GB" dirty="0" smtClean="0">
                <a:latin typeface="Times New Roman" pitchFamily="18" charset="0"/>
                <a:cs typeface="Times New Roman" pitchFamily="18" charset="0"/>
              </a:rPr>
              <a:t>Proposed by Polson </a:t>
            </a:r>
            <a:r>
              <a:rPr lang="en-GB" i="1" dirty="0" smtClean="0">
                <a:latin typeface="Times New Roman" pitchFamily="18" charset="0"/>
                <a:cs typeface="Times New Roman" pitchFamily="18" charset="0"/>
              </a:rPr>
              <a:t>et al.</a:t>
            </a:r>
            <a:endParaRPr lang="en-GB" dirty="0" smtClean="0">
              <a:latin typeface="Times New Roman" pitchFamily="18" charset="0"/>
              <a:cs typeface="Times New Roman" pitchFamily="18" charset="0"/>
            </a:endParaRPr>
          </a:p>
          <a:p>
            <a:pPr marL="476250" lvl="1" algn="just" defTabSz="673100"/>
            <a:r>
              <a:rPr lang="en-GB" dirty="0" smtClean="0">
                <a:latin typeface="Times New Roman" pitchFamily="18" charset="0"/>
                <a:cs typeface="Times New Roman" pitchFamily="18" charset="0"/>
              </a:rPr>
              <a:t>Evaluates design on how well it supports user in learning task</a:t>
            </a:r>
          </a:p>
          <a:p>
            <a:pPr marL="476250" lvl="1" algn="just" defTabSz="673100"/>
            <a:r>
              <a:rPr lang="en-GB" dirty="0" smtClean="0">
                <a:latin typeface="Times New Roman" pitchFamily="18" charset="0"/>
                <a:cs typeface="Times New Roman" pitchFamily="18" charset="0"/>
              </a:rPr>
              <a:t>Usually performed by expert in cognitive psychology</a:t>
            </a:r>
          </a:p>
          <a:p>
            <a:pPr marL="476250" lvl="1" algn="just" defTabSz="673100"/>
            <a:r>
              <a:rPr lang="en-GB" dirty="0" smtClean="0">
                <a:latin typeface="Times New Roman" pitchFamily="18" charset="0"/>
                <a:cs typeface="Times New Roman" pitchFamily="18" charset="0"/>
              </a:rPr>
              <a:t>Expert ‘walks though’ design to identify potential problems using psychological principles</a:t>
            </a:r>
          </a:p>
          <a:p>
            <a:pPr marL="476250" lvl="1" algn="just" defTabSz="673100"/>
            <a:r>
              <a:rPr lang="en-GB" dirty="0" smtClean="0">
                <a:latin typeface="Times New Roman" pitchFamily="18" charset="0"/>
                <a:cs typeface="Times New Roman" pitchFamily="18" charset="0"/>
              </a:rPr>
              <a:t>Forms used to guide analysis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228600"/>
            <a:ext cx="8763000" cy="990600"/>
          </a:xfrm>
        </p:spPr>
        <p:txBody>
          <a:bodyPr>
            <a:normAutofit/>
          </a:bodyPr>
          <a:lstStyle/>
          <a:p>
            <a:r>
              <a:rPr lang="en-GB" dirty="0" smtClean="0"/>
              <a:t>Cognitive Walkthrough </a:t>
            </a:r>
          </a:p>
        </p:txBody>
      </p:sp>
      <p:sp>
        <p:nvSpPr>
          <p:cNvPr id="53251" name="Rectangle 3"/>
          <p:cNvSpPr>
            <a:spLocks noGrp="1" noChangeArrowheads="1"/>
          </p:cNvSpPr>
          <p:nvPr>
            <p:ph sz="quarter" idx="1"/>
          </p:nvPr>
        </p:nvSpPr>
        <p:spPr>
          <a:xfrm>
            <a:off x="152400" y="1600200"/>
            <a:ext cx="8763000" cy="5105400"/>
          </a:xfrm>
        </p:spPr>
        <p:txBody>
          <a:bodyPr/>
          <a:lstStyle/>
          <a:p>
            <a:pPr algn="just"/>
            <a:r>
              <a:rPr lang="en-GB" dirty="0" smtClean="0">
                <a:latin typeface="Times New Roman" pitchFamily="18" charset="0"/>
                <a:cs typeface="Times New Roman" pitchFamily="18" charset="0"/>
              </a:rPr>
              <a:t>For each task walkthrough considers</a:t>
            </a:r>
          </a:p>
          <a:p>
            <a:pPr lvl="1" algn="just"/>
            <a:r>
              <a:rPr lang="en-GB" dirty="0" smtClean="0">
                <a:latin typeface="Times New Roman" pitchFamily="18" charset="0"/>
                <a:cs typeface="Times New Roman" pitchFamily="18" charset="0"/>
              </a:rPr>
              <a:t>What impact will interaction have on user?</a:t>
            </a:r>
          </a:p>
          <a:p>
            <a:pPr lvl="1" algn="just"/>
            <a:r>
              <a:rPr lang="en-GB" dirty="0" smtClean="0">
                <a:latin typeface="Times New Roman" pitchFamily="18" charset="0"/>
                <a:cs typeface="Times New Roman" pitchFamily="18" charset="0"/>
              </a:rPr>
              <a:t>What cognitive processes are required?</a:t>
            </a:r>
          </a:p>
          <a:p>
            <a:pPr lvl="1" algn="just"/>
            <a:r>
              <a:rPr lang="en-GB" dirty="0" smtClean="0">
                <a:latin typeface="Times New Roman" pitchFamily="18" charset="0"/>
                <a:cs typeface="Times New Roman" pitchFamily="18" charset="0"/>
              </a:rPr>
              <a:t>What learning problems may occur?</a:t>
            </a: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Analysis focuses on goals and knowledge: does the design lead the user to generate the correct goals?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2400" y="228600"/>
            <a:ext cx="8763000" cy="990600"/>
          </a:xfrm>
        </p:spPr>
        <p:txBody>
          <a:bodyPr/>
          <a:lstStyle/>
          <a:p>
            <a:r>
              <a:rPr lang="en-GB" dirty="0" smtClean="0"/>
              <a:t>Heuristic Evaluation</a:t>
            </a:r>
          </a:p>
        </p:txBody>
      </p:sp>
      <p:sp>
        <p:nvSpPr>
          <p:cNvPr id="54275" name="Rectangle 3"/>
          <p:cNvSpPr>
            <a:spLocks noGrp="1" noChangeArrowheads="1"/>
          </p:cNvSpPr>
          <p:nvPr>
            <p:ph sz="quarter" idx="1"/>
          </p:nvPr>
        </p:nvSpPr>
        <p:spPr>
          <a:xfrm>
            <a:off x="152400" y="1600200"/>
            <a:ext cx="8839200" cy="5029200"/>
          </a:xfrm>
        </p:spPr>
        <p:txBody>
          <a:bodyPr/>
          <a:lstStyle/>
          <a:p>
            <a:pPr>
              <a:lnSpc>
                <a:spcPct val="90000"/>
              </a:lnSpc>
            </a:pPr>
            <a:r>
              <a:rPr lang="en-GB" dirty="0" smtClean="0">
                <a:latin typeface="Times New Roman" pitchFamily="18" charset="0"/>
                <a:cs typeface="Times New Roman" pitchFamily="18" charset="0"/>
              </a:rPr>
              <a:t>Proposed by Nielsen and </a:t>
            </a:r>
            <a:r>
              <a:rPr lang="en-GB" dirty="0" err="1" smtClean="0">
                <a:latin typeface="Times New Roman" pitchFamily="18" charset="0"/>
                <a:cs typeface="Times New Roman" pitchFamily="18" charset="0"/>
              </a:rPr>
              <a:t>Molich</a:t>
            </a:r>
            <a:r>
              <a:rPr lang="en-GB" dirty="0" smtClean="0">
                <a:latin typeface="Times New Roman" pitchFamily="18" charset="0"/>
                <a:cs typeface="Times New Roman" pitchFamily="18" charset="0"/>
              </a:rPr>
              <a:t>.</a:t>
            </a:r>
          </a:p>
          <a:p>
            <a:pPr lvl="4">
              <a:lnSpc>
                <a:spcPct val="90000"/>
              </a:lnSpc>
            </a:pPr>
            <a:endParaRPr lang="en-GB" sz="16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Usability criteria (heuristics) are identified</a:t>
            </a:r>
          </a:p>
          <a:p>
            <a:pPr>
              <a:lnSpc>
                <a:spcPct val="90000"/>
              </a:lnSpc>
            </a:pPr>
            <a:r>
              <a:rPr lang="en-GB" dirty="0" smtClean="0">
                <a:latin typeface="Times New Roman" pitchFamily="18" charset="0"/>
                <a:cs typeface="Times New Roman" pitchFamily="18" charset="0"/>
              </a:rPr>
              <a:t>Design examined by experts to see if these are violated</a:t>
            </a:r>
          </a:p>
          <a:p>
            <a:pPr lvl="4">
              <a:lnSpc>
                <a:spcPct val="90000"/>
              </a:lnSpc>
            </a:pPr>
            <a:endParaRPr lang="en-GB" sz="16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Example heuristics</a:t>
            </a:r>
          </a:p>
          <a:p>
            <a:pPr lvl="1">
              <a:lnSpc>
                <a:spcPct val="90000"/>
              </a:lnSpc>
            </a:pPr>
            <a:r>
              <a:rPr lang="en-GB" dirty="0" smtClean="0">
                <a:latin typeface="Times New Roman" pitchFamily="18" charset="0"/>
                <a:cs typeface="Times New Roman" pitchFamily="18" charset="0"/>
              </a:rPr>
              <a:t>System behaviour is predictable</a:t>
            </a:r>
          </a:p>
          <a:p>
            <a:pPr lvl="1">
              <a:lnSpc>
                <a:spcPct val="90000"/>
              </a:lnSpc>
            </a:pPr>
            <a:r>
              <a:rPr lang="en-GB" dirty="0" smtClean="0">
                <a:latin typeface="Times New Roman" pitchFamily="18" charset="0"/>
                <a:cs typeface="Times New Roman" pitchFamily="18" charset="0"/>
              </a:rPr>
              <a:t>System behaviour is consistent</a:t>
            </a:r>
          </a:p>
          <a:p>
            <a:pPr lvl="1">
              <a:lnSpc>
                <a:spcPct val="90000"/>
              </a:lnSpc>
            </a:pPr>
            <a:r>
              <a:rPr lang="en-GB" dirty="0" smtClean="0">
                <a:latin typeface="Times New Roman" pitchFamily="18" charset="0"/>
                <a:cs typeface="Times New Roman" pitchFamily="18" charset="0"/>
              </a:rPr>
              <a:t>Feedback is provided</a:t>
            </a:r>
          </a:p>
          <a:p>
            <a:pPr lvl="4">
              <a:lnSpc>
                <a:spcPct val="90000"/>
              </a:lnSpc>
            </a:pPr>
            <a:endParaRPr lang="en-GB" sz="16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Heuristic evaluation `debugs' design.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228600"/>
            <a:ext cx="8839200" cy="990600"/>
          </a:xfrm>
        </p:spPr>
        <p:txBody>
          <a:bodyPr/>
          <a:lstStyle/>
          <a:p>
            <a:r>
              <a:rPr lang="en-GB" dirty="0" smtClean="0"/>
              <a:t>The Waterfall Model</a:t>
            </a:r>
          </a:p>
        </p:txBody>
      </p:sp>
      <p:grpSp>
        <p:nvGrpSpPr>
          <p:cNvPr id="2" name="Group 3"/>
          <p:cNvGrpSpPr>
            <a:grpSpLocks/>
          </p:cNvGrpSpPr>
          <p:nvPr/>
        </p:nvGrpSpPr>
        <p:grpSpPr bwMode="auto">
          <a:xfrm>
            <a:off x="304800" y="1676400"/>
            <a:ext cx="8534400" cy="4648200"/>
            <a:chOff x="576" y="1152"/>
            <a:chExt cx="3696" cy="2736"/>
          </a:xfrm>
        </p:grpSpPr>
        <p:sp>
          <p:nvSpPr>
            <p:cNvPr id="40964" name="Rectangle 4"/>
            <p:cNvSpPr>
              <a:spLocks noChangeArrowheads="1"/>
            </p:cNvSpPr>
            <p:nvPr/>
          </p:nvSpPr>
          <p:spPr bwMode="auto">
            <a:xfrm>
              <a:off x="576" y="11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Requirements</a:t>
              </a:r>
              <a:br>
                <a:rPr lang="en-GB" sz="1200">
                  <a:latin typeface="Arial" charset="0"/>
                </a:rPr>
              </a:br>
              <a:r>
                <a:rPr lang="en-GB" sz="1200">
                  <a:latin typeface="Arial" charset="0"/>
                </a:rPr>
                <a:t>specification</a:t>
              </a:r>
              <a:endParaRPr lang="en-GB"/>
            </a:p>
          </p:txBody>
        </p:sp>
        <p:sp>
          <p:nvSpPr>
            <p:cNvPr id="40965" name="Rectangle 5"/>
            <p:cNvSpPr>
              <a:spLocks noChangeArrowheads="1"/>
            </p:cNvSpPr>
            <p:nvPr/>
          </p:nvSpPr>
          <p:spPr bwMode="auto">
            <a:xfrm>
              <a:off x="1152" y="163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Architectural</a:t>
              </a:r>
              <a:br>
                <a:rPr lang="en-GB" sz="1200">
                  <a:latin typeface="Arial" charset="0"/>
                </a:rPr>
              </a:br>
              <a:r>
                <a:rPr lang="en-GB" sz="1200">
                  <a:latin typeface="Arial" charset="0"/>
                </a:rPr>
                <a:t>design</a:t>
              </a:r>
              <a:endParaRPr lang="en-GB"/>
            </a:p>
          </p:txBody>
        </p:sp>
        <p:sp>
          <p:nvSpPr>
            <p:cNvPr id="40966" name="Rectangle 6"/>
            <p:cNvSpPr>
              <a:spLocks noChangeArrowheads="1"/>
            </p:cNvSpPr>
            <p:nvPr/>
          </p:nvSpPr>
          <p:spPr bwMode="auto">
            <a:xfrm>
              <a:off x="1728" y="211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Detailed</a:t>
              </a:r>
              <a:br>
                <a:rPr lang="en-GB" sz="1200">
                  <a:latin typeface="Arial" charset="0"/>
                </a:rPr>
              </a:br>
              <a:r>
                <a:rPr lang="en-GB" sz="1200">
                  <a:latin typeface="Arial" charset="0"/>
                </a:rPr>
                <a:t>design</a:t>
              </a:r>
              <a:endParaRPr lang="en-GB"/>
            </a:p>
          </p:txBody>
        </p:sp>
        <p:sp>
          <p:nvSpPr>
            <p:cNvPr id="40967" name="Rectangle 7"/>
            <p:cNvSpPr>
              <a:spLocks noChangeArrowheads="1"/>
            </p:cNvSpPr>
            <p:nvPr/>
          </p:nvSpPr>
          <p:spPr bwMode="auto">
            <a:xfrm>
              <a:off x="2304" y="259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Coding and</a:t>
              </a:r>
              <a:br>
                <a:rPr lang="en-GB" sz="1200">
                  <a:latin typeface="Arial" charset="0"/>
                </a:rPr>
              </a:br>
              <a:r>
                <a:rPr lang="en-GB" sz="1200">
                  <a:latin typeface="Arial" charset="0"/>
                </a:rPr>
                <a:t>unit testing</a:t>
              </a:r>
              <a:endParaRPr lang="en-GB"/>
            </a:p>
          </p:txBody>
        </p:sp>
        <p:sp>
          <p:nvSpPr>
            <p:cNvPr id="40968" name="Rectangle 8"/>
            <p:cNvSpPr>
              <a:spLocks noChangeArrowheads="1"/>
            </p:cNvSpPr>
            <p:nvPr/>
          </p:nvSpPr>
          <p:spPr bwMode="auto">
            <a:xfrm>
              <a:off x="2880" y="307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Integration</a:t>
              </a:r>
              <a:br>
                <a:rPr lang="en-GB" sz="1200">
                  <a:latin typeface="Arial" charset="0"/>
                </a:rPr>
              </a:br>
              <a:r>
                <a:rPr lang="en-GB" sz="1200">
                  <a:latin typeface="Arial" charset="0"/>
                </a:rPr>
                <a:t>and testing</a:t>
              </a:r>
              <a:endParaRPr lang="en-GB"/>
            </a:p>
          </p:txBody>
        </p:sp>
        <p:sp>
          <p:nvSpPr>
            <p:cNvPr id="40969" name="Rectangle 9"/>
            <p:cNvSpPr>
              <a:spLocks noChangeArrowheads="1"/>
            </p:cNvSpPr>
            <p:nvPr/>
          </p:nvSpPr>
          <p:spPr bwMode="auto">
            <a:xfrm>
              <a:off x="3456" y="35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Operation and</a:t>
              </a:r>
              <a:br>
                <a:rPr lang="en-GB" sz="1200">
                  <a:latin typeface="Arial" charset="0"/>
                </a:rPr>
              </a:br>
              <a:r>
                <a:rPr lang="en-GB" sz="1200">
                  <a:latin typeface="Arial" charset="0"/>
                </a:rPr>
                <a:t>maintenance</a:t>
              </a:r>
              <a:endParaRPr lang="en-GB"/>
            </a:p>
          </p:txBody>
        </p:sp>
        <p:cxnSp>
          <p:nvCxnSpPr>
            <p:cNvPr id="12298" name="AutoShape 10"/>
            <p:cNvCxnSpPr>
              <a:cxnSpLocks noChangeShapeType="1"/>
              <a:stCxn id="40964" idx="3"/>
              <a:endCxn id="40965" idx="0"/>
            </p:cNvCxnSpPr>
            <p:nvPr/>
          </p:nvCxnSpPr>
          <p:spPr bwMode="auto">
            <a:xfrm>
              <a:off x="1392" y="1320"/>
              <a:ext cx="168" cy="312"/>
            </a:xfrm>
            <a:prstGeom prst="bentConnector2">
              <a:avLst/>
            </a:prstGeom>
            <a:noFill/>
            <a:ln w="28575">
              <a:solidFill>
                <a:schemeClr val="tx1"/>
              </a:solidFill>
              <a:miter lim="800000"/>
              <a:headEnd/>
              <a:tailEnd type="triangle" w="med" len="med"/>
            </a:ln>
          </p:spPr>
        </p:cxnSp>
        <p:cxnSp>
          <p:nvCxnSpPr>
            <p:cNvPr id="12299" name="AutoShape 11"/>
            <p:cNvCxnSpPr>
              <a:cxnSpLocks noChangeShapeType="1"/>
              <a:stCxn id="40965" idx="3"/>
              <a:endCxn id="40966" idx="0"/>
            </p:cNvCxnSpPr>
            <p:nvPr/>
          </p:nvCxnSpPr>
          <p:spPr bwMode="auto">
            <a:xfrm>
              <a:off x="1968" y="1800"/>
              <a:ext cx="168" cy="312"/>
            </a:xfrm>
            <a:prstGeom prst="bentConnector2">
              <a:avLst/>
            </a:prstGeom>
            <a:noFill/>
            <a:ln w="28575">
              <a:solidFill>
                <a:schemeClr val="tx1"/>
              </a:solidFill>
              <a:miter lim="800000"/>
              <a:headEnd/>
              <a:tailEnd type="triangle" w="med" len="med"/>
            </a:ln>
          </p:spPr>
        </p:cxnSp>
        <p:cxnSp>
          <p:nvCxnSpPr>
            <p:cNvPr id="12300" name="AutoShape 12"/>
            <p:cNvCxnSpPr>
              <a:cxnSpLocks noChangeShapeType="1"/>
              <a:stCxn id="40966" idx="3"/>
              <a:endCxn id="40967" idx="0"/>
            </p:cNvCxnSpPr>
            <p:nvPr/>
          </p:nvCxnSpPr>
          <p:spPr bwMode="auto">
            <a:xfrm>
              <a:off x="2544" y="2280"/>
              <a:ext cx="168" cy="312"/>
            </a:xfrm>
            <a:prstGeom prst="bentConnector2">
              <a:avLst/>
            </a:prstGeom>
            <a:noFill/>
            <a:ln w="28575">
              <a:solidFill>
                <a:schemeClr val="tx1"/>
              </a:solidFill>
              <a:miter lim="800000"/>
              <a:headEnd/>
              <a:tailEnd type="triangle" w="med" len="med"/>
            </a:ln>
          </p:spPr>
        </p:cxnSp>
        <p:cxnSp>
          <p:nvCxnSpPr>
            <p:cNvPr id="12301" name="AutoShape 13"/>
            <p:cNvCxnSpPr>
              <a:cxnSpLocks noChangeShapeType="1"/>
              <a:stCxn id="40967" idx="3"/>
              <a:endCxn id="40968" idx="0"/>
            </p:cNvCxnSpPr>
            <p:nvPr/>
          </p:nvCxnSpPr>
          <p:spPr bwMode="auto">
            <a:xfrm>
              <a:off x="3120" y="2760"/>
              <a:ext cx="168" cy="312"/>
            </a:xfrm>
            <a:prstGeom prst="bentConnector2">
              <a:avLst/>
            </a:prstGeom>
            <a:noFill/>
            <a:ln w="28575">
              <a:solidFill>
                <a:schemeClr val="tx1"/>
              </a:solidFill>
              <a:miter lim="800000"/>
              <a:headEnd/>
              <a:tailEnd type="triangle" w="med" len="med"/>
            </a:ln>
          </p:spPr>
        </p:cxnSp>
        <p:cxnSp>
          <p:nvCxnSpPr>
            <p:cNvPr id="12302" name="AutoShape 14"/>
            <p:cNvCxnSpPr>
              <a:cxnSpLocks noChangeShapeType="1"/>
              <a:stCxn id="40968" idx="3"/>
              <a:endCxn id="40969" idx="0"/>
            </p:cNvCxnSpPr>
            <p:nvPr/>
          </p:nvCxnSpPr>
          <p:spPr bwMode="auto">
            <a:xfrm>
              <a:off x="3696" y="3240"/>
              <a:ext cx="168" cy="312"/>
            </a:xfrm>
            <a:prstGeom prst="bentConnector2">
              <a:avLst/>
            </a:prstGeom>
            <a:noFill/>
            <a:ln w="28575">
              <a:solidFill>
                <a:schemeClr val="tx1"/>
              </a:solidFill>
              <a:miter lim="800000"/>
              <a:headEnd/>
              <a:tailEnd type="triangle" w="med" len="med"/>
            </a:ln>
          </p:spPr>
        </p:cxn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52400" y="228600"/>
            <a:ext cx="8763000" cy="990600"/>
          </a:xfrm>
        </p:spPr>
        <p:txBody>
          <a:bodyPr/>
          <a:lstStyle/>
          <a:p>
            <a:r>
              <a:rPr lang="en-GB" dirty="0" smtClean="0"/>
              <a:t>Review-based Evaluation</a:t>
            </a:r>
          </a:p>
        </p:txBody>
      </p:sp>
      <p:sp>
        <p:nvSpPr>
          <p:cNvPr id="55299" name="Rectangle 3"/>
          <p:cNvSpPr>
            <a:spLocks noGrp="1" noChangeArrowheads="1"/>
          </p:cNvSpPr>
          <p:nvPr>
            <p:ph sz="quarter" idx="1"/>
          </p:nvPr>
        </p:nvSpPr>
        <p:spPr>
          <a:xfrm>
            <a:off x="152400" y="1600200"/>
            <a:ext cx="8839200" cy="5105400"/>
          </a:xfrm>
        </p:spPr>
        <p:txBody>
          <a:bodyPr>
            <a:normAutofit lnSpcReduction="10000"/>
          </a:bodyPr>
          <a:lstStyle/>
          <a:p>
            <a:pPr algn="just">
              <a:lnSpc>
                <a:spcPct val="90000"/>
              </a:lnSpc>
            </a:pPr>
            <a:r>
              <a:rPr lang="en-GB" dirty="0" smtClean="0">
                <a:latin typeface="Times New Roman" pitchFamily="18" charset="0"/>
                <a:cs typeface="Times New Roman" pitchFamily="18" charset="0"/>
              </a:rPr>
              <a:t>Results from the literature used to support or refute parts of design.</a:t>
            </a:r>
          </a:p>
          <a:p>
            <a:pPr lvl="4" algn="just">
              <a:lnSpc>
                <a:spcPct val="90000"/>
              </a:lnSpc>
              <a:buFont typeface="Times" charset="0"/>
              <a:buChar char="•"/>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Care needed to ensure results are transferable to new design.</a:t>
            </a:r>
          </a:p>
          <a:p>
            <a:pPr lvl="4" algn="just">
              <a:lnSpc>
                <a:spcPct val="90000"/>
              </a:lnSpc>
              <a:buFont typeface="Times" charset="0"/>
              <a:buChar char="•"/>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Model-based evaluation</a:t>
            </a:r>
          </a:p>
          <a:p>
            <a:pPr lvl="3" algn="just">
              <a:lnSpc>
                <a:spcPct val="90000"/>
              </a:lnSpc>
              <a:buFont typeface="Times" charset="0"/>
              <a:buChar char="•"/>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Cognitive models used to filter design options</a:t>
            </a:r>
          </a:p>
          <a:p>
            <a:pPr lvl="1" algn="just">
              <a:lnSpc>
                <a:spcPct val="90000"/>
              </a:lnSpc>
              <a:buFontTx/>
              <a:buNone/>
            </a:pPr>
            <a:r>
              <a:rPr lang="en-GB" dirty="0" smtClean="0">
                <a:latin typeface="Times New Roman" pitchFamily="18" charset="0"/>
                <a:cs typeface="Times New Roman" pitchFamily="18" charset="0"/>
              </a:rPr>
              <a:t>e.g. GOMS prediction of user performance.</a:t>
            </a:r>
          </a:p>
          <a:p>
            <a:pPr lvl="4" algn="just">
              <a:lnSpc>
                <a:spcPct val="90000"/>
              </a:lnSpc>
              <a:buFontTx/>
              <a:buNone/>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Design rationale can also provide useful evaluation information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subTitle" idx="1"/>
          </p:nvPr>
        </p:nvSpPr>
        <p:spPr/>
        <p:txBody>
          <a:bodyPr/>
          <a:lstStyle/>
          <a:p>
            <a:endParaRPr lang="en-US" smtClean="0"/>
          </a:p>
        </p:txBody>
      </p:sp>
      <p:sp>
        <p:nvSpPr>
          <p:cNvPr id="66562" name="Rectangle 2"/>
          <p:cNvSpPr>
            <a:spLocks noGrp="1" noChangeArrowheads="1"/>
          </p:cNvSpPr>
          <p:nvPr>
            <p:ph type="ctrTitle"/>
          </p:nvPr>
        </p:nvSpPr>
        <p:spPr>
          <a:xfrm>
            <a:off x="685800" y="2286000"/>
            <a:ext cx="7772400" cy="1143000"/>
          </a:xfrm>
        </p:spPr>
        <p:txBody>
          <a:bodyPr>
            <a:normAutofit fontScale="90000"/>
          </a:bodyPr>
          <a:lstStyle/>
          <a:p>
            <a:pPr algn="ctr" fontAlgn="auto">
              <a:spcAft>
                <a:spcPts val="0"/>
              </a:spcAft>
              <a:defRPr/>
            </a:pPr>
            <a:r>
              <a:rPr lang="en-GB" dirty="0"/>
              <a:t>Evaluating through user Participation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2400" y="228600"/>
            <a:ext cx="8839200" cy="990600"/>
          </a:xfrm>
        </p:spPr>
        <p:txBody>
          <a:bodyPr/>
          <a:lstStyle/>
          <a:p>
            <a:r>
              <a:rPr lang="en-GB" dirty="0" smtClean="0"/>
              <a:t>Laboratory Studies</a:t>
            </a:r>
          </a:p>
        </p:txBody>
      </p:sp>
      <p:sp>
        <p:nvSpPr>
          <p:cNvPr id="57347" name="Rectangle 3"/>
          <p:cNvSpPr>
            <a:spLocks noGrp="1" noChangeArrowheads="1"/>
          </p:cNvSpPr>
          <p:nvPr>
            <p:ph sz="quarter" idx="1"/>
          </p:nvPr>
        </p:nvSpPr>
        <p:spPr>
          <a:xfrm>
            <a:off x="152400" y="1600200"/>
            <a:ext cx="8839200" cy="5105400"/>
          </a:xfrm>
        </p:spPr>
        <p:txBody>
          <a:bodyPr/>
          <a:lstStyle/>
          <a:p>
            <a:pPr algn="just">
              <a:lnSpc>
                <a:spcPct val="90000"/>
              </a:lnSpc>
            </a:pPr>
            <a:r>
              <a:rPr lang="en-GB" dirty="0" smtClean="0">
                <a:latin typeface="Times New Roman" pitchFamily="18" charset="0"/>
                <a:cs typeface="Times New Roman" pitchFamily="18" charset="0"/>
              </a:rPr>
              <a:t>Advantages:</a:t>
            </a:r>
          </a:p>
          <a:p>
            <a:pPr lvl="1" algn="just">
              <a:lnSpc>
                <a:spcPct val="90000"/>
              </a:lnSpc>
            </a:pPr>
            <a:r>
              <a:rPr lang="en-GB" dirty="0" smtClean="0">
                <a:latin typeface="Times New Roman" pitchFamily="18" charset="0"/>
                <a:cs typeface="Times New Roman" pitchFamily="18" charset="0"/>
              </a:rPr>
              <a:t>Specialist equipment available</a:t>
            </a:r>
          </a:p>
          <a:p>
            <a:pPr lvl="1" algn="just">
              <a:lnSpc>
                <a:spcPct val="90000"/>
              </a:lnSpc>
            </a:pPr>
            <a:r>
              <a:rPr lang="en-GB" dirty="0" smtClean="0">
                <a:latin typeface="Times New Roman" pitchFamily="18" charset="0"/>
                <a:cs typeface="Times New Roman" pitchFamily="18" charset="0"/>
              </a:rPr>
              <a:t>Uninterrupted environment</a:t>
            </a:r>
          </a:p>
          <a:p>
            <a:pPr lvl="4" algn="just">
              <a:lnSpc>
                <a:spcPct val="90000"/>
              </a:lnSpc>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Disadvantages:</a:t>
            </a:r>
          </a:p>
          <a:p>
            <a:pPr lvl="1" algn="just">
              <a:lnSpc>
                <a:spcPct val="90000"/>
              </a:lnSpc>
            </a:pPr>
            <a:r>
              <a:rPr lang="en-GB" dirty="0" smtClean="0">
                <a:latin typeface="Times New Roman" pitchFamily="18" charset="0"/>
                <a:cs typeface="Times New Roman" pitchFamily="18" charset="0"/>
              </a:rPr>
              <a:t>Lack of context</a:t>
            </a:r>
          </a:p>
          <a:p>
            <a:pPr lvl="1" algn="just">
              <a:lnSpc>
                <a:spcPct val="90000"/>
              </a:lnSpc>
            </a:pPr>
            <a:r>
              <a:rPr lang="en-GB" dirty="0" smtClean="0">
                <a:latin typeface="Times New Roman" pitchFamily="18" charset="0"/>
                <a:cs typeface="Times New Roman" pitchFamily="18" charset="0"/>
              </a:rPr>
              <a:t>Difficult to observe several users cooperating</a:t>
            </a:r>
          </a:p>
          <a:p>
            <a:pPr lvl="4" algn="just">
              <a:lnSpc>
                <a:spcPct val="90000"/>
              </a:lnSpc>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Appropriate</a:t>
            </a:r>
          </a:p>
          <a:p>
            <a:pPr lvl="1" algn="just">
              <a:lnSpc>
                <a:spcPct val="90000"/>
              </a:lnSpc>
            </a:pPr>
            <a:r>
              <a:rPr lang="en-GB" dirty="0" smtClean="0">
                <a:latin typeface="Times New Roman" pitchFamily="18" charset="0"/>
                <a:cs typeface="Times New Roman" pitchFamily="18" charset="0"/>
              </a:rPr>
              <a:t>If system location is dangerous or impractical for constrained single user systems to allow controlled manipulation of use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228600"/>
            <a:ext cx="8613648" cy="990600"/>
          </a:xfrm>
        </p:spPr>
        <p:txBody>
          <a:bodyPr/>
          <a:lstStyle/>
          <a:p>
            <a:r>
              <a:rPr lang="en-GB" dirty="0" smtClean="0"/>
              <a:t>Field Studies</a:t>
            </a:r>
          </a:p>
        </p:txBody>
      </p:sp>
      <p:sp>
        <p:nvSpPr>
          <p:cNvPr id="58371" name="Rectangle 3"/>
          <p:cNvSpPr>
            <a:spLocks noGrp="1" noChangeArrowheads="1"/>
          </p:cNvSpPr>
          <p:nvPr>
            <p:ph sz="quarter" idx="1"/>
          </p:nvPr>
        </p:nvSpPr>
        <p:spPr>
          <a:xfrm>
            <a:off x="152400" y="1600200"/>
            <a:ext cx="8839200" cy="5029200"/>
          </a:xfrm>
        </p:spPr>
        <p:txBody>
          <a:bodyPr/>
          <a:lstStyle/>
          <a:p>
            <a:pPr>
              <a:lnSpc>
                <a:spcPct val="90000"/>
              </a:lnSpc>
            </a:pPr>
            <a:r>
              <a:rPr lang="en-GB" dirty="0" smtClean="0">
                <a:latin typeface="Times New Roman" pitchFamily="18" charset="0"/>
                <a:cs typeface="Times New Roman" pitchFamily="18" charset="0"/>
              </a:rPr>
              <a:t>Advantages:</a:t>
            </a:r>
          </a:p>
          <a:p>
            <a:pPr lvl="1">
              <a:lnSpc>
                <a:spcPct val="90000"/>
              </a:lnSpc>
            </a:pPr>
            <a:r>
              <a:rPr lang="en-GB" dirty="0" smtClean="0">
                <a:latin typeface="Times New Roman" pitchFamily="18" charset="0"/>
                <a:cs typeface="Times New Roman" pitchFamily="18" charset="0"/>
              </a:rPr>
              <a:t>natural environment</a:t>
            </a:r>
          </a:p>
          <a:p>
            <a:pPr lvl="1">
              <a:lnSpc>
                <a:spcPct val="90000"/>
              </a:lnSpc>
            </a:pPr>
            <a:r>
              <a:rPr lang="en-GB" dirty="0" smtClean="0">
                <a:latin typeface="Times New Roman" pitchFamily="18" charset="0"/>
                <a:cs typeface="Times New Roman" pitchFamily="18" charset="0"/>
              </a:rPr>
              <a:t>context retained (though observation may alter it)</a:t>
            </a:r>
          </a:p>
          <a:p>
            <a:pPr lvl="1">
              <a:lnSpc>
                <a:spcPct val="90000"/>
              </a:lnSpc>
            </a:pPr>
            <a:r>
              <a:rPr lang="en-GB" dirty="0" smtClean="0">
                <a:latin typeface="Times New Roman" pitchFamily="18" charset="0"/>
                <a:cs typeface="Times New Roman" pitchFamily="18" charset="0"/>
              </a:rPr>
              <a:t>longitudinal studies possible</a:t>
            </a:r>
          </a:p>
          <a:p>
            <a:pPr lvl="4">
              <a:lnSpc>
                <a:spcPct val="90000"/>
              </a:lnSpc>
            </a:pPr>
            <a:endParaRPr lang="en-GB" sz="16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Disadvantages:</a:t>
            </a:r>
          </a:p>
          <a:p>
            <a:pPr lvl="1">
              <a:lnSpc>
                <a:spcPct val="90000"/>
              </a:lnSpc>
            </a:pPr>
            <a:r>
              <a:rPr lang="en-GB" dirty="0" smtClean="0">
                <a:latin typeface="Times New Roman" pitchFamily="18" charset="0"/>
                <a:cs typeface="Times New Roman" pitchFamily="18" charset="0"/>
              </a:rPr>
              <a:t>distractions</a:t>
            </a:r>
          </a:p>
          <a:p>
            <a:pPr lvl="1">
              <a:lnSpc>
                <a:spcPct val="90000"/>
              </a:lnSpc>
            </a:pPr>
            <a:r>
              <a:rPr lang="en-GB" dirty="0" smtClean="0">
                <a:latin typeface="Times New Roman" pitchFamily="18" charset="0"/>
                <a:cs typeface="Times New Roman" pitchFamily="18" charset="0"/>
              </a:rPr>
              <a:t>noise</a:t>
            </a:r>
          </a:p>
          <a:p>
            <a:pPr lvl="4">
              <a:lnSpc>
                <a:spcPct val="90000"/>
              </a:lnSpc>
            </a:pPr>
            <a:endParaRPr lang="en-GB" sz="16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Appropriate</a:t>
            </a:r>
          </a:p>
          <a:p>
            <a:pPr lvl="1">
              <a:lnSpc>
                <a:spcPct val="90000"/>
              </a:lnSpc>
            </a:pPr>
            <a:r>
              <a:rPr lang="en-GB" dirty="0" smtClean="0">
                <a:latin typeface="Times New Roman" pitchFamily="18" charset="0"/>
                <a:cs typeface="Times New Roman" pitchFamily="18" charset="0"/>
              </a:rPr>
              <a:t>where context is crucial for longitudinal studies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subTitle" idx="1"/>
          </p:nvPr>
        </p:nvSpPr>
        <p:spPr/>
        <p:txBody>
          <a:bodyPr>
            <a:normAutofit fontScale="40000" lnSpcReduction="20000"/>
          </a:bodyPr>
          <a:lstStyle/>
          <a:p>
            <a:pPr algn="l"/>
            <a:r>
              <a:rPr lang="en-GB" smtClean="0"/>
              <a:t>Requires an artefact:</a:t>
            </a:r>
          </a:p>
          <a:p>
            <a:pPr algn="l"/>
            <a:r>
              <a:rPr lang="en-GB" smtClean="0"/>
              <a:t>	simulation, prototype,</a:t>
            </a:r>
          </a:p>
          <a:p>
            <a:pPr algn="l"/>
            <a:r>
              <a:rPr lang="en-GB" smtClean="0"/>
              <a:t>	full implementation</a:t>
            </a:r>
          </a:p>
        </p:txBody>
      </p:sp>
      <p:sp>
        <p:nvSpPr>
          <p:cNvPr id="59395" name="Rectangle 2"/>
          <p:cNvSpPr>
            <a:spLocks noGrp="1" noChangeArrowheads="1"/>
          </p:cNvSpPr>
          <p:nvPr>
            <p:ph type="ctrTitle"/>
          </p:nvPr>
        </p:nvSpPr>
        <p:spPr>
          <a:xfrm>
            <a:off x="685800" y="2286000"/>
            <a:ext cx="7772400" cy="1143000"/>
          </a:xfrm>
        </p:spPr>
        <p:txBody>
          <a:bodyPr/>
          <a:lstStyle/>
          <a:p>
            <a:r>
              <a:rPr lang="en-GB" smtClean="0"/>
              <a:t>Evaluating Implementations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52400" y="228600"/>
            <a:ext cx="8763000" cy="990600"/>
          </a:xfrm>
        </p:spPr>
        <p:txBody>
          <a:bodyPr/>
          <a:lstStyle/>
          <a:p>
            <a:r>
              <a:rPr lang="en-GB" dirty="0" smtClean="0"/>
              <a:t>Experimental Evaluation</a:t>
            </a:r>
          </a:p>
        </p:txBody>
      </p:sp>
      <p:sp>
        <p:nvSpPr>
          <p:cNvPr id="60419" name="Rectangle 3"/>
          <p:cNvSpPr>
            <a:spLocks noGrp="1" noChangeArrowheads="1"/>
          </p:cNvSpPr>
          <p:nvPr>
            <p:ph sz="quarter" idx="1"/>
          </p:nvPr>
        </p:nvSpPr>
        <p:spPr>
          <a:xfrm>
            <a:off x="152400" y="1600200"/>
            <a:ext cx="8763000" cy="5029200"/>
          </a:xfrm>
        </p:spPr>
        <p:txBody>
          <a:bodyPr>
            <a:normAutofit/>
          </a:bodyPr>
          <a:lstStyle/>
          <a:p>
            <a:pPr algn="just">
              <a:spcAft>
                <a:spcPct val="40000"/>
              </a:spcAft>
            </a:pPr>
            <a:r>
              <a:rPr lang="en-GB" dirty="0" smtClean="0">
                <a:latin typeface="Times New Roman" pitchFamily="18" charset="0"/>
                <a:cs typeface="Times New Roman" pitchFamily="18" charset="0"/>
              </a:rPr>
              <a:t>Controlled evaluation of specific aspects of interactive behaviour</a:t>
            </a:r>
          </a:p>
          <a:p>
            <a:pPr algn="just">
              <a:spcAft>
                <a:spcPct val="40000"/>
              </a:spcAft>
            </a:pPr>
            <a:r>
              <a:rPr lang="en-GB" dirty="0" smtClean="0">
                <a:latin typeface="Times New Roman" pitchFamily="18" charset="0"/>
                <a:cs typeface="Times New Roman" pitchFamily="18" charset="0"/>
              </a:rPr>
              <a:t>Evaluator chooses hypothesis to be tested</a:t>
            </a:r>
          </a:p>
          <a:p>
            <a:pPr algn="just">
              <a:spcAft>
                <a:spcPct val="40000"/>
              </a:spcAft>
            </a:pPr>
            <a:r>
              <a:rPr lang="en-GB" dirty="0" smtClean="0">
                <a:latin typeface="Times New Roman" pitchFamily="18" charset="0"/>
                <a:cs typeface="Times New Roman" pitchFamily="18" charset="0"/>
              </a:rPr>
              <a:t>A number of experimental conditions are considered which differ only in the value of some controlled variable.</a:t>
            </a:r>
          </a:p>
          <a:p>
            <a:pPr algn="just">
              <a:spcAft>
                <a:spcPct val="20000"/>
              </a:spcAft>
            </a:pPr>
            <a:r>
              <a:rPr lang="en-GB" dirty="0" smtClean="0">
                <a:latin typeface="Times New Roman" pitchFamily="18" charset="0"/>
                <a:cs typeface="Times New Roman" pitchFamily="18" charset="0"/>
              </a:rPr>
              <a:t>Changes in behavioural measure are attributed to different conditions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 y="228600"/>
            <a:ext cx="8613648" cy="990600"/>
          </a:xfrm>
        </p:spPr>
        <p:txBody>
          <a:bodyPr/>
          <a:lstStyle/>
          <a:p>
            <a:r>
              <a:rPr lang="en-GB" dirty="0" smtClean="0"/>
              <a:t>Experimental Factors</a:t>
            </a:r>
          </a:p>
        </p:txBody>
      </p:sp>
      <p:sp>
        <p:nvSpPr>
          <p:cNvPr id="61443" name="Rectangle 3"/>
          <p:cNvSpPr>
            <a:spLocks noGrp="1" noChangeArrowheads="1"/>
          </p:cNvSpPr>
          <p:nvPr>
            <p:ph sz="quarter" idx="1"/>
          </p:nvPr>
        </p:nvSpPr>
        <p:spPr>
          <a:xfrm>
            <a:off x="152400" y="1600200"/>
            <a:ext cx="8839200" cy="5029200"/>
          </a:xfrm>
        </p:spPr>
        <p:txBody>
          <a:bodyPr/>
          <a:lstStyle/>
          <a:p>
            <a:pPr algn="just"/>
            <a:r>
              <a:rPr lang="en-GB" dirty="0" smtClean="0">
                <a:latin typeface="Times New Roman" pitchFamily="18" charset="0"/>
                <a:cs typeface="Times New Roman" pitchFamily="18" charset="0"/>
              </a:rPr>
              <a:t>Subjects</a:t>
            </a:r>
          </a:p>
          <a:p>
            <a:pPr lvl="1" algn="just"/>
            <a:r>
              <a:rPr lang="en-GB" dirty="0" smtClean="0">
                <a:latin typeface="Times New Roman" pitchFamily="18" charset="0"/>
                <a:cs typeface="Times New Roman" pitchFamily="18" charset="0"/>
              </a:rPr>
              <a:t>Who – representative,  sufficient sample</a:t>
            </a:r>
          </a:p>
          <a:p>
            <a:pPr algn="just"/>
            <a:r>
              <a:rPr lang="en-GB" dirty="0" smtClean="0">
                <a:latin typeface="Times New Roman" pitchFamily="18" charset="0"/>
                <a:cs typeface="Times New Roman" pitchFamily="18" charset="0"/>
              </a:rPr>
              <a:t>Variables</a:t>
            </a:r>
          </a:p>
          <a:p>
            <a:pPr lvl="1" algn="just"/>
            <a:r>
              <a:rPr lang="en-GB" dirty="0" smtClean="0">
                <a:latin typeface="Times New Roman" pitchFamily="18" charset="0"/>
                <a:cs typeface="Times New Roman" pitchFamily="18" charset="0"/>
              </a:rPr>
              <a:t>Things to modify and measure</a:t>
            </a:r>
          </a:p>
          <a:p>
            <a:pPr algn="just"/>
            <a:r>
              <a:rPr lang="en-GB" dirty="0" smtClean="0">
                <a:latin typeface="Times New Roman" pitchFamily="18" charset="0"/>
                <a:cs typeface="Times New Roman" pitchFamily="18" charset="0"/>
              </a:rPr>
              <a:t>Hypothesis</a:t>
            </a:r>
          </a:p>
          <a:p>
            <a:pPr lvl="1" algn="just"/>
            <a:r>
              <a:rPr lang="en-GB" dirty="0" smtClean="0">
                <a:latin typeface="Times New Roman" pitchFamily="18" charset="0"/>
                <a:cs typeface="Times New Roman" pitchFamily="18" charset="0"/>
              </a:rPr>
              <a:t>What you’d like to show</a:t>
            </a:r>
          </a:p>
          <a:p>
            <a:pPr algn="just"/>
            <a:r>
              <a:rPr lang="en-GB" dirty="0" smtClean="0">
                <a:latin typeface="Times New Roman" pitchFamily="18" charset="0"/>
                <a:cs typeface="Times New Roman" pitchFamily="18" charset="0"/>
              </a:rPr>
              <a:t>Experimental design</a:t>
            </a:r>
          </a:p>
          <a:p>
            <a:pPr lvl="1" algn="just"/>
            <a:r>
              <a:rPr lang="en-GB" dirty="0" smtClean="0">
                <a:latin typeface="Times New Roman" pitchFamily="18" charset="0"/>
                <a:cs typeface="Times New Roman" pitchFamily="18" charset="0"/>
              </a:rPr>
              <a:t>How you are going to do it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400" y="228600"/>
            <a:ext cx="8613648" cy="990600"/>
          </a:xfrm>
        </p:spPr>
        <p:txBody>
          <a:bodyPr/>
          <a:lstStyle/>
          <a:p>
            <a:r>
              <a:rPr lang="en-GB" dirty="0" smtClean="0"/>
              <a:t>Variables</a:t>
            </a:r>
            <a:endParaRPr lang="en-GB" sz="2800" dirty="0" smtClean="0"/>
          </a:p>
        </p:txBody>
      </p:sp>
      <p:sp>
        <p:nvSpPr>
          <p:cNvPr id="62467" name="Rectangle 3"/>
          <p:cNvSpPr>
            <a:spLocks noGrp="1" noChangeArrowheads="1"/>
          </p:cNvSpPr>
          <p:nvPr>
            <p:ph sz="quarter" idx="1"/>
          </p:nvPr>
        </p:nvSpPr>
        <p:spPr>
          <a:xfrm>
            <a:off x="228600" y="1600200"/>
            <a:ext cx="8763000" cy="5029200"/>
          </a:xfrm>
        </p:spPr>
        <p:txBody>
          <a:bodyPr/>
          <a:lstStyle/>
          <a:p>
            <a:pPr lvl="4" algn="just"/>
            <a:endParaRPr lang="en-GB" sz="14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Independent variable (IV)</a:t>
            </a:r>
          </a:p>
          <a:p>
            <a:pPr lvl="1" algn="just">
              <a:buFontTx/>
              <a:buChar char=" "/>
            </a:pPr>
            <a:r>
              <a:rPr lang="en-GB" dirty="0" smtClean="0">
                <a:latin typeface="Times New Roman" pitchFamily="18" charset="0"/>
                <a:cs typeface="Times New Roman" pitchFamily="18" charset="0"/>
              </a:rPr>
              <a:t>Characteristic changed to produce different conditions</a:t>
            </a:r>
          </a:p>
          <a:p>
            <a:pPr lvl="1" algn="just">
              <a:buFontTx/>
              <a:buChar char=" "/>
            </a:pPr>
            <a:r>
              <a:rPr lang="en-GB" dirty="0" smtClean="0">
                <a:latin typeface="Times New Roman" pitchFamily="18" charset="0"/>
                <a:cs typeface="Times New Roman" pitchFamily="18" charset="0"/>
              </a:rPr>
              <a:t>e.g. interface style, number of menu items</a:t>
            </a:r>
          </a:p>
          <a:p>
            <a:pPr lvl="1" algn="just">
              <a:buFontTx/>
              <a:buChar char=" "/>
            </a:pPr>
            <a:endParaRPr lang="en-GB" sz="20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Dependent variable (DV)</a:t>
            </a:r>
          </a:p>
          <a:p>
            <a:pPr lvl="1" algn="just">
              <a:buFontTx/>
              <a:buChar char=" "/>
            </a:pPr>
            <a:r>
              <a:rPr lang="en-GB" dirty="0" smtClean="0">
                <a:latin typeface="Times New Roman" pitchFamily="18" charset="0"/>
                <a:cs typeface="Times New Roman" pitchFamily="18" charset="0"/>
              </a:rPr>
              <a:t>characteristics measured in the experiment</a:t>
            </a:r>
          </a:p>
          <a:p>
            <a:pPr lvl="1" algn="just">
              <a:buFontTx/>
              <a:buChar char=" "/>
            </a:pPr>
            <a:r>
              <a:rPr lang="en-GB" dirty="0" smtClean="0">
                <a:latin typeface="Times New Roman" pitchFamily="18" charset="0"/>
                <a:cs typeface="Times New Roman" pitchFamily="18" charset="0"/>
              </a:rPr>
              <a:t>e.g. time taken, number of errors.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228600"/>
            <a:ext cx="8763000" cy="990600"/>
          </a:xfrm>
        </p:spPr>
        <p:txBody>
          <a:bodyPr/>
          <a:lstStyle/>
          <a:p>
            <a:r>
              <a:rPr lang="en-GB" dirty="0" smtClean="0"/>
              <a:t>Hypothesis</a:t>
            </a:r>
          </a:p>
        </p:txBody>
      </p:sp>
      <p:sp>
        <p:nvSpPr>
          <p:cNvPr id="63491" name="Rectangle 3"/>
          <p:cNvSpPr>
            <a:spLocks noGrp="1" noChangeArrowheads="1"/>
          </p:cNvSpPr>
          <p:nvPr>
            <p:ph sz="quarter" idx="1"/>
          </p:nvPr>
        </p:nvSpPr>
        <p:spPr>
          <a:xfrm>
            <a:off x="152400" y="1600200"/>
            <a:ext cx="8839200" cy="5029200"/>
          </a:xfrm>
        </p:spPr>
        <p:txBody>
          <a:bodyPr/>
          <a:lstStyle/>
          <a:p>
            <a:pPr algn="just">
              <a:lnSpc>
                <a:spcPct val="90000"/>
              </a:lnSpc>
            </a:pPr>
            <a:r>
              <a:rPr lang="en-GB" dirty="0" smtClean="0">
                <a:latin typeface="Times New Roman" pitchFamily="18" charset="0"/>
                <a:cs typeface="Times New Roman" pitchFamily="18" charset="0"/>
              </a:rPr>
              <a:t>Prediction of outcome</a:t>
            </a:r>
          </a:p>
          <a:p>
            <a:pPr lvl="1" algn="just">
              <a:lnSpc>
                <a:spcPct val="90000"/>
              </a:lnSpc>
            </a:pPr>
            <a:r>
              <a:rPr lang="en-GB" dirty="0" smtClean="0">
                <a:latin typeface="Times New Roman" pitchFamily="18" charset="0"/>
                <a:cs typeface="Times New Roman" pitchFamily="18" charset="0"/>
              </a:rPr>
              <a:t>Framed in terms of IV and DV</a:t>
            </a:r>
          </a:p>
          <a:p>
            <a:pPr lvl="4" algn="just">
              <a:lnSpc>
                <a:spcPct val="90000"/>
              </a:lnSpc>
              <a:buFontTx/>
              <a:buChar char=" "/>
            </a:pPr>
            <a:endParaRPr lang="en-GB" sz="1600" dirty="0" smtClean="0">
              <a:latin typeface="Times New Roman" pitchFamily="18" charset="0"/>
              <a:cs typeface="Times New Roman" pitchFamily="18" charset="0"/>
            </a:endParaRPr>
          </a:p>
          <a:p>
            <a:pPr lvl="1" algn="just">
              <a:lnSpc>
                <a:spcPct val="90000"/>
              </a:lnSpc>
              <a:buFontTx/>
              <a:buChar char=" "/>
            </a:pPr>
            <a:r>
              <a:rPr lang="en-GB" dirty="0" smtClean="0">
                <a:latin typeface="Times New Roman" pitchFamily="18" charset="0"/>
                <a:cs typeface="Times New Roman" pitchFamily="18" charset="0"/>
              </a:rPr>
              <a:t>e.g. “error rate will increase as font size decreases”</a:t>
            </a:r>
          </a:p>
          <a:p>
            <a:pPr algn="just">
              <a:lnSpc>
                <a:spcPct val="90000"/>
              </a:lnSpc>
            </a:pPr>
            <a:endParaRPr lang="en-GB" sz="24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Null hypothesis</a:t>
            </a:r>
          </a:p>
          <a:p>
            <a:pPr lvl="1" algn="just">
              <a:lnSpc>
                <a:spcPct val="90000"/>
              </a:lnSpc>
            </a:pPr>
            <a:r>
              <a:rPr lang="en-GB" dirty="0" smtClean="0">
                <a:latin typeface="Times New Roman" pitchFamily="18" charset="0"/>
                <a:cs typeface="Times New Roman" pitchFamily="18" charset="0"/>
              </a:rPr>
              <a:t>States no difference between conditions</a:t>
            </a:r>
          </a:p>
          <a:p>
            <a:pPr lvl="1" algn="just">
              <a:lnSpc>
                <a:spcPct val="90000"/>
              </a:lnSpc>
            </a:pPr>
            <a:r>
              <a:rPr lang="en-GB" dirty="0" smtClean="0">
                <a:latin typeface="Times New Roman" pitchFamily="18" charset="0"/>
                <a:cs typeface="Times New Roman" pitchFamily="18" charset="0"/>
              </a:rPr>
              <a:t>Aim is to disprove this</a:t>
            </a:r>
          </a:p>
          <a:p>
            <a:pPr lvl="4" algn="just">
              <a:lnSpc>
                <a:spcPct val="90000"/>
              </a:lnSpc>
              <a:buFontTx/>
              <a:buChar char=" "/>
            </a:pPr>
            <a:endParaRPr lang="en-GB" sz="2600" dirty="0" smtClean="0">
              <a:latin typeface="Times New Roman" pitchFamily="18" charset="0"/>
              <a:cs typeface="Times New Roman" pitchFamily="18" charset="0"/>
            </a:endParaRPr>
          </a:p>
          <a:p>
            <a:pPr lvl="1" algn="just">
              <a:lnSpc>
                <a:spcPct val="90000"/>
              </a:lnSpc>
              <a:buFontTx/>
              <a:buChar char=" "/>
            </a:pPr>
            <a:r>
              <a:rPr lang="en-GB" dirty="0" smtClean="0">
                <a:latin typeface="Times New Roman" pitchFamily="18" charset="0"/>
                <a:cs typeface="Times New Roman" pitchFamily="18" charset="0"/>
              </a:rPr>
              <a:t>e.g. null </a:t>
            </a:r>
            <a:r>
              <a:rPr lang="en-GB" dirty="0" err="1" smtClean="0">
                <a:latin typeface="Times New Roman" pitchFamily="18" charset="0"/>
                <a:cs typeface="Times New Roman" pitchFamily="18" charset="0"/>
              </a:rPr>
              <a:t>hyp</a:t>
            </a:r>
            <a:r>
              <a:rPr lang="en-GB" dirty="0" smtClean="0">
                <a:latin typeface="Times New Roman" pitchFamily="18" charset="0"/>
                <a:cs typeface="Times New Roman" pitchFamily="18" charset="0"/>
              </a:rPr>
              <a:t>. = “no change with font size”</a:t>
            </a:r>
          </a:p>
          <a:p>
            <a:pPr algn="just">
              <a:lnSpc>
                <a:spcPct val="90000"/>
              </a:lnSpc>
              <a:buFontTx/>
              <a:buNone/>
            </a:pPr>
            <a:endParaRPr lang="en-GB" sz="2400" dirty="0" smtClean="0">
              <a:latin typeface="Times New Roman" pitchFamily="18" charset="0"/>
              <a:cs typeface="Times New Roman" pitchFamily="18" charset="0"/>
            </a:endParaRPr>
          </a:p>
          <a:p>
            <a:pPr algn="just">
              <a:lnSpc>
                <a:spcPct val="90000"/>
              </a:lnSpc>
            </a:pPr>
            <a:endParaRPr lang="en-GB" sz="2400" dirty="0" smtClean="0">
              <a:latin typeface="Times New Roman" pitchFamily="18" charset="0"/>
              <a:cs typeface="Times New Roman" pitchFamily="18" charset="0"/>
            </a:endParaRP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28600" y="228600"/>
            <a:ext cx="8686800" cy="990600"/>
          </a:xfrm>
        </p:spPr>
        <p:txBody>
          <a:bodyPr/>
          <a:lstStyle/>
          <a:p>
            <a:r>
              <a:rPr lang="en-GB" dirty="0" smtClean="0"/>
              <a:t>Experimental Design</a:t>
            </a:r>
          </a:p>
        </p:txBody>
      </p:sp>
      <p:sp>
        <p:nvSpPr>
          <p:cNvPr id="64515" name="Rectangle 3"/>
          <p:cNvSpPr>
            <a:spLocks noGrp="1" noChangeArrowheads="1"/>
          </p:cNvSpPr>
          <p:nvPr>
            <p:ph sz="quarter" idx="1"/>
          </p:nvPr>
        </p:nvSpPr>
        <p:spPr>
          <a:xfrm>
            <a:off x="152400" y="1600200"/>
            <a:ext cx="8839200" cy="5105400"/>
          </a:xfrm>
        </p:spPr>
        <p:txBody>
          <a:bodyPr/>
          <a:lstStyle/>
          <a:p>
            <a:pPr algn="just">
              <a:lnSpc>
                <a:spcPct val="90000"/>
              </a:lnSpc>
            </a:pPr>
            <a:r>
              <a:rPr lang="en-GB" dirty="0" smtClean="0">
                <a:latin typeface="Times New Roman" pitchFamily="18" charset="0"/>
                <a:cs typeface="Times New Roman" pitchFamily="18" charset="0"/>
              </a:rPr>
              <a:t>Within groups design</a:t>
            </a:r>
          </a:p>
          <a:p>
            <a:pPr lvl="1" algn="just">
              <a:lnSpc>
                <a:spcPct val="90000"/>
              </a:lnSpc>
            </a:pPr>
            <a:r>
              <a:rPr lang="en-GB" dirty="0" smtClean="0">
                <a:latin typeface="Times New Roman" pitchFamily="18" charset="0"/>
                <a:cs typeface="Times New Roman" pitchFamily="18" charset="0"/>
              </a:rPr>
              <a:t>Each subject performs experiment under each condition.</a:t>
            </a:r>
          </a:p>
          <a:p>
            <a:pPr lvl="1" algn="just">
              <a:lnSpc>
                <a:spcPct val="90000"/>
              </a:lnSpc>
            </a:pPr>
            <a:r>
              <a:rPr lang="en-GB" dirty="0" smtClean="0">
                <a:latin typeface="Times New Roman" pitchFamily="18" charset="0"/>
                <a:cs typeface="Times New Roman" pitchFamily="18" charset="0"/>
              </a:rPr>
              <a:t>Transfer of learning possible </a:t>
            </a:r>
          </a:p>
          <a:p>
            <a:pPr lvl="1" algn="just">
              <a:lnSpc>
                <a:spcPct val="90000"/>
              </a:lnSpc>
            </a:pPr>
            <a:r>
              <a:rPr lang="en-GB" dirty="0" smtClean="0">
                <a:latin typeface="Times New Roman" pitchFamily="18" charset="0"/>
                <a:cs typeface="Times New Roman" pitchFamily="18" charset="0"/>
              </a:rPr>
              <a:t>Less costly and less likely to suffer from user variation.</a:t>
            </a:r>
          </a:p>
          <a:p>
            <a:pPr algn="just">
              <a:lnSpc>
                <a:spcPct val="90000"/>
              </a:lnSpc>
            </a:pPr>
            <a:endParaRPr lang="en-GB"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Between groups design</a:t>
            </a:r>
          </a:p>
          <a:p>
            <a:pPr lvl="1" algn="just">
              <a:lnSpc>
                <a:spcPct val="90000"/>
              </a:lnSpc>
            </a:pPr>
            <a:r>
              <a:rPr lang="en-GB" dirty="0" smtClean="0">
                <a:latin typeface="Times New Roman" pitchFamily="18" charset="0"/>
                <a:cs typeface="Times New Roman" pitchFamily="18" charset="0"/>
              </a:rPr>
              <a:t>Each subject performs under only one condition</a:t>
            </a:r>
          </a:p>
          <a:p>
            <a:pPr lvl="1" algn="just">
              <a:lnSpc>
                <a:spcPct val="90000"/>
              </a:lnSpc>
            </a:pPr>
            <a:r>
              <a:rPr lang="en-GB" dirty="0" smtClean="0">
                <a:latin typeface="Times New Roman" pitchFamily="18" charset="0"/>
                <a:cs typeface="Times New Roman" pitchFamily="18" charset="0"/>
              </a:rPr>
              <a:t>No transfer of learning </a:t>
            </a:r>
          </a:p>
          <a:p>
            <a:pPr lvl="1" algn="just">
              <a:lnSpc>
                <a:spcPct val="90000"/>
              </a:lnSpc>
            </a:pPr>
            <a:r>
              <a:rPr lang="en-GB" dirty="0" smtClean="0">
                <a:latin typeface="Times New Roman" pitchFamily="18" charset="0"/>
                <a:cs typeface="Times New Roman" pitchFamily="18" charset="0"/>
              </a:rPr>
              <a:t>More users required</a:t>
            </a:r>
          </a:p>
          <a:p>
            <a:pPr lvl="1" algn="just">
              <a:lnSpc>
                <a:spcPct val="90000"/>
              </a:lnSpc>
            </a:pPr>
            <a:r>
              <a:rPr lang="en-GB" dirty="0" smtClean="0">
                <a:latin typeface="Times New Roman" pitchFamily="18" charset="0"/>
                <a:cs typeface="Times New Roman" pitchFamily="18" charset="0"/>
              </a:rPr>
              <a:t>Variation can bias results.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28600"/>
            <a:ext cx="8763000" cy="990600"/>
          </a:xfrm>
        </p:spPr>
        <p:txBody>
          <a:bodyPr/>
          <a:lstStyle/>
          <a:p>
            <a:r>
              <a:rPr lang="en-GB" dirty="0" smtClean="0"/>
              <a:t>Activities in the Life Cycle</a:t>
            </a:r>
          </a:p>
        </p:txBody>
      </p:sp>
      <p:sp>
        <p:nvSpPr>
          <p:cNvPr id="13315" name="Rectangle 3"/>
          <p:cNvSpPr>
            <a:spLocks noGrp="1" noChangeArrowheads="1"/>
          </p:cNvSpPr>
          <p:nvPr>
            <p:ph sz="quarter" idx="1"/>
          </p:nvPr>
        </p:nvSpPr>
        <p:spPr>
          <a:xfrm>
            <a:off x="152400" y="1524000"/>
            <a:ext cx="8839200" cy="5105400"/>
          </a:xfrm>
        </p:spPr>
        <p:txBody>
          <a:bodyPr>
            <a:noAutofit/>
          </a:bodyPr>
          <a:lstStyle/>
          <a:p>
            <a:pPr marL="0" indent="0" algn="just">
              <a:lnSpc>
                <a:spcPct val="90000"/>
              </a:lnSpc>
              <a:buFontTx/>
              <a:buNone/>
            </a:pPr>
            <a:r>
              <a:rPr lang="en-GB" sz="2400" dirty="0" smtClean="0">
                <a:latin typeface="Times New Roman" pitchFamily="18" charset="0"/>
                <a:cs typeface="Times New Roman" pitchFamily="18" charset="0"/>
              </a:rPr>
              <a:t>Requirements Specification</a:t>
            </a:r>
          </a:p>
          <a:p>
            <a:pPr marL="381000" lvl="1" indent="0" algn="just">
              <a:lnSpc>
                <a:spcPct val="90000"/>
              </a:lnSpc>
              <a:buFontTx/>
              <a:buNone/>
            </a:pPr>
            <a:r>
              <a:rPr lang="en-GB" sz="2400" dirty="0" smtClean="0">
                <a:latin typeface="Times New Roman" pitchFamily="18" charset="0"/>
                <a:cs typeface="Times New Roman" pitchFamily="18" charset="0"/>
              </a:rPr>
              <a:t>Designer and customer try to capture what the system is expected to provide which can be expressed in natural language or more precise languages, such as a task analysis</a:t>
            </a:r>
          </a:p>
          <a:p>
            <a:pPr marL="381000" lvl="1" indent="0" algn="just">
              <a:lnSpc>
                <a:spcPct val="90000"/>
              </a:lnSpc>
              <a:buFontTx/>
              <a:buNone/>
            </a:pPr>
            <a:endParaRPr lang="en-GB" sz="1200" dirty="0" smtClean="0">
              <a:latin typeface="Times New Roman" pitchFamily="18" charset="0"/>
              <a:cs typeface="Times New Roman" pitchFamily="18" charset="0"/>
            </a:endParaRPr>
          </a:p>
          <a:p>
            <a:pPr marL="0" indent="0" algn="just">
              <a:lnSpc>
                <a:spcPct val="90000"/>
              </a:lnSpc>
              <a:buFontTx/>
              <a:buNone/>
            </a:pPr>
            <a:r>
              <a:rPr lang="en-GB" sz="2400" dirty="0" smtClean="0">
                <a:latin typeface="Times New Roman" pitchFamily="18" charset="0"/>
                <a:cs typeface="Times New Roman" pitchFamily="18" charset="0"/>
              </a:rPr>
              <a:t>Architectural Design</a:t>
            </a:r>
          </a:p>
          <a:p>
            <a:pPr marL="381000" lvl="1" indent="0" algn="just">
              <a:lnSpc>
                <a:spcPct val="90000"/>
              </a:lnSpc>
              <a:buFontTx/>
              <a:buNone/>
            </a:pPr>
            <a:r>
              <a:rPr lang="en-GB" sz="2400" dirty="0" smtClean="0">
                <a:latin typeface="Times New Roman" pitchFamily="18" charset="0"/>
                <a:cs typeface="Times New Roman" pitchFamily="18" charset="0"/>
              </a:rPr>
              <a:t>High-level description of how the system will provide the services required, factor system into major components of the system and how they are interrelated, needs to satisfy both functional and non-functional requirements</a:t>
            </a:r>
          </a:p>
          <a:p>
            <a:pPr marL="0" indent="0" algn="just">
              <a:lnSpc>
                <a:spcPct val="90000"/>
              </a:lnSpc>
              <a:buFontTx/>
              <a:buNone/>
            </a:pPr>
            <a:endParaRPr lang="en-GB" sz="1200" dirty="0" smtClean="0">
              <a:latin typeface="Times New Roman" pitchFamily="18" charset="0"/>
              <a:cs typeface="Times New Roman" pitchFamily="18" charset="0"/>
            </a:endParaRPr>
          </a:p>
          <a:p>
            <a:pPr marL="0" indent="0" algn="just">
              <a:lnSpc>
                <a:spcPct val="90000"/>
              </a:lnSpc>
              <a:buFontTx/>
              <a:buNone/>
            </a:pPr>
            <a:r>
              <a:rPr lang="en-GB" sz="2400" dirty="0" smtClean="0">
                <a:latin typeface="Times New Roman" pitchFamily="18" charset="0"/>
                <a:cs typeface="Times New Roman" pitchFamily="18" charset="0"/>
              </a:rPr>
              <a:t>Detailed Design</a:t>
            </a:r>
          </a:p>
          <a:p>
            <a:pPr marL="381000" lvl="1" indent="0" algn="just">
              <a:lnSpc>
                <a:spcPct val="90000"/>
              </a:lnSpc>
              <a:buFontTx/>
              <a:buNone/>
            </a:pPr>
            <a:r>
              <a:rPr lang="en-GB" sz="2400" dirty="0" smtClean="0">
                <a:latin typeface="Times New Roman" pitchFamily="18" charset="0"/>
                <a:cs typeface="Times New Roman" pitchFamily="18" charset="0"/>
              </a:rPr>
              <a:t>Refinement of architectural components and interrelations to identify modules to be implemented separately. The refinement is governed by the non-functional requirements</a:t>
            </a:r>
          </a:p>
          <a:p>
            <a:pPr marL="0" indent="0" algn="just">
              <a:lnSpc>
                <a:spcPct val="90000"/>
              </a:lnSpc>
              <a:buFontTx/>
              <a:buNone/>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763000" cy="990600"/>
          </a:xfrm>
        </p:spPr>
        <p:txBody>
          <a:bodyPr/>
          <a:lstStyle/>
          <a:p>
            <a:r>
              <a:rPr lang="en-GB" dirty="0" smtClean="0"/>
              <a:t>Analysis of Data</a:t>
            </a:r>
          </a:p>
        </p:txBody>
      </p:sp>
      <p:sp>
        <p:nvSpPr>
          <p:cNvPr id="65539" name="Rectangle 3"/>
          <p:cNvSpPr>
            <a:spLocks noGrp="1" noChangeArrowheads="1"/>
          </p:cNvSpPr>
          <p:nvPr>
            <p:ph sz="quarter" idx="1"/>
          </p:nvPr>
        </p:nvSpPr>
        <p:spPr>
          <a:xfrm>
            <a:off x="152400" y="1600200"/>
            <a:ext cx="8839200" cy="5105400"/>
          </a:xfrm>
        </p:spPr>
        <p:txBody>
          <a:bodyPr/>
          <a:lstStyle/>
          <a:p>
            <a:pPr algn="just">
              <a:lnSpc>
                <a:spcPct val="90000"/>
              </a:lnSpc>
            </a:pPr>
            <a:r>
              <a:rPr lang="en-GB" dirty="0" smtClean="0">
                <a:latin typeface="Times New Roman" pitchFamily="18" charset="0"/>
                <a:cs typeface="Times New Roman" pitchFamily="18" charset="0"/>
              </a:rPr>
              <a:t>Before you start to do any statistics:</a:t>
            </a:r>
          </a:p>
          <a:p>
            <a:pPr lvl="1" algn="just">
              <a:lnSpc>
                <a:spcPct val="90000"/>
              </a:lnSpc>
            </a:pPr>
            <a:r>
              <a:rPr lang="en-GB" dirty="0" smtClean="0">
                <a:latin typeface="Times New Roman" pitchFamily="18" charset="0"/>
                <a:cs typeface="Times New Roman" pitchFamily="18" charset="0"/>
              </a:rPr>
              <a:t>Look at data</a:t>
            </a:r>
          </a:p>
          <a:p>
            <a:pPr lvl="1" algn="just">
              <a:lnSpc>
                <a:spcPct val="90000"/>
              </a:lnSpc>
            </a:pPr>
            <a:r>
              <a:rPr lang="en-GB" dirty="0" smtClean="0">
                <a:latin typeface="Times New Roman" pitchFamily="18" charset="0"/>
                <a:cs typeface="Times New Roman" pitchFamily="18" charset="0"/>
              </a:rPr>
              <a:t>Save original data</a:t>
            </a:r>
          </a:p>
          <a:p>
            <a:pPr lvl="2" algn="just">
              <a:lnSpc>
                <a:spcPct val="90000"/>
              </a:lnSpc>
            </a:pPr>
            <a:endParaRPr lang="en-GB" sz="18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Choice of statistical technique depends on</a:t>
            </a:r>
          </a:p>
          <a:p>
            <a:pPr lvl="1" algn="just">
              <a:lnSpc>
                <a:spcPct val="90000"/>
              </a:lnSpc>
            </a:pPr>
            <a:r>
              <a:rPr lang="en-GB" dirty="0" smtClean="0">
                <a:latin typeface="Times New Roman" pitchFamily="18" charset="0"/>
                <a:cs typeface="Times New Roman" pitchFamily="18" charset="0"/>
              </a:rPr>
              <a:t>Type of data</a:t>
            </a:r>
          </a:p>
          <a:p>
            <a:pPr lvl="1" algn="just">
              <a:lnSpc>
                <a:spcPct val="90000"/>
              </a:lnSpc>
            </a:pPr>
            <a:r>
              <a:rPr lang="en-GB" dirty="0" smtClean="0">
                <a:latin typeface="Times New Roman" pitchFamily="18" charset="0"/>
                <a:cs typeface="Times New Roman" pitchFamily="18" charset="0"/>
              </a:rPr>
              <a:t>Information required</a:t>
            </a:r>
          </a:p>
          <a:p>
            <a:pPr lvl="2" algn="just">
              <a:lnSpc>
                <a:spcPct val="90000"/>
              </a:lnSpc>
            </a:pPr>
            <a:endParaRPr lang="en-GB" sz="18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Type of data</a:t>
            </a:r>
          </a:p>
          <a:p>
            <a:pPr lvl="1" algn="just">
              <a:lnSpc>
                <a:spcPct val="90000"/>
              </a:lnSpc>
            </a:pPr>
            <a:r>
              <a:rPr lang="en-GB" dirty="0" smtClean="0">
                <a:latin typeface="Times New Roman" pitchFamily="18" charset="0"/>
                <a:cs typeface="Times New Roman" pitchFamily="18" charset="0"/>
              </a:rPr>
              <a:t>Discrete  -  finite number of values</a:t>
            </a:r>
          </a:p>
          <a:p>
            <a:pPr lvl="1" algn="just">
              <a:lnSpc>
                <a:spcPct val="90000"/>
              </a:lnSpc>
            </a:pPr>
            <a:r>
              <a:rPr lang="en-GB" dirty="0" smtClean="0">
                <a:latin typeface="Times New Roman" pitchFamily="18" charset="0"/>
                <a:cs typeface="Times New Roman" pitchFamily="18" charset="0"/>
              </a:rPr>
              <a:t>Continuous  -  any value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52400" y="228600"/>
            <a:ext cx="8839200" cy="990600"/>
          </a:xfrm>
        </p:spPr>
        <p:txBody>
          <a:bodyPr/>
          <a:lstStyle/>
          <a:p>
            <a:r>
              <a:rPr lang="en-GB" dirty="0" smtClean="0"/>
              <a:t>Analysis - Types of Test</a:t>
            </a:r>
          </a:p>
        </p:txBody>
      </p:sp>
      <p:sp>
        <p:nvSpPr>
          <p:cNvPr id="66563" name="Rectangle 3"/>
          <p:cNvSpPr>
            <a:spLocks noGrp="1" noChangeArrowheads="1"/>
          </p:cNvSpPr>
          <p:nvPr>
            <p:ph sz="quarter" idx="1"/>
          </p:nvPr>
        </p:nvSpPr>
        <p:spPr>
          <a:xfrm>
            <a:off x="152400" y="1600200"/>
            <a:ext cx="8839200" cy="5105400"/>
          </a:xfrm>
        </p:spPr>
        <p:txBody>
          <a:bodyPr>
            <a:normAutofit lnSpcReduction="10000"/>
          </a:bodyPr>
          <a:lstStyle/>
          <a:p>
            <a:pPr>
              <a:lnSpc>
                <a:spcPct val="90000"/>
              </a:lnSpc>
            </a:pPr>
            <a:r>
              <a:rPr lang="en-GB" dirty="0" smtClean="0">
                <a:latin typeface="Times New Roman" pitchFamily="18" charset="0"/>
                <a:cs typeface="Times New Roman" pitchFamily="18" charset="0"/>
              </a:rPr>
              <a:t>Parametric</a:t>
            </a:r>
          </a:p>
          <a:p>
            <a:pPr lvl="1">
              <a:lnSpc>
                <a:spcPct val="90000"/>
              </a:lnSpc>
            </a:pPr>
            <a:r>
              <a:rPr lang="en-GB" dirty="0" smtClean="0">
                <a:latin typeface="Times New Roman" pitchFamily="18" charset="0"/>
                <a:cs typeface="Times New Roman" pitchFamily="18" charset="0"/>
              </a:rPr>
              <a:t>Assume normal distribution</a:t>
            </a:r>
          </a:p>
          <a:p>
            <a:pPr lvl="1">
              <a:lnSpc>
                <a:spcPct val="90000"/>
              </a:lnSpc>
            </a:pPr>
            <a:r>
              <a:rPr lang="en-GB" dirty="0" smtClean="0">
                <a:latin typeface="Times New Roman" pitchFamily="18" charset="0"/>
                <a:cs typeface="Times New Roman" pitchFamily="18" charset="0"/>
              </a:rPr>
              <a:t>Robust</a:t>
            </a:r>
          </a:p>
          <a:p>
            <a:pPr lvl="1">
              <a:lnSpc>
                <a:spcPct val="90000"/>
              </a:lnSpc>
            </a:pPr>
            <a:r>
              <a:rPr lang="en-GB" dirty="0" smtClean="0">
                <a:latin typeface="Times New Roman" pitchFamily="18" charset="0"/>
                <a:cs typeface="Times New Roman" pitchFamily="18" charset="0"/>
              </a:rPr>
              <a:t>Powerful</a:t>
            </a:r>
          </a:p>
          <a:p>
            <a:pPr lvl="4">
              <a:lnSpc>
                <a:spcPct val="90000"/>
              </a:lnSpc>
            </a:pPr>
            <a:endParaRPr lang="en-GB" sz="12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Non-parametric</a:t>
            </a:r>
          </a:p>
          <a:p>
            <a:pPr lvl="1">
              <a:lnSpc>
                <a:spcPct val="90000"/>
              </a:lnSpc>
            </a:pPr>
            <a:r>
              <a:rPr lang="en-GB" dirty="0" smtClean="0">
                <a:latin typeface="Times New Roman" pitchFamily="18" charset="0"/>
                <a:cs typeface="Times New Roman" pitchFamily="18" charset="0"/>
              </a:rPr>
              <a:t>Do not assume normal distribution</a:t>
            </a:r>
          </a:p>
          <a:p>
            <a:pPr lvl="1">
              <a:lnSpc>
                <a:spcPct val="90000"/>
              </a:lnSpc>
            </a:pPr>
            <a:r>
              <a:rPr lang="en-GB" dirty="0" smtClean="0">
                <a:latin typeface="Times New Roman" pitchFamily="18" charset="0"/>
                <a:cs typeface="Times New Roman" pitchFamily="18" charset="0"/>
              </a:rPr>
              <a:t>Less powerful</a:t>
            </a:r>
          </a:p>
          <a:p>
            <a:pPr lvl="1">
              <a:lnSpc>
                <a:spcPct val="90000"/>
              </a:lnSpc>
            </a:pPr>
            <a:r>
              <a:rPr lang="en-GB" dirty="0" smtClean="0">
                <a:latin typeface="Times New Roman" pitchFamily="18" charset="0"/>
                <a:cs typeface="Times New Roman" pitchFamily="18" charset="0"/>
              </a:rPr>
              <a:t>More reliable</a:t>
            </a:r>
          </a:p>
          <a:p>
            <a:pPr lvl="4">
              <a:lnSpc>
                <a:spcPct val="90000"/>
              </a:lnSpc>
            </a:pPr>
            <a:endParaRPr lang="en-GB" sz="1200" dirty="0" smtClean="0">
              <a:latin typeface="Times New Roman" pitchFamily="18" charset="0"/>
              <a:cs typeface="Times New Roman" pitchFamily="18" charset="0"/>
            </a:endParaRPr>
          </a:p>
          <a:p>
            <a:pPr>
              <a:lnSpc>
                <a:spcPct val="90000"/>
              </a:lnSpc>
            </a:pPr>
            <a:r>
              <a:rPr lang="en-GB" dirty="0" smtClean="0">
                <a:latin typeface="Times New Roman" pitchFamily="18" charset="0"/>
                <a:cs typeface="Times New Roman" pitchFamily="18" charset="0"/>
              </a:rPr>
              <a:t>Contingency table</a:t>
            </a:r>
          </a:p>
          <a:p>
            <a:pPr lvl="1">
              <a:lnSpc>
                <a:spcPct val="90000"/>
              </a:lnSpc>
            </a:pPr>
            <a:r>
              <a:rPr lang="en-GB" dirty="0" smtClean="0">
                <a:latin typeface="Times New Roman" pitchFamily="18" charset="0"/>
                <a:cs typeface="Times New Roman" pitchFamily="18" charset="0"/>
              </a:rPr>
              <a:t>Classify data by discrete attributes </a:t>
            </a:r>
          </a:p>
          <a:p>
            <a:pPr lvl="1">
              <a:lnSpc>
                <a:spcPct val="90000"/>
              </a:lnSpc>
            </a:pPr>
            <a:r>
              <a:rPr lang="en-GB" dirty="0" smtClean="0">
                <a:latin typeface="Times New Roman" pitchFamily="18" charset="0"/>
                <a:cs typeface="Times New Roman" pitchFamily="18" charset="0"/>
              </a:rPr>
              <a:t>Count number of data items in each group</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 y="228600"/>
            <a:ext cx="8839200" cy="990600"/>
          </a:xfrm>
        </p:spPr>
        <p:txBody>
          <a:bodyPr/>
          <a:lstStyle/>
          <a:p>
            <a:r>
              <a:rPr lang="en-GB" dirty="0" smtClean="0"/>
              <a:t>Analysis of Data (cont.)</a:t>
            </a:r>
          </a:p>
        </p:txBody>
      </p:sp>
      <p:sp>
        <p:nvSpPr>
          <p:cNvPr id="67587" name="Rectangle 3"/>
          <p:cNvSpPr>
            <a:spLocks noGrp="1" noChangeArrowheads="1"/>
          </p:cNvSpPr>
          <p:nvPr>
            <p:ph sz="quarter" idx="1"/>
          </p:nvPr>
        </p:nvSpPr>
        <p:spPr>
          <a:xfrm>
            <a:off x="152400" y="1600200"/>
            <a:ext cx="8763000" cy="5029200"/>
          </a:xfrm>
        </p:spPr>
        <p:txBody>
          <a:bodyPr/>
          <a:lstStyle/>
          <a:p>
            <a:r>
              <a:rPr lang="en-GB" dirty="0" smtClean="0">
                <a:latin typeface="Times New Roman" pitchFamily="18" charset="0"/>
                <a:cs typeface="Times New Roman" pitchFamily="18" charset="0"/>
              </a:rPr>
              <a:t>What information is required?</a:t>
            </a:r>
          </a:p>
          <a:p>
            <a:pPr lvl="1"/>
            <a:r>
              <a:rPr lang="en-GB" dirty="0" smtClean="0">
                <a:latin typeface="Times New Roman" pitchFamily="18" charset="0"/>
                <a:cs typeface="Times New Roman" pitchFamily="18" charset="0"/>
              </a:rPr>
              <a:t>Is there a difference?</a:t>
            </a:r>
          </a:p>
          <a:p>
            <a:pPr lvl="1"/>
            <a:r>
              <a:rPr lang="en-GB" dirty="0" smtClean="0">
                <a:latin typeface="Times New Roman" pitchFamily="18" charset="0"/>
                <a:cs typeface="Times New Roman" pitchFamily="18" charset="0"/>
              </a:rPr>
              <a:t>How big is the difference?</a:t>
            </a:r>
          </a:p>
          <a:p>
            <a:pPr lvl="1"/>
            <a:r>
              <a:rPr lang="en-GB" dirty="0" smtClean="0">
                <a:latin typeface="Times New Roman" pitchFamily="18" charset="0"/>
                <a:cs typeface="Times New Roman" pitchFamily="18" charset="0"/>
              </a:rPr>
              <a:t>How accurate is the estimate?</a:t>
            </a:r>
          </a:p>
          <a:p>
            <a:pPr lvl="3"/>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Parametric and non-parametric tests mainly address first of these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2400" y="228600"/>
            <a:ext cx="8763000" cy="990600"/>
          </a:xfrm>
        </p:spPr>
        <p:txBody>
          <a:bodyPr/>
          <a:lstStyle/>
          <a:p>
            <a:r>
              <a:rPr lang="en-GB" dirty="0" smtClean="0"/>
              <a:t>Experimental Studies on Groups</a:t>
            </a:r>
          </a:p>
        </p:txBody>
      </p:sp>
      <p:sp>
        <p:nvSpPr>
          <p:cNvPr id="68611" name="Rectangle 3"/>
          <p:cNvSpPr>
            <a:spLocks noGrp="1" noChangeArrowheads="1"/>
          </p:cNvSpPr>
          <p:nvPr>
            <p:ph sz="quarter" idx="1"/>
          </p:nvPr>
        </p:nvSpPr>
        <p:spPr>
          <a:xfrm>
            <a:off x="152400" y="1752600"/>
            <a:ext cx="8839200" cy="4876800"/>
          </a:xfrm>
        </p:spPr>
        <p:txBody>
          <a:bodyPr/>
          <a:lstStyle/>
          <a:p>
            <a:pPr>
              <a:buFontTx/>
              <a:buNone/>
            </a:pPr>
            <a:r>
              <a:rPr lang="en-GB" dirty="0" smtClean="0">
                <a:latin typeface="Times New Roman" pitchFamily="18" charset="0"/>
                <a:cs typeface="Times New Roman" pitchFamily="18" charset="0"/>
              </a:rPr>
              <a:t>More difficult than single-user experiments</a:t>
            </a:r>
          </a:p>
          <a:p>
            <a:endParaRPr lang="en-GB"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Problems with:</a:t>
            </a:r>
          </a:p>
          <a:p>
            <a:pPr lvl="1"/>
            <a:r>
              <a:rPr lang="en-GB" dirty="0" smtClean="0">
                <a:latin typeface="Times New Roman" pitchFamily="18" charset="0"/>
                <a:cs typeface="Times New Roman" pitchFamily="18" charset="0"/>
              </a:rPr>
              <a:t>Subject groups</a:t>
            </a:r>
          </a:p>
          <a:p>
            <a:pPr lvl="1"/>
            <a:r>
              <a:rPr lang="en-GB" dirty="0" smtClean="0">
                <a:latin typeface="Times New Roman" pitchFamily="18" charset="0"/>
                <a:cs typeface="Times New Roman" pitchFamily="18" charset="0"/>
              </a:rPr>
              <a:t>Choice of task</a:t>
            </a:r>
          </a:p>
          <a:p>
            <a:pPr lvl="1"/>
            <a:r>
              <a:rPr lang="en-GB" dirty="0" smtClean="0">
                <a:latin typeface="Times New Roman" pitchFamily="18" charset="0"/>
                <a:cs typeface="Times New Roman" pitchFamily="18" charset="0"/>
              </a:rPr>
              <a:t>Data gathering</a:t>
            </a:r>
          </a:p>
          <a:p>
            <a:pPr lvl="1"/>
            <a:r>
              <a:rPr lang="en-GB" dirty="0" smtClean="0">
                <a:latin typeface="Times New Roman" pitchFamily="18" charset="0"/>
                <a:cs typeface="Times New Roman" pitchFamily="18" charset="0"/>
              </a:rPr>
              <a:t>Analysis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 y="228600"/>
            <a:ext cx="8839200" cy="990600"/>
          </a:xfrm>
        </p:spPr>
        <p:txBody>
          <a:bodyPr/>
          <a:lstStyle/>
          <a:p>
            <a:r>
              <a:rPr lang="en-GB" dirty="0" smtClean="0"/>
              <a:t>Subject Groups</a:t>
            </a:r>
          </a:p>
        </p:txBody>
      </p:sp>
      <p:sp>
        <p:nvSpPr>
          <p:cNvPr id="69635" name="Rectangle 3"/>
          <p:cNvSpPr>
            <a:spLocks noGrp="1" noChangeArrowheads="1"/>
          </p:cNvSpPr>
          <p:nvPr>
            <p:ph sz="quarter" idx="1"/>
          </p:nvPr>
        </p:nvSpPr>
        <p:spPr>
          <a:xfrm>
            <a:off x="152400" y="1600200"/>
            <a:ext cx="8839200" cy="5029200"/>
          </a:xfrm>
        </p:spPr>
        <p:txBody>
          <a:bodyPr/>
          <a:lstStyle/>
          <a:p>
            <a:pPr>
              <a:spcBef>
                <a:spcPct val="80000"/>
              </a:spcBef>
              <a:buFontTx/>
              <a:buNone/>
            </a:pPr>
            <a:r>
              <a:rPr lang="en-GB" sz="2400" dirty="0" smtClean="0">
                <a:latin typeface="Times New Roman" pitchFamily="18" charset="0"/>
                <a:cs typeface="Times New Roman" pitchFamily="18" charset="0"/>
              </a:rPr>
              <a:t>larger number of subjects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sym typeface="Symbol" pitchFamily="18" charset="2"/>
              </a:rPr>
              <a:t></a:t>
            </a:r>
            <a:r>
              <a:rPr lang="en-GB" sz="2400" dirty="0" smtClean="0">
                <a:latin typeface="Times New Roman" pitchFamily="18" charset="0"/>
                <a:cs typeface="Times New Roman" pitchFamily="18" charset="0"/>
              </a:rPr>
              <a:t>  more expensive</a:t>
            </a:r>
          </a:p>
          <a:p>
            <a:pPr>
              <a:spcBef>
                <a:spcPct val="80000"/>
              </a:spcBef>
              <a:buFontTx/>
              <a:buNone/>
            </a:pPr>
            <a:r>
              <a:rPr lang="en-GB" sz="2400" dirty="0" smtClean="0">
                <a:latin typeface="Times New Roman" pitchFamily="18" charset="0"/>
                <a:cs typeface="Times New Roman" pitchFamily="18" charset="0"/>
              </a:rPr>
              <a:t>longer time to `settle down’</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even more variation!</a:t>
            </a:r>
          </a:p>
          <a:p>
            <a:pPr>
              <a:spcBef>
                <a:spcPct val="80000"/>
              </a:spcBef>
              <a:buFontTx/>
              <a:buNone/>
            </a:pPr>
            <a:r>
              <a:rPr lang="en-GB" sz="2400" dirty="0" smtClean="0">
                <a:latin typeface="Times New Roman" pitchFamily="18" charset="0"/>
                <a:cs typeface="Times New Roman" pitchFamily="18" charset="0"/>
              </a:rPr>
              <a:t>difficult to timetable</a:t>
            </a:r>
          </a:p>
          <a:p>
            <a:pPr>
              <a:spcBef>
                <a:spcPct val="80000"/>
              </a:spcBef>
              <a:buFontTx/>
              <a:buNone/>
            </a:pPr>
            <a:r>
              <a:rPr lang="en-GB" sz="2400" dirty="0" smtClean="0">
                <a:latin typeface="Times New Roman" pitchFamily="18" charset="0"/>
                <a:cs typeface="Times New Roman" pitchFamily="18" charset="0"/>
              </a:rPr>
              <a:t>so … often only three or four groups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228600"/>
            <a:ext cx="8537448" cy="990600"/>
          </a:xfrm>
        </p:spPr>
        <p:txBody>
          <a:bodyPr/>
          <a:lstStyle/>
          <a:p>
            <a:r>
              <a:rPr lang="en-GB" dirty="0" smtClean="0"/>
              <a:t>The task</a:t>
            </a:r>
          </a:p>
        </p:txBody>
      </p:sp>
      <p:sp>
        <p:nvSpPr>
          <p:cNvPr id="70659" name="Rectangle 3"/>
          <p:cNvSpPr>
            <a:spLocks noGrp="1" noChangeArrowheads="1"/>
          </p:cNvSpPr>
          <p:nvPr>
            <p:ph sz="quarter" idx="1"/>
          </p:nvPr>
        </p:nvSpPr>
        <p:spPr>
          <a:xfrm>
            <a:off x="152400" y="1600200"/>
            <a:ext cx="8839200" cy="5029200"/>
          </a:xfrm>
        </p:spPr>
        <p:txBody>
          <a:bodyPr/>
          <a:lstStyle/>
          <a:p>
            <a:pPr>
              <a:buFontTx/>
              <a:buNone/>
              <a:tabLst>
                <a:tab pos="3522663" algn="l"/>
              </a:tabLst>
            </a:pPr>
            <a:r>
              <a:rPr lang="en-GB" dirty="0" smtClean="0">
                <a:latin typeface="Times New Roman" pitchFamily="18" charset="0"/>
                <a:cs typeface="Times New Roman" pitchFamily="18" charset="0"/>
              </a:rPr>
              <a:t>Must encourage cooperation</a:t>
            </a:r>
          </a:p>
          <a:p>
            <a:pPr>
              <a:buFontTx/>
              <a:buNone/>
              <a:tabLst>
                <a:tab pos="3522663" algn="l"/>
              </a:tabLst>
            </a:pPr>
            <a:endParaRPr lang="en-GB" dirty="0" smtClean="0">
              <a:latin typeface="Times New Roman" pitchFamily="18" charset="0"/>
              <a:cs typeface="Times New Roman" pitchFamily="18" charset="0"/>
            </a:endParaRPr>
          </a:p>
          <a:p>
            <a:pPr>
              <a:buFontTx/>
              <a:buNone/>
              <a:tabLst>
                <a:tab pos="3522663" algn="l"/>
              </a:tabLst>
            </a:pPr>
            <a:r>
              <a:rPr lang="en-GB" dirty="0" smtClean="0">
                <a:latin typeface="Times New Roman" pitchFamily="18" charset="0"/>
                <a:cs typeface="Times New Roman" pitchFamily="18" charset="0"/>
              </a:rPr>
              <a:t>Perhaps involve multiple channels</a:t>
            </a:r>
          </a:p>
          <a:p>
            <a:pPr>
              <a:buFontTx/>
              <a:buNone/>
              <a:tabLst>
                <a:tab pos="3522663" algn="l"/>
              </a:tabLst>
            </a:pPr>
            <a:endParaRPr lang="en-GB" dirty="0" smtClean="0">
              <a:latin typeface="Times New Roman" pitchFamily="18" charset="0"/>
              <a:cs typeface="Times New Roman" pitchFamily="18" charset="0"/>
            </a:endParaRPr>
          </a:p>
          <a:p>
            <a:pPr>
              <a:buFontTx/>
              <a:buNone/>
              <a:tabLst>
                <a:tab pos="3522663" algn="l"/>
              </a:tabLst>
            </a:pPr>
            <a:r>
              <a:rPr lang="en-GB" dirty="0" smtClean="0">
                <a:latin typeface="Times New Roman" pitchFamily="18" charset="0"/>
                <a:cs typeface="Times New Roman" pitchFamily="18" charset="0"/>
              </a:rPr>
              <a:t>Options:</a:t>
            </a:r>
          </a:p>
          <a:p>
            <a:pPr lvl="1">
              <a:tabLst>
                <a:tab pos="3522663" algn="l"/>
              </a:tabLst>
            </a:pPr>
            <a:r>
              <a:rPr lang="en-GB" dirty="0" smtClean="0">
                <a:latin typeface="Times New Roman" pitchFamily="18" charset="0"/>
                <a:cs typeface="Times New Roman" pitchFamily="18" charset="0"/>
              </a:rPr>
              <a:t>Creative task	e.g. ‘</a:t>
            </a:r>
            <a:r>
              <a:rPr lang="en-GB" i="1" dirty="0" smtClean="0">
                <a:latin typeface="Times New Roman" pitchFamily="18" charset="0"/>
                <a:cs typeface="Times New Roman" pitchFamily="18" charset="0"/>
              </a:rPr>
              <a:t>write a short report on …</a:t>
            </a:r>
            <a:r>
              <a:rPr lang="en-GB" dirty="0" smtClean="0">
                <a:latin typeface="Times New Roman" pitchFamily="18" charset="0"/>
                <a:cs typeface="Times New Roman" pitchFamily="18" charset="0"/>
              </a:rPr>
              <a:t>’</a:t>
            </a:r>
          </a:p>
          <a:p>
            <a:pPr lvl="1">
              <a:tabLst>
                <a:tab pos="3522663" algn="l"/>
              </a:tabLst>
            </a:pPr>
            <a:r>
              <a:rPr lang="en-GB" dirty="0" smtClean="0">
                <a:latin typeface="Times New Roman" pitchFamily="18" charset="0"/>
                <a:cs typeface="Times New Roman" pitchFamily="18" charset="0"/>
              </a:rPr>
              <a:t>Decision games	e.g. desert survival task</a:t>
            </a:r>
          </a:p>
          <a:p>
            <a:pPr lvl="1">
              <a:tabLst>
                <a:tab pos="3522663" algn="l"/>
              </a:tabLst>
            </a:pPr>
            <a:r>
              <a:rPr lang="en-GB" dirty="0" smtClean="0">
                <a:latin typeface="Times New Roman" pitchFamily="18" charset="0"/>
                <a:cs typeface="Times New Roman" pitchFamily="18" charset="0"/>
              </a:rPr>
              <a:t>Control task	e.g. </a:t>
            </a:r>
            <a:r>
              <a:rPr lang="en-GB" dirty="0" err="1" smtClean="0">
                <a:latin typeface="Times New Roman" pitchFamily="18" charset="0"/>
                <a:cs typeface="Times New Roman" pitchFamily="18" charset="0"/>
              </a:rPr>
              <a:t>ARKola</a:t>
            </a:r>
            <a:r>
              <a:rPr lang="en-GB" dirty="0" smtClean="0">
                <a:latin typeface="Times New Roman" pitchFamily="18" charset="0"/>
                <a:cs typeface="Times New Roman" pitchFamily="18" charset="0"/>
              </a:rPr>
              <a:t> bottling plant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 y="228600"/>
            <a:ext cx="8763000" cy="990600"/>
          </a:xfrm>
        </p:spPr>
        <p:txBody>
          <a:bodyPr/>
          <a:lstStyle/>
          <a:p>
            <a:r>
              <a:rPr lang="en-GB" dirty="0" smtClean="0"/>
              <a:t>Data Gathering</a:t>
            </a:r>
          </a:p>
        </p:txBody>
      </p:sp>
      <p:sp>
        <p:nvSpPr>
          <p:cNvPr id="71683" name="Rectangle 3"/>
          <p:cNvSpPr>
            <a:spLocks noGrp="1" noChangeArrowheads="1"/>
          </p:cNvSpPr>
          <p:nvPr>
            <p:ph sz="quarter" idx="1"/>
          </p:nvPr>
        </p:nvSpPr>
        <p:spPr>
          <a:xfrm>
            <a:off x="152400" y="1600200"/>
            <a:ext cx="8839200" cy="5029200"/>
          </a:xfrm>
        </p:spPr>
        <p:txBody>
          <a:bodyPr/>
          <a:lstStyle/>
          <a:p>
            <a:pPr>
              <a:buFontTx/>
              <a:buNone/>
            </a:pPr>
            <a:r>
              <a:rPr lang="en-GB" dirty="0" smtClean="0">
                <a:latin typeface="Times New Roman" pitchFamily="18" charset="0"/>
                <a:cs typeface="Times New Roman" pitchFamily="18" charset="0"/>
              </a:rPr>
              <a:t>Several video cameras + direct logging of application</a:t>
            </a:r>
          </a:p>
          <a:p>
            <a:endParaRPr lang="en-GB" sz="1000"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Problems:</a:t>
            </a:r>
          </a:p>
          <a:p>
            <a:pPr lvl="1"/>
            <a:r>
              <a:rPr lang="en-GB" dirty="0" smtClean="0">
                <a:latin typeface="Times New Roman" pitchFamily="18" charset="0"/>
                <a:cs typeface="Times New Roman" pitchFamily="18" charset="0"/>
              </a:rPr>
              <a:t>Synchronisation</a:t>
            </a:r>
          </a:p>
          <a:p>
            <a:pPr lvl="1"/>
            <a:r>
              <a:rPr lang="en-GB" dirty="0" smtClean="0">
                <a:latin typeface="Times New Roman" pitchFamily="18" charset="0"/>
                <a:cs typeface="Times New Roman" pitchFamily="18" charset="0"/>
              </a:rPr>
              <a:t>Sheer volume!</a:t>
            </a:r>
          </a:p>
          <a:p>
            <a:endParaRPr lang="en-GB" sz="1000"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One solution:</a:t>
            </a:r>
          </a:p>
          <a:p>
            <a:pPr lvl="1"/>
            <a:r>
              <a:rPr lang="en-GB" dirty="0" smtClean="0">
                <a:latin typeface="Times New Roman" pitchFamily="18" charset="0"/>
                <a:cs typeface="Times New Roman" pitchFamily="18" charset="0"/>
              </a:rPr>
              <a:t>Record from each perspective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 y="228600"/>
            <a:ext cx="8839200" cy="990600"/>
          </a:xfrm>
        </p:spPr>
        <p:txBody>
          <a:bodyPr/>
          <a:lstStyle/>
          <a:p>
            <a:r>
              <a:rPr lang="en-GB" dirty="0" smtClean="0"/>
              <a:t>Analysis</a:t>
            </a:r>
          </a:p>
        </p:txBody>
      </p:sp>
      <p:sp>
        <p:nvSpPr>
          <p:cNvPr id="72707" name="Rectangle 3"/>
          <p:cNvSpPr>
            <a:spLocks noGrp="1" noChangeArrowheads="1"/>
          </p:cNvSpPr>
          <p:nvPr>
            <p:ph sz="quarter" idx="1"/>
          </p:nvPr>
        </p:nvSpPr>
        <p:spPr>
          <a:xfrm>
            <a:off x="152400" y="1600200"/>
            <a:ext cx="8763000" cy="5105400"/>
          </a:xfrm>
        </p:spPr>
        <p:txBody>
          <a:bodyPr/>
          <a:lstStyle/>
          <a:p>
            <a:pPr>
              <a:buFontTx/>
              <a:buNone/>
            </a:pPr>
            <a:r>
              <a:rPr lang="en-GB" dirty="0" smtClean="0">
                <a:latin typeface="Times New Roman" pitchFamily="18" charset="0"/>
                <a:cs typeface="Times New Roman" pitchFamily="18" charset="0"/>
              </a:rPr>
              <a:t>Vast variation between groups</a:t>
            </a:r>
          </a:p>
          <a:p>
            <a:pPr>
              <a:buFontTx/>
              <a:buNone/>
            </a:pPr>
            <a:endParaRPr lang="en-GB" sz="1000"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Solutions:</a:t>
            </a:r>
          </a:p>
          <a:p>
            <a:pPr lvl="1"/>
            <a:r>
              <a:rPr lang="en-GB" dirty="0" smtClean="0">
                <a:latin typeface="Times New Roman" pitchFamily="18" charset="0"/>
                <a:cs typeface="Times New Roman" pitchFamily="18" charset="0"/>
              </a:rPr>
              <a:t>Within groups experiments</a:t>
            </a:r>
          </a:p>
          <a:p>
            <a:pPr lvl="1"/>
            <a:r>
              <a:rPr lang="en-GB" dirty="0" smtClean="0">
                <a:latin typeface="Times New Roman" pitchFamily="18" charset="0"/>
                <a:cs typeface="Times New Roman" pitchFamily="18" charset="0"/>
              </a:rPr>
              <a:t>Micro-analysis (e.g., gaps in speech)</a:t>
            </a:r>
          </a:p>
          <a:p>
            <a:pPr lvl="1"/>
            <a:r>
              <a:rPr lang="en-GB" dirty="0" smtClean="0">
                <a:latin typeface="Times New Roman" pitchFamily="18" charset="0"/>
                <a:cs typeface="Times New Roman" pitchFamily="18" charset="0"/>
              </a:rPr>
              <a:t>Anecdotal and qualitative analysis</a:t>
            </a:r>
          </a:p>
          <a:p>
            <a:pPr>
              <a:buFontTx/>
              <a:buNone/>
            </a:pPr>
            <a:endParaRPr lang="en-GB" sz="1000"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Look at interactions between group and media</a:t>
            </a:r>
          </a:p>
          <a:p>
            <a:pPr>
              <a:buFontTx/>
              <a:buNone/>
            </a:pPr>
            <a:endParaRPr lang="en-GB" sz="1000" dirty="0" smtClean="0">
              <a:latin typeface="Times New Roman" pitchFamily="18" charset="0"/>
              <a:cs typeface="Times New Roman" pitchFamily="18" charset="0"/>
            </a:endParaRPr>
          </a:p>
          <a:p>
            <a:pPr>
              <a:buFontTx/>
              <a:buNone/>
            </a:pPr>
            <a:r>
              <a:rPr lang="en-GB" dirty="0" smtClean="0">
                <a:latin typeface="Times New Roman" pitchFamily="18" charset="0"/>
                <a:cs typeface="Times New Roman" pitchFamily="18" charset="0"/>
              </a:rPr>
              <a:t>Controlled experiments may `waste' resources!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52400" y="228600"/>
            <a:ext cx="8763000" cy="990600"/>
          </a:xfrm>
        </p:spPr>
        <p:txBody>
          <a:bodyPr/>
          <a:lstStyle/>
          <a:p>
            <a:r>
              <a:rPr lang="en-GB" dirty="0" smtClean="0"/>
              <a:t>Field Studies</a:t>
            </a:r>
          </a:p>
        </p:txBody>
      </p:sp>
      <p:sp>
        <p:nvSpPr>
          <p:cNvPr id="73731" name="Rectangle 3"/>
          <p:cNvSpPr>
            <a:spLocks noGrp="1" noChangeArrowheads="1"/>
          </p:cNvSpPr>
          <p:nvPr>
            <p:ph sz="quarter" idx="1"/>
          </p:nvPr>
        </p:nvSpPr>
        <p:spPr>
          <a:xfrm>
            <a:off x="152400" y="1600200"/>
            <a:ext cx="8839200" cy="5105400"/>
          </a:xfrm>
        </p:spPr>
        <p:txBody>
          <a:bodyPr/>
          <a:lstStyle/>
          <a:p>
            <a:pPr algn="just">
              <a:buFontTx/>
              <a:buNone/>
            </a:pPr>
            <a:r>
              <a:rPr lang="en-GB" dirty="0" smtClean="0">
                <a:latin typeface="Times New Roman" pitchFamily="18" charset="0"/>
                <a:cs typeface="Times New Roman" pitchFamily="18" charset="0"/>
              </a:rPr>
              <a:t>Experiments dominated by group formation</a:t>
            </a:r>
          </a:p>
          <a:p>
            <a:pPr algn="just">
              <a:buFontTx/>
              <a:buNone/>
            </a:pPr>
            <a:endParaRPr lang="en-GB" sz="1600" dirty="0" smtClean="0">
              <a:latin typeface="Times New Roman" pitchFamily="18" charset="0"/>
              <a:cs typeface="Times New Roman" pitchFamily="18" charset="0"/>
            </a:endParaRPr>
          </a:p>
          <a:p>
            <a:pPr algn="just">
              <a:buFontTx/>
              <a:buNone/>
            </a:pPr>
            <a:r>
              <a:rPr lang="en-GB" dirty="0" smtClean="0">
                <a:latin typeface="Times New Roman" pitchFamily="18" charset="0"/>
                <a:cs typeface="Times New Roman" pitchFamily="18" charset="0"/>
              </a:rPr>
              <a:t>Field studies more realistic:</a:t>
            </a:r>
          </a:p>
          <a:p>
            <a:pPr lvl="1" algn="just">
              <a:buFontTx/>
              <a:buNone/>
            </a:pPr>
            <a:r>
              <a:rPr lang="en-GB" i="1" dirty="0" smtClean="0">
                <a:latin typeface="Times New Roman" pitchFamily="18" charset="0"/>
                <a:cs typeface="Times New Roman" pitchFamily="18" charset="0"/>
              </a:rPr>
              <a:t>distributed cognition</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Symbol" pitchFamily="18" charset="2"/>
              </a:rPr>
              <a:t></a:t>
            </a:r>
            <a:r>
              <a:rPr lang="en-GB" dirty="0" smtClean="0">
                <a:latin typeface="Times New Roman" pitchFamily="18" charset="0"/>
                <a:cs typeface="Times New Roman" pitchFamily="18" charset="0"/>
              </a:rPr>
              <a:t> work studied in context</a:t>
            </a:r>
          </a:p>
          <a:p>
            <a:pPr lvl="1" algn="just">
              <a:buFontTx/>
              <a:buNone/>
            </a:pPr>
            <a:r>
              <a:rPr lang="en-GB" dirty="0" smtClean="0">
                <a:latin typeface="Times New Roman" pitchFamily="18" charset="0"/>
                <a:cs typeface="Times New Roman" pitchFamily="18" charset="0"/>
              </a:rPr>
              <a:t>real action is </a:t>
            </a:r>
            <a:r>
              <a:rPr lang="en-GB" i="1" dirty="0" smtClean="0">
                <a:latin typeface="Times New Roman" pitchFamily="18" charset="0"/>
                <a:cs typeface="Times New Roman" pitchFamily="18" charset="0"/>
              </a:rPr>
              <a:t>situated action</a:t>
            </a:r>
            <a:endParaRPr lang="en-GB" dirty="0" smtClean="0">
              <a:latin typeface="Times New Roman" pitchFamily="18" charset="0"/>
              <a:cs typeface="Times New Roman" pitchFamily="18" charset="0"/>
            </a:endParaRPr>
          </a:p>
          <a:p>
            <a:pPr lvl="1" algn="just">
              <a:buFontTx/>
              <a:buNone/>
            </a:pPr>
            <a:r>
              <a:rPr lang="en-GB" dirty="0" smtClean="0">
                <a:latin typeface="Times New Roman" pitchFamily="18" charset="0"/>
                <a:cs typeface="Times New Roman" pitchFamily="18" charset="0"/>
              </a:rPr>
              <a:t>physical and social environment both crucial</a:t>
            </a:r>
          </a:p>
          <a:p>
            <a:pPr algn="just">
              <a:buFontTx/>
              <a:buNone/>
            </a:pPr>
            <a:endParaRPr lang="en-GB" sz="1600" dirty="0" smtClean="0">
              <a:latin typeface="Times New Roman" pitchFamily="18" charset="0"/>
              <a:cs typeface="Times New Roman" pitchFamily="18" charset="0"/>
            </a:endParaRPr>
          </a:p>
          <a:p>
            <a:pPr algn="just">
              <a:buFontTx/>
              <a:buNone/>
            </a:pPr>
            <a:r>
              <a:rPr lang="en-GB" dirty="0" smtClean="0">
                <a:latin typeface="Times New Roman" pitchFamily="18" charset="0"/>
                <a:cs typeface="Times New Roman" pitchFamily="18" charset="0"/>
              </a:rPr>
              <a:t>Contrast:</a:t>
            </a:r>
          </a:p>
          <a:p>
            <a:pPr lvl="1" algn="just">
              <a:buFontTx/>
              <a:buNone/>
            </a:pPr>
            <a:r>
              <a:rPr lang="en-GB" dirty="0" smtClean="0">
                <a:latin typeface="Times New Roman" pitchFamily="18" charset="0"/>
                <a:cs typeface="Times New Roman" pitchFamily="18" charset="0"/>
              </a:rPr>
              <a:t>Psychology – controlled experiment</a:t>
            </a:r>
          </a:p>
          <a:p>
            <a:pPr lvl="1" algn="just">
              <a:buFontTx/>
              <a:buNone/>
            </a:pPr>
            <a:r>
              <a:rPr lang="en-GB" dirty="0" smtClean="0">
                <a:latin typeface="Times New Roman" pitchFamily="18" charset="0"/>
                <a:cs typeface="Times New Roman" pitchFamily="18" charset="0"/>
              </a:rPr>
              <a:t>Sociology and anthropology – open study and rich data</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ctrTitle"/>
          </p:nvPr>
        </p:nvSpPr>
        <p:spPr>
          <a:xfrm>
            <a:off x="685800" y="2286000"/>
            <a:ext cx="7772400" cy="1143000"/>
          </a:xfrm>
        </p:spPr>
        <p:txBody>
          <a:bodyPr/>
          <a:lstStyle/>
          <a:p>
            <a:pPr algn="ctr"/>
            <a:r>
              <a:rPr lang="en-GB" dirty="0" smtClean="0"/>
              <a:t>Observational Methods</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28600"/>
            <a:ext cx="8763000" cy="990600"/>
          </a:xfrm>
        </p:spPr>
        <p:txBody>
          <a:bodyPr/>
          <a:lstStyle/>
          <a:p>
            <a:r>
              <a:rPr lang="en-GB" dirty="0" smtClean="0"/>
              <a:t>Verification and Validation</a:t>
            </a:r>
          </a:p>
        </p:txBody>
      </p:sp>
      <p:sp>
        <p:nvSpPr>
          <p:cNvPr id="14339" name="Rectangle 3"/>
          <p:cNvSpPr>
            <a:spLocks noGrp="1" noChangeArrowheads="1"/>
          </p:cNvSpPr>
          <p:nvPr>
            <p:ph sz="quarter" idx="1"/>
          </p:nvPr>
        </p:nvSpPr>
        <p:spPr>
          <a:xfrm>
            <a:off x="152400" y="1981200"/>
            <a:ext cx="8763000" cy="4648200"/>
          </a:xfrm>
        </p:spPr>
        <p:txBody>
          <a:bodyPr>
            <a:noAutofit/>
          </a:bodyPr>
          <a:lstStyle/>
          <a:p>
            <a:pPr marL="0" indent="0">
              <a:lnSpc>
                <a:spcPct val="90000"/>
              </a:lnSpc>
              <a:buFontTx/>
              <a:buNone/>
            </a:pPr>
            <a:r>
              <a:rPr lang="en-GB" sz="2400" b="1" dirty="0" smtClean="0">
                <a:latin typeface="Times New Roman" pitchFamily="18" charset="0"/>
                <a:cs typeface="Times New Roman" pitchFamily="18" charset="0"/>
              </a:rPr>
              <a:t>Verification</a:t>
            </a:r>
          </a:p>
          <a:p>
            <a:pPr marL="190500" lvl="1" indent="6350">
              <a:lnSpc>
                <a:spcPct val="90000"/>
              </a:lnSpc>
              <a:buFontTx/>
              <a:buNone/>
            </a:pPr>
            <a:r>
              <a:rPr lang="en-GB" sz="2400" dirty="0" smtClean="0">
                <a:latin typeface="Times New Roman" pitchFamily="18" charset="0"/>
                <a:cs typeface="Times New Roman" pitchFamily="18" charset="0"/>
              </a:rPr>
              <a:t>Designing the product right</a:t>
            </a:r>
          </a:p>
          <a:p>
            <a:pPr marL="0" indent="0">
              <a:lnSpc>
                <a:spcPct val="90000"/>
              </a:lnSpc>
              <a:buFontTx/>
              <a:buNone/>
            </a:pPr>
            <a:endParaRPr lang="en-GB" sz="2400" dirty="0" smtClean="0">
              <a:latin typeface="Times New Roman" pitchFamily="18" charset="0"/>
              <a:cs typeface="Times New Roman" pitchFamily="18" charset="0"/>
            </a:endParaRPr>
          </a:p>
          <a:p>
            <a:pPr marL="0" indent="0">
              <a:lnSpc>
                <a:spcPct val="90000"/>
              </a:lnSpc>
              <a:buFontTx/>
              <a:buNone/>
            </a:pPr>
            <a:r>
              <a:rPr lang="en-GB" sz="2400" b="1" dirty="0" smtClean="0">
                <a:latin typeface="Times New Roman" pitchFamily="18" charset="0"/>
                <a:cs typeface="Times New Roman" pitchFamily="18" charset="0"/>
              </a:rPr>
              <a:t>Validation</a:t>
            </a:r>
          </a:p>
          <a:p>
            <a:pPr marL="190500" lvl="1" indent="6350">
              <a:lnSpc>
                <a:spcPct val="90000"/>
              </a:lnSpc>
              <a:buFontTx/>
              <a:buNone/>
            </a:pPr>
            <a:r>
              <a:rPr lang="en-GB" sz="2400" dirty="0" smtClean="0">
                <a:latin typeface="Times New Roman" pitchFamily="18" charset="0"/>
                <a:cs typeface="Times New Roman" pitchFamily="18" charset="0"/>
              </a:rPr>
              <a:t>Designing the right product</a:t>
            </a:r>
          </a:p>
          <a:p>
            <a:pPr marL="0" indent="0">
              <a:lnSpc>
                <a:spcPct val="90000"/>
              </a:lnSpc>
              <a:buFontTx/>
              <a:buNone/>
            </a:pPr>
            <a:r>
              <a:rPr lang="en-GB" sz="2400" dirty="0" smtClean="0">
                <a:latin typeface="Times New Roman" pitchFamily="18" charset="0"/>
                <a:cs typeface="Times New Roman" pitchFamily="18" charset="0"/>
              </a:rPr>
              <a:t> </a:t>
            </a:r>
          </a:p>
          <a:p>
            <a:pPr marL="0" indent="0">
              <a:lnSpc>
                <a:spcPct val="90000"/>
              </a:lnSpc>
              <a:buFontTx/>
              <a:buNone/>
            </a:pPr>
            <a:r>
              <a:rPr lang="en-GB" sz="2400" dirty="0" smtClean="0">
                <a:latin typeface="Times New Roman" pitchFamily="18" charset="0"/>
                <a:cs typeface="Times New Roman" pitchFamily="18" charset="0"/>
              </a:rPr>
              <a:t>The formality gap</a:t>
            </a:r>
          </a:p>
          <a:p>
            <a:pPr marL="190500" lvl="1" indent="6350" algn="just">
              <a:lnSpc>
                <a:spcPct val="90000"/>
              </a:lnSpc>
              <a:buFontTx/>
              <a:buNone/>
            </a:pPr>
            <a:r>
              <a:rPr lang="en-GB" sz="2400" dirty="0" smtClean="0">
                <a:latin typeface="Times New Roman" pitchFamily="18" charset="0"/>
                <a:cs typeface="Times New Roman" pitchFamily="18" charset="0"/>
              </a:rPr>
              <a:t>Validation will always rely to some extent on subjective means of proof</a:t>
            </a:r>
          </a:p>
          <a:p>
            <a:pPr marL="0" indent="0">
              <a:lnSpc>
                <a:spcPct val="90000"/>
              </a:lnSpc>
              <a:buFontTx/>
              <a:buNone/>
            </a:pPr>
            <a:r>
              <a:rPr lang="en-GB" sz="2400" dirty="0" smtClean="0">
                <a:latin typeface="Times New Roman" pitchFamily="18" charset="0"/>
                <a:cs typeface="Times New Roman" pitchFamily="18" charset="0"/>
              </a:rPr>
              <a:t>Management and contractual issues</a:t>
            </a:r>
          </a:p>
          <a:p>
            <a:pPr marL="190500" lvl="1" indent="6350">
              <a:lnSpc>
                <a:spcPct val="90000"/>
              </a:lnSpc>
              <a:buFontTx/>
              <a:buNone/>
            </a:pPr>
            <a:r>
              <a:rPr lang="en-GB" sz="2400" dirty="0" smtClean="0">
                <a:latin typeface="Times New Roman" pitchFamily="18" charset="0"/>
                <a:cs typeface="Times New Roman" pitchFamily="18" charset="0"/>
              </a:rPr>
              <a:t>Design in commercial and legal contexts</a:t>
            </a:r>
          </a:p>
          <a:p>
            <a:pPr marL="0" indent="0">
              <a:lnSpc>
                <a:spcPct val="90000"/>
              </a:lnSpc>
              <a:buFontTx/>
              <a:buNone/>
            </a:pPr>
            <a:endParaRPr lang="en-GB" sz="2400" dirty="0" smtClean="0">
              <a:latin typeface="Times New Roman" pitchFamily="18" charset="0"/>
              <a:cs typeface="Times New Roman" pitchFamily="18" charset="0"/>
            </a:endParaRPr>
          </a:p>
        </p:txBody>
      </p:sp>
      <p:grpSp>
        <p:nvGrpSpPr>
          <p:cNvPr id="2" name="Group 17"/>
          <p:cNvGrpSpPr>
            <a:grpSpLocks/>
          </p:cNvGrpSpPr>
          <p:nvPr/>
        </p:nvGrpSpPr>
        <p:grpSpPr bwMode="auto">
          <a:xfrm>
            <a:off x="3733800" y="1600200"/>
            <a:ext cx="5105400" cy="1812925"/>
            <a:chOff x="915" y="1008"/>
            <a:chExt cx="3354" cy="1142"/>
          </a:xfrm>
        </p:grpSpPr>
        <p:grpSp>
          <p:nvGrpSpPr>
            <p:cNvPr id="3" name="Group 18"/>
            <p:cNvGrpSpPr>
              <a:grpSpLocks/>
            </p:cNvGrpSpPr>
            <p:nvPr/>
          </p:nvGrpSpPr>
          <p:grpSpPr bwMode="auto">
            <a:xfrm>
              <a:off x="2877" y="1036"/>
              <a:ext cx="1392" cy="1114"/>
              <a:chOff x="576" y="1152"/>
              <a:chExt cx="3696" cy="2736"/>
            </a:xfrm>
          </p:grpSpPr>
          <p:sp>
            <p:nvSpPr>
              <p:cNvPr id="24595" name="Rectangle 19"/>
              <p:cNvSpPr>
                <a:spLocks noChangeArrowheads="1"/>
              </p:cNvSpPr>
              <p:nvPr/>
            </p:nvSpPr>
            <p:spPr bwMode="auto">
              <a:xfrm>
                <a:off x="576" y="1152"/>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sp>
            <p:nvSpPr>
              <p:cNvPr id="24596" name="Rectangle 20"/>
              <p:cNvSpPr>
                <a:spLocks noChangeArrowheads="1"/>
              </p:cNvSpPr>
              <p:nvPr/>
            </p:nvSpPr>
            <p:spPr bwMode="auto">
              <a:xfrm>
                <a:off x="1152" y="1631"/>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sp>
            <p:nvSpPr>
              <p:cNvPr id="24597" name="Rectangle 21"/>
              <p:cNvSpPr>
                <a:spLocks noChangeArrowheads="1"/>
              </p:cNvSpPr>
              <p:nvPr/>
            </p:nvSpPr>
            <p:spPr bwMode="auto">
              <a:xfrm>
                <a:off x="1728" y="2112"/>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sp>
            <p:nvSpPr>
              <p:cNvPr id="24598" name="Rectangle 22"/>
              <p:cNvSpPr>
                <a:spLocks noChangeArrowheads="1"/>
              </p:cNvSpPr>
              <p:nvPr/>
            </p:nvSpPr>
            <p:spPr bwMode="auto">
              <a:xfrm>
                <a:off x="2305" y="2591"/>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sp>
            <p:nvSpPr>
              <p:cNvPr id="24599" name="Rectangle 23"/>
              <p:cNvSpPr>
                <a:spLocks noChangeArrowheads="1"/>
              </p:cNvSpPr>
              <p:nvPr/>
            </p:nvSpPr>
            <p:spPr bwMode="auto">
              <a:xfrm>
                <a:off x="2881" y="3073"/>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sp>
            <p:nvSpPr>
              <p:cNvPr id="24600" name="Rectangle 24"/>
              <p:cNvSpPr>
                <a:spLocks noChangeArrowheads="1"/>
              </p:cNvSpPr>
              <p:nvPr/>
            </p:nvSpPr>
            <p:spPr bwMode="auto">
              <a:xfrm>
                <a:off x="3457" y="3552"/>
                <a:ext cx="815"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p>
            </p:txBody>
          </p:sp>
          <p:cxnSp>
            <p:nvCxnSpPr>
              <p:cNvPr id="14353" name="AutoShape 25"/>
              <p:cNvCxnSpPr>
                <a:cxnSpLocks noChangeShapeType="1"/>
                <a:stCxn id="24595" idx="3"/>
                <a:endCxn id="24596" idx="0"/>
              </p:cNvCxnSpPr>
              <p:nvPr/>
            </p:nvCxnSpPr>
            <p:spPr bwMode="auto">
              <a:xfrm>
                <a:off x="1392" y="1320"/>
                <a:ext cx="168" cy="312"/>
              </a:xfrm>
              <a:prstGeom prst="bentConnector2">
                <a:avLst/>
              </a:prstGeom>
              <a:noFill/>
              <a:ln w="28575">
                <a:solidFill>
                  <a:schemeClr val="tx1"/>
                </a:solidFill>
                <a:miter lim="800000"/>
                <a:headEnd/>
                <a:tailEnd type="triangle" w="med" len="med"/>
              </a:ln>
            </p:spPr>
          </p:cxnSp>
          <p:cxnSp>
            <p:nvCxnSpPr>
              <p:cNvPr id="14354" name="AutoShape 26"/>
              <p:cNvCxnSpPr>
                <a:cxnSpLocks noChangeShapeType="1"/>
                <a:stCxn id="24596" idx="3"/>
                <a:endCxn id="24597" idx="0"/>
              </p:cNvCxnSpPr>
              <p:nvPr/>
            </p:nvCxnSpPr>
            <p:spPr bwMode="auto">
              <a:xfrm>
                <a:off x="1968" y="1800"/>
                <a:ext cx="168" cy="312"/>
              </a:xfrm>
              <a:prstGeom prst="bentConnector2">
                <a:avLst/>
              </a:prstGeom>
              <a:noFill/>
              <a:ln w="28575">
                <a:solidFill>
                  <a:schemeClr val="tx1"/>
                </a:solidFill>
                <a:miter lim="800000"/>
                <a:headEnd/>
                <a:tailEnd type="triangle" w="med" len="med"/>
              </a:ln>
            </p:spPr>
          </p:cxnSp>
          <p:cxnSp>
            <p:nvCxnSpPr>
              <p:cNvPr id="14355" name="AutoShape 27"/>
              <p:cNvCxnSpPr>
                <a:cxnSpLocks noChangeShapeType="1"/>
                <a:stCxn id="24597" idx="3"/>
                <a:endCxn id="24598" idx="0"/>
              </p:cNvCxnSpPr>
              <p:nvPr/>
            </p:nvCxnSpPr>
            <p:spPr bwMode="auto">
              <a:xfrm>
                <a:off x="2544" y="2280"/>
                <a:ext cx="168" cy="312"/>
              </a:xfrm>
              <a:prstGeom prst="bentConnector2">
                <a:avLst/>
              </a:prstGeom>
              <a:noFill/>
              <a:ln w="28575">
                <a:solidFill>
                  <a:schemeClr val="tx1"/>
                </a:solidFill>
                <a:miter lim="800000"/>
                <a:headEnd/>
                <a:tailEnd type="triangle" w="med" len="med"/>
              </a:ln>
            </p:spPr>
          </p:cxnSp>
          <p:cxnSp>
            <p:nvCxnSpPr>
              <p:cNvPr id="14356" name="AutoShape 28"/>
              <p:cNvCxnSpPr>
                <a:cxnSpLocks noChangeShapeType="1"/>
                <a:stCxn id="24598" idx="3"/>
                <a:endCxn id="24599" idx="0"/>
              </p:cNvCxnSpPr>
              <p:nvPr/>
            </p:nvCxnSpPr>
            <p:spPr bwMode="auto">
              <a:xfrm>
                <a:off x="3120" y="2760"/>
                <a:ext cx="168" cy="312"/>
              </a:xfrm>
              <a:prstGeom prst="bentConnector2">
                <a:avLst/>
              </a:prstGeom>
              <a:noFill/>
              <a:ln w="28575">
                <a:solidFill>
                  <a:schemeClr val="tx1"/>
                </a:solidFill>
                <a:miter lim="800000"/>
                <a:headEnd/>
                <a:tailEnd type="triangle" w="med" len="med"/>
              </a:ln>
            </p:spPr>
          </p:cxnSp>
          <p:cxnSp>
            <p:nvCxnSpPr>
              <p:cNvPr id="14357" name="AutoShape 29"/>
              <p:cNvCxnSpPr>
                <a:cxnSpLocks noChangeShapeType="1"/>
                <a:stCxn id="24599" idx="3"/>
                <a:endCxn id="24600" idx="0"/>
              </p:cNvCxnSpPr>
              <p:nvPr/>
            </p:nvCxnSpPr>
            <p:spPr bwMode="auto">
              <a:xfrm>
                <a:off x="3696" y="3240"/>
                <a:ext cx="168" cy="312"/>
              </a:xfrm>
              <a:prstGeom prst="bentConnector2">
                <a:avLst/>
              </a:prstGeom>
              <a:noFill/>
              <a:ln w="28575">
                <a:solidFill>
                  <a:schemeClr val="tx1"/>
                </a:solidFill>
                <a:miter lim="800000"/>
                <a:headEnd/>
                <a:tailEnd type="triangle" w="med" len="med"/>
              </a:ln>
            </p:spPr>
          </p:cxnSp>
        </p:grpSp>
        <p:grpSp>
          <p:nvGrpSpPr>
            <p:cNvPr id="4" name="Group 30"/>
            <p:cNvGrpSpPr>
              <a:grpSpLocks/>
            </p:cNvGrpSpPr>
            <p:nvPr/>
          </p:nvGrpSpPr>
          <p:grpSpPr bwMode="auto">
            <a:xfrm>
              <a:off x="915" y="1008"/>
              <a:ext cx="1101" cy="1132"/>
              <a:chOff x="576" y="1680"/>
              <a:chExt cx="1101" cy="1132"/>
            </a:xfrm>
          </p:grpSpPr>
          <p:sp>
            <p:nvSpPr>
              <p:cNvPr id="14345" name="Freeform 31"/>
              <p:cNvSpPr>
                <a:spLocks/>
              </p:cNvSpPr>
              <p:nvPr/>
            </p:nvSpPr>
            <p:spPr bwMode="auto">
              <a:xfrm>
                <a:off x="576" y="1680"/>
                <a:ext cx="1101" cy="1132"/>
              </a:xfrm>
              <a:custGeom>
                <a:avLst/>
                <a:gdLst>
                  <a:gd name="T0" fmla="*/ 189 w 1101"/>
                  <a:gd name="T1" fmla="*/ 460 h 1132"/>
                  <a:gd name="T2" fmla="*/ 125 w 1101"/>
                  <a:gd name="T3" fmla="*/ 700 h 1132"/>
                  <a:gd name="T4" fmla="*/ 229 w 1101"/>
                  <a:gd name="T5" fmla="*/ 812 h 1132"/>
                  <a:gd name="T6" fmla="*/ 269 w 1101"/>
                  <a:gd name="T7" fmla="*/ 900 h 1132"/>
                  <a:gd name="T8" fmla="*/ 341 w 1101"/>
                  <a:gd name="T9" fmla="*/ 1092 h 1132"/>
                  <a:gd name="T10" fmla="*/ 445 w 1101"/>
                  <a:gd name="T11" fmla="*/ 1132 h 1132"/>
                  <a:gd name="T12" fmla="*/ 621 w 1101"/>
                  <a:gd name="T13" fmla="*/ 1092 h 1132"/>
                  <a:gd name="T14" fmla="*/ 773 w 1101"/>
                  <a:gd name="T15" fmla="*/ 996 h 1132"/>
                  <a:gd name="T16" fmla="*/ 765 w 1101"/>
                  <a:gd name="T17" fmla="*/ 964 h 1132"/>
                  <a:gd name="T18" fmla="*/ 933 w 1101"/>
                  <a:gd name="T19" fmla="*/ 932 h 1132"/>
                  <a:gd name="T20" fmla="*/ 1053 w 1101"/>
                  <a:gd name="T21" fmla="*/ 876 h 1132"/>
                  <a:gd name="T22" fmla="*/ 1101 w 1101"/>
                  <a:gd name="T23" fmla="*/ 740 h 1132"/>
                  <a:gd name="T24" fmla="*/ 981 w 1101"/>
                  <a:gd name="T25" fmla="*/ 492 h 1132"/>
                  <a:gd name="T26" fmla="*/ 885 w 1101"/>
                  <a:gd name="T27" fmla="*/ 372 h 1132"/>
                  <a:gd name="T28" fmla="*/ 861 w 1101"/>
                  <a:gd name="T29" fmla="*/ 348 h 1132"/>
                  <a:gd name="T30" fmla="*/ 837 w 1101"/>
                  <a:gd name="T31" fmla="*/ 372 h 1132"/>
                  <a:gd name="T32" fmla="*/ 829 w 1101"/>
                  <a:gd name="T33" fmla="*/ 316 h 1132"/>
                  <a:gd name="T34" fmla="*/ 813 w 1101"/>
                  <a:gd name="T35" fmla="*/ 284 h 1132"/>
                  <a:gd name="T36" fmla="*/ 781 w 1101"/>
                  <a:gd name="T37" fmla="*/ 172 h 1132"/>
                  <a:gd name="T38" fmla="*/ 749 w 1101"/>
                  <a:gd name="T39" fmla="*/ 156 h 1132"/>
                  <a:gd name="T40" fmla="*/ 501 w 1101"/>
                  <a:gd name="T41" fmla="*/ 108 h 1132"/>
                  <a:gd name="T42" fmla="*/ 477 w 1101"/>
                  <a:gd name="T43" fmla="*/ 116 h 1132"/>
                  <a:gd name="T44" fmla="*/ 469 w 1101"/>
                  <a:gd name="T45" fmla="*/ 76 h 1132"/>
                  <a:gd name="T46" fmla="*/ 429 w 1101"/>
                  <a:gd name="T47" fmla="*/ 12 h 1132"/>
                  <a:gd name="T48" fmla="*/ 373 w 1101"/>
                  <a:gd name="T49" fmla="*/ 4 h 1132"/>
                  <a:gd name="T50" fmla="*/ 245 w 1101"/>
                  <a:gd name="T51" fmla="*/ 20 h 1132"/>
                  <a:gd name="T52" fmla="*/ 229 w 1101"/>
                  <a:gd name="T53" fmla="*/ 60 h 1132"/>
                  <a:gd name="T54" fmla="*/ 157 w 1101"/>
                  <a:gd name="T55" fmla="*/ 180 h 1132"/>
                  <a:gd name="T56" fmla="*/ 149 w 1101"/>
                  <a:gd name="T57" fmla="*/ 252 h 1132"/>
                  <a:gd name="T58" fmla="*/ 101 w 1101"/>
                  <a:gd name="T59" fmla="*/ 340 h 1132"/>
                  <a:gd name="T60" fmla="*/ 181 w 1101"/>
                  <a:gd name="T61" fmla="*/ 444 h 1132"/>
                  <a:gd name="T62" fmla="*/ 189 w 1101"/>
                  <a:gd name="T63" fmla="*/ 468 h 1132"/>
                  <a:gd name="T64" fmla="*/ 181 w 1101"/>
                  <a:gd name="T65" fmla="*/ 492 h 1132"/>
                  <a:gd name="T66" fmla="*/ 189 w 1101"/>
                  <a:gd name="T67" fmla="*/ 460 h 1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01"/>
                  <a:gd name="T103" fmla="*/ 0 h 1132"/>
                  <a:gd name="T104" fmla="*/ 1101 w 1101"/>
                  <a:gd name="T105" fmla="*/ 1132 h 11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01" h="1132">
                    <a:moveTo>
                      <a:pt x="189" y="460"/>
                    </a:moveTo>
                    <a:cubicBezTo>
                      <a:pt x="134" y="523"/>
                      <a:pt x="0" y="625"/>
                      <a:pt x="125" y="700"/>
                    </a:cubicBezTo>
                    <a:cubicBezTo>
                      <a:pt x="141" y="749"/>
                      <a:pt x="189" y="779"/>
                      <a:pt x="229" y="812"/>
                    </a:cubicBezTo>
                    <a:cubicBezTo>
                      <a:pt x="243" y="841"/>
                      <a:pt x="254" y="870"/>
                      <a:pt x="269" y="900"/>
                    </a:cubicBezTo>
                    <a:cubicBezTo>
                      <a:pt x="277" y="937"/>
                      <a:pt x="289" y="1062"/>
                      <a:pt x="341" y="1092"/>
                    </a:cubicBezTo>
                    <a:cubicBezTo>
                      <a:pt x="373" y="1110"/>
                      <a:pt x="411" y="1115"/>
                      <a:pt x="445" y="1132"/>
                    </a:cubicBezTo>
                    <a:cubicBezTo>
                      <a:pt x="469" y="1125"/>
                      <a:pt x="579" y="1078"/>
                      <a:pt x="621" y="1092"/>
                    </a:cubicBezTo>
                    <a:cubicBezTo>
                      <a:pt x="737" y="1062"/>
                      <a:pt x="754" y="1088"/>
                      <a:pt x="773" y="996"/>
                    </a:cubicBezTo>
                    <a:cubicBezTo>
                      <a:pt x="770" y="985"/>
                      <a:pt x="754" y="968"/>
                      <a:pt x="765" y="964"/>
                    </a:cubicBezTo>
                    <a:cubicBezTo>
                      <a:pt x="817" y="942"/>
                      <a:pt x="933" y="932"/>
                      <a:pt x="933" y="932"/>
                    </a:cubicBezTo>
                    <a:cubicBezTo>
                      <a:pt x="972" y="908"/>
                      <a:pt x="1008" y="887"/>
                      <a:pt x="1053" y="876"/>
                    </a:cubicBezTo>
                    <a:cubicBezTo>
                      <a:pt x="1066" y="823"/>
                      <a:pt x="1075" y="790"/>
                      <a:pt x="1101" y="740"/>
                    </a:cubicBezTo>
                    <a:cubicBezTo>
                      <a:pt x="1071" y="650"/>
                      <a:pt x="1089" y="528"/>
                      <a:pt x="981" y="492"/>
                    </a:cubicBezTo>
                    <a:cubicBezTo>
                      <a:pt x="949" y="452"/>
                      <a:pt x="917" y="411"/>
                      <a:pt x="885" y="372"/>
                    </a:cubicBezTo>
                    <a:cubicBezTo>
                      <a:pt x="877" y="363"/>
                      <a:pt x="872" y="348"/>
                      <a:pt x="861" y="348"/>
                    </a:cubicBezTo>
                    <a:cubicBezTo>
                      <a:pt x="849" y="348"/>
                      <a:pt x="845" y="364"/>
                      <a:pt x="837" y="372"/>
                    </a:cubicBezTo>
                    <a:cubicBezTo>
                      <a:pt x="798" y="313"/>
                      <a:pt x="837" y="385"/>
                      <a:pt x="829" y="316"/>
                    </a:cubicBezTo>
                    <a:cubicBezTo>
                      <a:pt x="827" y="304"/>
                      <a:pt x="817" y="294"/>
                      <a:pt x="813" y="284"/>
                    </a:cubicBezTo>
                    <a:cubicBezTo>
                      <a:pt x="798" y="250"/>
                      <a:pt x="800" y="201"/>
                      <a:pt x="781" y="172"/>
                    </a:cubicBezTo>
                    <a:cubicBezTo>
                      <a:pt x="774" y="162"/>
                      <a:pt x="759" y="161"/>
                      <a:pt x="749" y="156"/>
                    </a:cubicBezTo>
                    <a:cubicBezTo>
                      <a:pt x="685" y="71"/>
                      <a:pt x="600" y="103"/>
                      <a:pt x="501" y="108"/>
                    </a:cubicBezTo>
                    <a:cubicBezTo>
                      <a:pt x="493" y="110"/>
                      <a:pt x="482" y="121"/>
                      <a:pt x="477" y="116"/>
                    </a:cubicBezTo>
                    <a:cubicBezTo>
                      <a:pt x="467" y="106"/>
                      <a:pt x="474" y="88"/>
                      <a:pt x="469" y="76"/>
                    </a:cubicBezTo>
                    <a:cubicBezTo>
                      <a:pt x="458" y="53"/>
                      <a:pt x="449" y="27"/>
                      <a:pt x="429" y="12"/>
                    </a:cubicBezTo>
                    <a:cubicBezTo>
                      <a:pt x="413" y="0"/>
                      <a:pt x="391" y="6"/>
                      <a:pt x="373" y="4"/>
                    </a:cubicBezTo>
                    <a:cubicBezTo>
                      <a:pt x="332" y="17"/>
                      <a:pt x="284" y="4"/>
                      <a:pt x="245" y="20"/>
                    </a:cubicBezTo>
                    <a:cubicBezTo>
                      <a:pt x="231" y="25"/>
                      <a:pt x="235" y="47"/>
                      <a:pt x="229" y="60"/>
                    </a:cubicBezTo>
                    <a:cubicBezTo>
                      <a:pt x="206" y="100"/>
                      <a:pt x="181" y="140"/>
                      <a:pt x="157" y="180"/>
                    </a:cubicBezTo>
                    <a:cubicBezTo>
                      <a:pt x="154" y="204"/>
                      <a:pt x="156" y="229"/>
                      <a:pt x="149" y="252"/>
                    </a:cubicBezTo>
                    <a:cubicBezTo>
                      <a:pt x="137" y="283"/>
                      <a:pt x="104" y="306"/>
                      <a:pt x="101" y="340"/>
                    </a:cubicBezTo>
                    <a:cubicBezTo>
                      <a:pt x="96" y="382"/>
                      <a:pt x="150" y="423"/>
                      <a:pt x="181" y="444"/>
                    </a:cubicBezTo>
                    <a:cubicBezTo>
                      <a:pt x="183" y="452"/>
                      <a:pt x="189" y="459"/>
                      <a:pt x="189" y="468"/>
                    </a:cubicBezTo>
                    <a:cubicBezTo>
                      <a:pt x="189" y="476"/>
                      <a:pt x="181" y="500"/>
                      <a:pt x="181" y="492"/>
                    </a:cubicBezTo>
                    <a:cubicBezTo>
                      <a:pt x="181" y="481"/>
                      <a:pt x="186" y="470"/>
                      <a:pt x="189" y="46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14346" name="Text Box 32"/>
              <p:cNvSpPr txBox="1">
                <a:spLocks noChangeArrowheads="1"/>
              </p:cNvSpPr>
              <p:nvPr/>
            </p:nvSpPr>
            <p:spPr bwMode="auto">
              <a:xfrm>
                <a:off x="819" y="1997"/>
                <a:ext cx="765" cy="403"/>
              </a:xfrm>
              <a:prstGeom prst="rect">
                <a:avLst/>
              </a:prstGeom>
              <a:noFill/>
              <a:ln w="9525">
                <a:noFill/>
                <a:miter lim="800000"/>
                <a:headEnd/>
                <a:tailEnd/>
              </a:ln>
            </p:spPr>
            <p:txBody>
              <a:bodyPr wrap="none">
                <a:spAutoFit/>
              </a:bodyPr>
              <a:lstStyle/>
              <a:p>
                <a:r>
                  <a:rPr lang="en-GB" sz="1200" dirty="0">
                    <a:latin typeface="Arial" pitchFamily="34" charset="0"/>
                  </a:rPr>
                  <a:t>Real-world</a:t>
                </a:r>
                <a:br>
                  <a:rPr lang="en-GB" sz="1200" dirty="0">
                    <a:latin typeface="Arial" pitchFamily="34" charset="0"/>
                  </a:rPr>
                </a:br>
                <a:r>
                  <a:rPr lang="en-GB" sz="1200" dirty="0">
                    <a:latin typeface="Arial" pitchFamily="34" charset="0"/>
                  </a:rPr>
                  <a:t>requirements</a:t>
                </a:r>
                <a:br>
                  <a:rPr lang="en-GB" sz="1200" dirty="0">
                    <a:latin typeface="Arial" pitchFamily="34" charset="0"/>
                  </a:rPr>
                </a:br>
                <a:r>
                  <a:rPr lang="en-GB" sz="1200" dirty="0">
                    <a:latin typeface="Arial" pitchFamily="34" charset="0"/>
                  </a:rPr>
                  <a:t>and constraints</a:t>
                </a:r>
                <a:endParaRPr lang="en-GB" dirty="0"/>
              </a:p>
            </p:txBody>
          </p:sp>
        </p:grpSp>
        <p:sp>
          <p:nvSpPr>
            <p:cNvPr id="14343" name="AutoShape 33"/>
            <p:cNvSpPr>
              <a:spLocks noChangeArrowheads="1"/>
            </p:cNvSpPr>
            <p:nvPr/>
          </p:nvSpPr>
          <p:spPr bwMode="auto">
            <a:xfrm>
              <a:off x="2112" y="1392"/>
              <a:ext cx="864" cy="192"/>
            </a:xfrm>
            <a:prstGeom prst="leftRightArrow">
              <a:avLst>
                <a:gd name="adj1" fmla="val 50000"/>
                <a:gd name="adj2" fmla="val 90000"/>
              </a:avLst>
            </a:prstGeom>
            <a:solidFill>
              <a:srgbClr val="2E005D"/>
            </a:solidFill>
            <a:ln w="9525">
              <a:solidFill>
                <a:schemeClr val="tx1"/>
              </a:solidFill>
              <a:miter lim="800000"/>
              <a:headEnd/>
              <a:tailEnd/>
            </a:ln>
          </p:spPr>
          <p:txBody>
            <a:bodyPr wrap="none" anchor="ctr"/>
            <a:lstStyle/>
            <a:p>
              <a:endParaRPr lang="en-US"/>
            </a:p>
          </p:txBody>
        </p:sp>
        <p:sp>
          <p:nvSpPr>
            <p:cNvPr id="14344" name="Text Box 34"/>
            <p:cNvSpPr txBox="1">
              <a:spLocks noChangeArrowheads="1"/>
            </p:cNvSpPr>
            <p:nvPr/>
          </p:nvSpPr>
          <p:spPr bwMode="auto">
            <a:xfrm>
              <a:off x="2160" y="1584"/>
              <a:ext cx="856" cy="173"/>
            </a:xfrm>
            <a:prstGeom prst="rect">
              <a:avLst/>
            </a:prstGeom>
            <a:noFill/>
            <a:ln w="9525">
              <a:noFill/>
              <a:miter lim="800000"/>
              <a:headEnd/>
              <a:tailEnd/>
            </a:ln>
          </p:spPr>
          <p:txBody>
            <a:bodyPr wrap="none">
              <a:spAutoFit/>
            </a:bodyPr>
            <a:lstStyle/>
            <a:p>
              <a:r>
                <a:rPr lang="en-GB" sz="1200">
                  <a:latin typeface="Arial" pitchFamily="34" charset="0"/>
                </a:rPr>
                <a:t>The formality gap</a:t>
              </a:r>
            </a:p>
          </p:txBody>
        </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52400" y="228600"/>
            <a:ext cx="8613648" cy="990600"/>
          </a:xfrm>
        </p:spPr>
        <p:txBody>
          <a:bodyPr/>
          <a:lstStyle/>
          <a:p>
            <a:r>
              <a:rPr lang="en-GB" dirty="0" smtClean="0"/>
              <a:t>Think Aloud</a:t>
            </a:r>
          </a:p>
        </p:txBody>
      </p:sp>
      <p:sp>
        <p:nvSpPr>
          <p:cNvPr id="75779" name="Rectangle 3"/>
          <p:cNvSpPr>
            <a:spLocks noGrp="1" noChangeArrowheads="1"/>
          </p:cNvSpPr>
          <p:nvPr>
            <p:ph sz="quarter" idx="1"/>
          </p:nvPr>
        </p:nvSpPr>
        <p:spPr>
          <a:xfrm>
            <a:off x="152400" y="1600200"/>
            <a:ext cx="8839200" cy="5029200"/>
          </a:xfrm>
        </p:spPr>
        <p:txBody>
          <a:bodyPr>
            <a:normAutofit lnSpcReduction="10000"/>
          </a:bodyPr>
          <a:lstStyle/>
          <a:p>
            <a:pPr algn="just">
              <a:lnSpc>
                <a:spcPct val="90000"/>
              </a:lnSpc>
            </a:pPr>
            <a:r>
              <a:rPr lang="en-GB" dirty="0" smtClean="0">
                <a:latin typeface="Times New Roman" pitchFamily="18" charset="0"/>
                <a:cs typeface="Times New Roman" pitchFamily="18" charset="0"/>
              </a:rPr>
              <a:t>User observed performing task</a:t>
            </a:r>
          </a:p>
          <a:p>
            <a:pPr algn="just">
              <a:lnSpc>
                <a:spcPct val="90000"/>
              </a:lnSpc>
            </a:pPr>
            <a:r>
              <a:rPr lang="en-GB" dirty="0" smtClean="0">
                <a:latin typeface="Times New Roman" pitchFamily="18" charset="0"/>
                <a:cs typeface="Times New Roman" pitchFamily="18" charset="0"/>
              </a:rPr>
              <a:t>User asked to describe what he is doing and why, what he thinks is happening etc.</a:t>
            </a:r>
          </a:p>
          <a:p>
            <a:pPr lvl="4" algn="just">
              <a:lnSpc>
                <a:spcPct val="90000"/>
              </a:lnSpc>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Advantages</a:t>
            </a:r>
          </a:p>
          <a:p>
            <a:pPr lvl="1" algn="just">
              <a:lnSpc>
                <a:spcPct val="90000"/>
              </a:lnSpc>
            </a:pPr>
            <a:r>
              <a:rPr lang="en-GB" dirty="0" smtClean="0">
                <a:latin typeface="Times New Roman" pitchFamily="18" charset="0"/>
                <a:cs typeface="Times New Roman" pitchFamily="18" charset="0"/>
              </a:rPr>
              <a:t>Simplicity - requires little expertise</a:t>
            </a:r>
          </a:p>
          <a:p>
            <a:pPr lvl="1" algn="just">
              <a:lnSpc>
                <a:spcPct val="90000"/>
              </a:lnSpc>
            </a:pPr>
            <a:r>
              <a:rPr lang="en-GB" dirty="0" smtClean="0">
                <a:latin typeface="Times New Roman" pitchFamily="18" charset="0"/>
                <a:cs typeface="Times New Roman" pitchFamily="18" charset="0"/>
              </a:rPr>
              <a:t>Can provide useful insight</a:t>
            </a:r>
          </a:p>
          <a:p>
            <a:pPr lvl="1" algn="just">
              <a:lnSpc>
                <a:spcPct val="90000"/>
              </a:lnSpc>
            </a:pPr>
            <a:r>
              <a:rPr lang="en-GB" dirty="0" smtClean="0">
                <a:latin typeface="Times New Roman" pitchFamily="18" charset="0"/>
                <a:cs typeface="Times New Roman" pitchFamily="18" charset="0"/>
              </a:rPr>
              <a:t>Can show how system is actually use</a:t>
            </a:r>
          </a:p>
          <a:p>
            <a:pPr algn="just">
              <a:lnSpc>
                <a:spcPct val="90000"/>
              </a:lnSpc>
            </a:pPr>
            <a:r>
              <a:rPr lang="en-GB" dirty="0" smtClean="0">
                <a:latin typeface="Times New Roman" pitchFamily="18" charset="0"/>
                <a:cs typeface="Times New Roman" pitchFamily="18" charset="0"/>
              </a:rPr>
              <a:t>Disadvantages</a:t>
            </a:r>
          </a:p>
          <a:p>
            <a:pPr lvl="1" algn="just">
              <a:lnSpc>
                <a:spcPct val="90000"/>
              </a:lnSpc>
            </a:pPr>
            <a:r>
              <a:rPr lang="en-GB" dirty="0" smtClean="0">
                <a:latin typeface="Times New Roman" pitchFamily="18" charset="0"/>
                <a:cs typeface="Times New Roman" pitchFamily="18" charset="0"/>
              </a:rPr>
              <a:t>Subjective</a:t>
            </a:r>
          </a:p>
          <a:p>
            <a:pPr lvl="1" algn="just">
              <a:lnSpc>
                <a:spcPct val="90000"/>
              </a:lnSpc>
            </a:pPr>
            <a:r>
              <a:rPr lang="en-GB" dirty="0" smtClean="0">
                <a:latin typeface="Times New Roman" pitchFamily="18" charset="0"/>
                <a:cs typeface="Times New Roman" pitchFamily="18" charset="0"/>
              </a:rPr>
              <a:t>Selective</a:t>
            </a:r>
          </a:p>
          <a:p>
            <a:pPr lvl="1" algn="just">
              <a:lnSpc>
                <a:spcPct val="90000"/>
              </a:lnSpc>
            </a:pPr>
            <a:r>
              <a:rPr lang="en-GB" dirty="0" smtClean="0">
                <a:latin typeface="Times New Roman" pitchFamily="18" charset="0"/>
                <a:cs typeface="Times New Roman" pitchFamily="18" charset="0"/>
              </a:rPr>
              <a:t>Act of describing may alter task performance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228600"/>
            <a:ext cx="8686800" cy="990600"/>
          </a:xfrm>
        </p:spPr>
        <p:txBody>
          <a:bodyPr/>
          <a:lstStyle/>
          <a:p>
            <a:r>
              <a:rPr lang="en-GB" dirty="0" smtClean="0"/>
              <a:t>Cooperative Evaluation</a:t>
            </a:r>
          </a:p>
        </p:txBody>
      </p:sp>
      <p:sp>
        <p:nvSpPr>
          <p:cNvPr id="76803" name="Rectangle 3"/>
          <p:cNvSpPr>
            <a:spLocks noGrp="1" noChangeArrowheads="1"/>
          </p:cNvSpPr>
          <p:nvPr>
            <p:ph sz="quarter" idx="1"/>
          </p:nvPr>
        </p:nvSpPr>
        <p:spPr>
          <a:xfrm>
            <a:off x="152400" y="1600200"/>
            <a:ext cx="8839200" cy="5029200"/>
          </a:xfrm>
        </p:spPr>
        <p:txBody>
          <a:bodyPr/>
          <a:lstStyle/>
          <a:p>
            <a:pPr algn="just"/>
            <a:r>
              <a:rPr lang="en-GB" dirty="0" smtClean="0">
                <a:latin typeface="Times New Roman" pitchFamily="18" charset="0"/>
                <a:cs typeface="Times New Roman" pitchFamily="18" charset="0"/>
              </a:rPr>
              <a:t>Variation on think aloud</a:t>
            </a:r>
          </a:p>
          <a:p>
            <a:pPr algn="just"/>
            <a:r>
              <a:rPr lang="en-GB" dirty="0" smtClean="0">
                <a:latin typeface="Times New Roman" pitchFamily="18" charset="0"/>
                <a:cs typeface="Times New Roman" pitchFamily="18" charset="0"/>
              </a:rPr>
              <a:t>User collaborates in evaluation</a:t>
            </a:r>
          </a:p>
          <a:p>
            <a:pPr algn="just"/>
            <a:r>
              <a:rPr lang="en-GB" dirty="0" smtClean="0">
                <a:latin typeface="Times New Roman" pitchFamily="18" charset="0"/>
                <a:cs typeface="Times New Roman" pitchFamily="18" charset="0"/>
              </a:rPr>
              <a:t>Both user and evaluator can ask each other questions throughout</a:t>
            </a:r>
          </a:p>
          <a:p>
            <a:pPr lvl="4"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Additional advantages</a:t>
            </a:r>
          </a:p>
          <a:p>
            <a:pPr lvl="1" algn="just"/>
            <a:r>
              <a:rPr lang="en-GB" dirty="0" smtClean="0">
                <a:latin typeface="Times New Roman" pitchFamily="18" charset="0"/>
                <a:cs typeface="Times New Roman" pitchFamily="18" charset="0"/>
              </a:rPr>
              <a:t>Less constrained and easier to use</a:t>
            </a:r>
          </a:p>
          <a:p>
            <a:pPr lvl="1" algn="just"/>
            <a:r>
              <a:rPr lang="en-GB" dirty="0" smtClean="0">
                <a:latin typeface="Times New Roman" pitchFamily="18" charset="0"/>
                <a:cs typeface="Times New Roman" pitchFamily="18" charset="0"/>
              </a:rPr>
              <a:t>User is encouraged to criticize system</a:t>
            </a:r>
          </a:p>
          <a:p>
            <a:pPr lvl="1" algn="just"/>
            <a:r>
              <a:rPr lang="en-GB" dirty="0" smtClean="0">
                <a:latin typeface="Times New Roman" pitchFamily="18" charset="0"/>
                <a:cs typeface="Times New Roman" pitchFamily="18" charset="0"/>
              </a:rPr>
              <a:t>Clarification possible</a:t>
            </a:r>
          </a:p>
          <a:p>
            <a:pPr lvl="1" algn="just"/>
            <a:endParaRPr lang="en-GB" dirty="0" smtClean="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52400" y="228600"/>
            <a:ext cx="8839200" cy="990600"/>
          </a:xfrm>
        </p:spPr>
        <p:txBody>
          <a:bodyPr/>
          <a:lstStyle/>
          <a:p>
            <a:r>
              <a:rPr lang="en-GB" dirty="0" smtClean="0"/>
              <a:t>Protocol Analysis</a:t>
            </a:r>
          </a:p>
        </p:txBody>
      </p:sp>
      <p:sp>
        <p:nvSpPr>
          <p:cNvPr id="77827" name="Rectangle 3"/>
          <p:cNvSpPr>
            <a:spLocks noGrp="1" noChangeArrowheads="1"/>
          </p:cNvSpPr>
          <p:nvPr>
            <p:ph sz="quarter" idx="1"/>
          </p:nvPr>
        </p:nvSpPr>
        <p:spPr>
          <a:xfrm>
            <a:off x="152400" y="1600200"/>
            <a:ext cx="8839200" cy="5029200"/>
          </a:xfrm>
        </p:spPr>
        <p:txBody>
          <a:bodyPr>
            <a:normAutofit fontScale="92500" lnSpcReduction="10000"/>
          </a:bodyPr>
          <a:lstStyle/>
          <a:p>
            <a:pPr algn="just">
              <a:lnSpc>
                <a:spcPct val="90000"/>
              </a:lnSpc>
            </a:pPr>
            <a:r>
              <a:rPr lang="en-GB" dirty="0" smtClean="0">
                <a:latin typeface="Times New Roman" pitchFamily="18" charset="0"/>
                <a:cs typeface="Times New Roman" pitchFamily="18" charset="0"/>
              </a:rPr>
              <a:t>Paper and pencil – cheap,  limited to writing speed</a:t>
            </a:r>
          </a:p>
          <a:p>
            <a:pPr algn="just">
              <a:lnSpc>
                <a:spcPct val="90000"/>
              </a:lnSpc>
            </a:pPr>
            <a:r>
              <a:rPr lang="en-GB" dirty="0" smtClean="0">
                <a:latin typeface="Times New Roman" pitchFamily="18" charset="0"/>
                <a:cs typeface="Times New Roman" pitchFamily="18" charset="0"/>
              </a:rPr>
              <a:t>Audio – good for think aloud,  difficult to match with other protocols</a:t>
            </a:r>
          </a:p>
          <a:p>
            <a:pPr algn="just">
              <a:lnSpc>
                <a:spcPct val="90000"/>
              </a:lnSpc>
            </a:pPr>
            <a:r>
              <a:rPr lang="en-GB" dirty="0" smtClean="0">
                <a:latin typeface="Times New Roman" pitchFamily="18" charset="0"/>
                <a:cs typeface="Times New Roman" pitchFamily="18" charset="0"/>
              </a:rPr>
              <a:t>Video – accurate and realistic,  needs special equipment,  obtrusive</a:t>
            </a:r>
          </a:p>
          <a:p>
            <a:pPr algn="just">
              <a:lnSpc>
                <a:spcPct val="90000"/>
              </a:lnSpc>
            </a:pPr>
            <a:r>
              <a:rPr lang="en-GB" dirty="0" smtClean="0">
                <a:latin typeface="Times New Roman" pitchFamily="18" charset="0"/>
                <a:cs typeface="Times New Roman" pitchFamily="18" charset="0"/>
              </a:rPr>
              <a:t>Computer logging – automatic and unobtrusive,  large amounts of data difficult to analyze</a:t>
            </a:r>
          </a:p>
          <a:p>
            <a:pPr algn="just">
              <a:lnSpc>
                <a:spcPct val="90000"/>
              </a:lnSpc>
            </a:pPr>
            <a:r>
              <a:rPr lang="en-GB" dirty="0" smtClean="0">
                <a:latin typeface="Times New Roman" pitchFamily="18" charset="0"/>
                <a:cs typeface="Times New Roman" pitchFamily="18" charset="0"/>
              </a:rPr>
              <a:t>User notebooks – coarse and subjective, useful insights, good for longitudinal studies</a:t>
            </a:r>
          </a:p>
          <a:p>
            <a:pPr lvl="4" algn="just">
              <a:lnSpc>
                <a:spcPct val="90000"/>
              </a:lnSpc>
            </a:pPr>
            <a:endParaRPr lang="en-GB" sz="14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Mixed use in practice.</a:t>
            </a:r>
          </a:p>
          <a:p>
            <a:pPr algn="just">
              <a:lnSpc>
                <a:spcPct val="90000"/>
              </a:lnSpc>
            </a:pPr>
            <a:r>
              <a:rPr lang="en-GB" dirty="0" smtClean="0">
                <a:latin typeface="Times New Roman" pitchFamily="18" charset="0"/>
                <a:cs typeface="Times New Roman" pitchFamily="18" charset="0"/>
              </a:rPr>
              <a:t>Audio/video transcription difficult and requires skill.</a:t>
            </a:r>
          </a:p>
          <a:p>
            <a:pPr algn="just">
              <a:lnSpc>
                <a:spcPct val="90000"/>
              </a:lnSpc>
            </a:pPr>
            <a:r>
              <a:rPr lang="en-GB" sz="3100" dirty="0" smtClean="0">
                <a:latin typeface="Times New Roman" pitchFamily="18" charset="0"/>
                <a:cs typeface="Times New Roman" pitchFamily="18" charset="0"/>
              </a:rPr>
              <a:t>Some automatic support tools available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 y="228600"/>
            <a:ext cx="8763000" cy="990600"/>
          </a:xfrm>
        </p:spPr>
        <p:txBody>
          <a:bodyPr/>
          <a:lstStyle/>
          <a:p>
            <a:r>
              <a:rPr lang="en-GB" dirty="0" smtClean="0"/>
              <a:t>Automated Analysis – EVA</a:t>
            </a:r>
          </a:p>
        </p:txBody>
      </p:sp>
      <p:sp>
        <p:nvSpPr>
          <p:cNvPr id="78851" name="Rectangle 3"/>
          <p:cNvSpPr>
            <a:spLocks noGrp="1" noChangeArrowheads="1"/>
          </p:cNvSpPr>
          <p:nvPr>
            <p:ph sz="quarter" idx="1"/>
          </p:nvPr>
        </p:nvSpPr>
        <p:spPr>
          <a:xfrm>
            <a:off x="152400" y="1600200"/>
            <a:ext cx="8839200" cy="5029200"/>
          </a:xfrm>
        </p:spPr>
        <p:txBody>
          <a:bodyPr/>
          <a:lstStyle/>
          <a:p>
            <a:r>
              <a:rPr lang="en-GB" dirty="0" smtClean="0">
                <a:latin typeface="Times New Roman" pitchFamily="18" charset="0"/>
                <a:cs typeface="Times New Roman" pitchFamily="18" charset="0"/>
              </a:rPr>
              <a:t>Workplace project</a:t>
            </a:r>
          </a:p>
          <a:p>
            <a:r>
              <a:rPr lang="en-GB" dirty="0" smtClean="0">
                <a:latin typeface="Times New Roman" pitchFamily="18" charset="0"/>
                <a:cs typeface="Times New Roman" pitchFamily="18" charset="0"/>
              </a:rPr>
              <a:t>Post task walkthrough</a:t>
            </a:r>
          </a:p>
          <a:p>
            <a:pPr lvl="1"/>
            <a:r>
              <a:rPr lang="en-GB" dirty="0" smtClean="0">
                <a:latin typeface="Times New Roman" pitchFamily="18" charset="0"/>
                <a:cs typeface="Times New Roman" pitchFamily="18" charset="0"/>
              </a:rPr>
              <a:t>User reacts on action after the event</a:t>
            </a:r>
          </a:p>
          <a:p>
            <a:pPr lvl="1"/>
            <a:r>
              <a:rPr lang="en-GB" dirty="0" smtClean="0">
                <a:latin typeface="Times New Roman" pitchFamily="18" charset="0"/>
                <a:cs typeface="Times New Roman" pitchFamily="18" charset="0"/>
              </a:rPr>
              <a:t>Used to fill in intention</a:t>
            </a:r>
          </a:p>
          <a:p>
            <a:r>
              <a:rPr lang="en-GB" dirty="0" smtClean="0">
                <a:latin typeface="Times New Roman" pitchFamily="18" charset="0"/>
                <a:cs typeface="Times New Roman" pitchFamily="18" charset="0"/>
              </a:rPr>
              <a:t>Advantages</a:t>
            </a:r>
          </a:p>
          <a:p>
            <a:pPr lvl="1"/>
            <a:r>
              <a:rPr lang="en-GB" dirty="0" smtClean="0">
                <a:latin typeface="Times New Roman" pitchFamily="18" charset="0"/>
                <a:cs typeface="Times New Roman" pitchFamily="18" charset="0"/>
              </a:rPr>
              <a:t>Analyst has time to focus on relevant incidents</a:t>
            </a:r>
          </a:p>
          <a:p>
            <a:pPr lvl="1"/>
            <a:r>
              <a:rPr lang="en-GB" dirty="0" smtClean="0">
                <a:latin typeface="Times New Roman" pitchFamily="18" charset="0"/>
                <a:cs typeface="Times New Roman" pitchFamily="18" charset="0"/>
              </a:rPr>
              <a:t>Avoid excessive interruption of task </a:t>
            </a:r>
          </a:p>
          <a:p>
            <a:r>
              <a:rPr lang="en-GB" dirty="0" smtClean="0">
                <a:latin typeface="Times New Roman" pitchFamily="18" charset="0"/>
                <a:cs typeface="Times New Roman" pitchFamily="18" charset="0"/>
              </a:rPr>
              <a:t>Disadvantages</a:t>
            </a:r>
          </a:p>
          <a:p>
            <a:pPr lvl="1"/>
            <a:r>
              <a:rPr lang="en-GB" dirty="0" smtClean="0">
                <a:latin typeface="Times New Roman" pitchFamily="18" charset="0"/>
                <a:cs typeface="Times New Roman" pitchFamily="18" charset="0"/>
              </a:rPr>
              <a:t>Lack of freshness</a:t>
            </a:r>
          </a:p>
          <a:p>
            <a:pPr lvl="1"/>
            <a:r>
              <a:rPr lang="en-GB" dirty="0" smtClean="0">
                <a:latin typeface="Times New Roman" pitchFamily="18" charset="0"/>
                <a:cs typeface="Times New Roman" pitchFamily="18" charset="0"/>
              </a:rPr>
              <a:t>May be post-hoc interpretation of events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52400" y="228600"/>
            <a:ext cx="8839200" cy="990600"/>
          </a:xfrm>
        </p:spPr>
        <p:txBody>
          <a:bodyPr/>
          <a:lstStyle/>
          <a:p>
            <a:r>
              <a:rPr lang="en-GB" dirty="0" smtClean="0"/>
              <a:t>Post-task Walkthroughs</a:t>
            </a:r>
          </a:p>
        </p:txBody>
      </p:sp>
      <p:sp>
        <p:nvSpPr>
          <p:cNvPr id="79875" name="Rectangle 3"/>
          <p:cNvSpPr>
            <a:spLocks noGrp="1" noChangeArrowheads="1"/>
          </p:cNvSpPr>
          <p:nvPr>
            <p:ph sz="quarter" idx="1"/>
          </p:nvPr>
        </p:nvSpPr>
        <p:spPr>
          <a:xfrm>
            <a:off x="152400" y="1600200"/>
            <a:ext cx="8839200" cy="5105400"/>
          </a:xfrm>
        </p:spPr>
        <p:txBody>
          <a:bodyPr/>
          <a:lstStyle/>
          <a:p>
            <a:pPr algn="just"/>
            <a:r>
              <a:rPr lang="en-GB" dirty="0" smtClean="0">
                <a:latin typeface="Times New Roman" pitchFamily="18" charset="0"/>
                <a:cs typeface="Times New Roman" pitchFamily="18" charset="0"/>
              </a:rPr>
              <a:t>Transcript played back to participant for comment</a:t>
            </a:r>
          </a:p>
          <a:p>
            <a:pPr lvl="1" algn="just"/>
            <a:r>
              <a:rPr lang="en-GB" dirty="0" smtClean="0">
                <a:latin typeface="Times New Roman" pitchFamily="18" charset="0"/>
                <a:cs typeface="Times New Roman" pitchFamily="18" charset="0"/>
              </a:rPr>
              <a:t>Immediately </a:t>
            </a:r>
            <a:r>
              <a:rPr lang="en-GB" dirty="0" smtClean="0">
                <a:latin typeface="Times New Roman" pitchFamily="18" charset="0"/>
                <a:cs typeface="Times New Roman" pitchFamily="18" charset="0"/>
                <a:sym typeface="Symbol" pitchFamily="18" charset="2"/>
              </a:rPr>
              <a:t> fresh in mind</a:t>
            </a:r>
          </a:p>
          <a:p>
            <a:pPr lvl="1" algn="just"/>
            <a:r>
              <a:rPr lang="en-GB" dirty="0" smtClean="0">
                <a:latin typeface="Times New Roman" pitchFamily="18" charset="0"/>
                <a:cs typeface="Times New Roman" pitchFamily="18" charset="0"/>
                <a:sym typeface="Symbol" pitchFamily="18" charset="2"/>
              </a:rPr>
              <a:t>Delayed  evaluator has time to identify questions</a:t>
            </a:r>
          </a:p>
          <a:p>
            <a:pPr algn="just"/>
            <a:r>
              <a:rPr lang="en-GB" dirty="0" smtClean="0">
                <a:latin typeface="Times New Roman" pitchFamily="18" charset="0"/>
                <a:cs typeface="Times New Roman" pitchFamily="18" charset="0"/>
                <a:sym typeface="Symbol" pitchFamily="18" charset="2"/>
              </a:rPr>
              <a:t>Useful to identify reasons for actions and alternatives considered</a:t>
            </a:r>
          </a:p>
          <a:p>
            <a:pPr algn="just"/>
            <a:r>
              <a:rPr lang="en-GB" dirty="0" smtClean="0">
                <a:latin typeface="Times New Roman" pitchFamily="18" charset="0"/>
                <a:cs typeface="Times New Roman" pitchFamily="18" charset="0"/>
                <a:sym typeface="Symbol" pitchFamily="18" charset="2"/>
              </a:rPr>
              <a:t>Necessary in cases where think aloud is not possible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ctrTitle"/>
          </p:nvPr>
        </p:nvSpPr>
        <p:spPr>
          <a:xfrm>
            <a:off x="685800" y="2286000"/>
            <a:ext cx="7772400" cy="1143000"/>
          </a:xfrm>
        </p:spPr>
        <p:txBody>
          <a:bodyPr/>
          <a:lstStyle/>
          <a:p>
            <a:pPr algn="ctr"/>
            <a:r>
              <a:rPr lang="en-GB" dirty="0" smtClean="0"/>
              <a:t>Query Techniques</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52400" y="228600"/>
            <a:ext cx="8839200" cy="990600"/>
          </a:xfrm>
        </p:spPr>
        <p:txBody>
          <a:bodyPr/>
          <a:lstStyle/>
          <a:p>
            <a:r>
              <a:rPr lang="en-GB" dirty="0" smtClean="0"/>
              <a:t>Interviews</a:t>
            </a:r>
          </a:p>
        </p:txBody>
      </p:sp>
      <p:sp>
        <p:nvSpPr>
          <p:cNvPr id="81923" name="Rectangle 3"/>
          <p:cNvSpPr>
            <a:spLocks noGrp="1" noChangeArrowheads="1"/>
          </p:cNvSpPr>
          <p:nvPr>
            <p:ph sz="quarter" idx="1"/>
          </p:nvPr>
        </p:nvSpPr>
        <p:spPr>
          <a:xfrm>
            <a:off x="152400" y="1600200"/>
            <a:ext cx="8839200" cy="5029200"/>
          </a:xfrm>
        </p:spPr>
        <p:txBody>
          <a:bodyPr/>
          <a:lstStyle/>
          <a:p>
            <a:pPr algn="just">
              <a:lnSpc>
                <a:spcPct val="90000"/>
              </a:lnSpc>
            </a:pPr>
            <a:r>
              <a:rPr lang="en-GB" dirty="0" smtClean="0">
                <a:latin typeface="Times New Roman" pitchFamily="18" charset="0"/>
                <a:cs typeface="Times New Roman" pitchFamily="18" charset="0"/>
              </a:rPr>
              <a:t>Analyst questions user on one-to -one basis usually based on prepared questions</a:t>
            </a:r>
          </a:p>
          <a:p>
            <a:pPr algn="just">
              <a:lnSpc>
                <a:spcPct val="90000"/>
              </a:lnSpc>
            </a:pPr>
            <a:r>
              <a:rPr lang="en-GB" dirty="0" smtClean="0">
                <a:latin typeface="Times New Roman" pitchFamily="18" charset="0"/>
                <a:cs typeface="Times New Roman" pitchFamily="18" charset="0"/>
              </a:rPr>
              <a:t>Informal, subjective and relatively cheap</a:t>
            </a:r>
          </a:p>
          <a:p>
            <a:pPr lvl="4" algn="just">
              <a:lnSpc>
                <a:spcPct val="90000"/>
              </a:lnSpc>
            </a:pPr>
            <a:endParaRPr lang="en-GB" sz="16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Advantages</a:t>
            </a:r>
          </a:p>
          <a:p>
            <a:pPr lvl="1" algn="just">
              <a:lnSpc>
                <a:spcPct val="90000"/>
              </a:lnSpc>
            </a:pPr>
            <a:r>
              <a:rPr lang="en-GB" dirty="0" smtClean="0">
                <a:latin typeface="Times New Roman" pitchFamily="18" charset="0"/>
                <a:cs typeface="Times New Roman" pitchFamily="18" charset="0"/>
              </a:rPr>
              <a:t>Can be varied to suit context</a:t>
            </a:r>
          </a:p>
          <a:p>
            <a:pPr lvl="1" algn="just">
              <a:lnSpc>
                <a:spcPct val="90000"/>
              </a:lnSpc>
            </a:pPr>
            <a:r>
              <a:rPr lang="en-GB" dirty="0" smtClean="0">
                <a:latin typeface="Times New Roman" pitchFamily="18" charset="0"/>
                <a:cs typeface="Times New Roman" pitchFamily="18" charset="0"/>
              </a:rPr>
              <a:t>Issues can be explored more fully</a:t>
            </a:r>
          </a:p>
          <a:p>
            <a:pPr lvl="1" algn="just">
              <a:lnSpc>
                <a:spcPct val="90000"/>
              </a:lnSpc>
            </a:pPr>
            <a:r>
              <a:rPr lang="en-GB" dirty="0" smtClean="0">
                <a:latin typeface="Times New Roman" pitchFamily="18" charset="0"/>
                <a:cs typeface="Times New Roman" pitchFamily="18" charset="0"/>
              </a:rPr>
              <a:t>Can elicit user views and identify unanticipated problems</a:t>
            </a:r>
          </a:p>
          <a:p>
            <a:pPr algn="just">
              <a:lnSpc>
                <a:spcPct val="90000"/>
              </a:lnSpc>
            </a:pPr>
            <a:r>
              <a:rPr lang="en-GB" dirty="0" smtClean="0">
                <a:latin typeface="Times New Roman" pitchFamily="18" charset="0"/>
                <a:cs typeface="Times New Roman" pitchFamily="18" charset="0"/>
              </a:rPr>
              <a:t>Disadvantages</a:t>
            </a:r>
          </a:p>
          <a:p>
            <a:pPr lvl="1" algn="just">
              <a:lnSpc>
                <a:spcPct val="90000"/>
              </a:lnSpc>
            </a:pPr>
            <a:r>
              <a:rPr lang="en-GB" dirty="0" smtClean="0">
                <a:latin typeface="Times New Roman" pitchFamily="18" charset="0"/>
                <a:cs typeface="Times New Roman" pitchFamily="18" charset="0"/>
              </a:rPr>
              <a:t>Very subjective</a:t>
            </a:r>
          </a:p>
          <a:p>
            <a:pPr lvl="1" algn="just">
              <a:lnSpc>
                <a:spcPct val="90000"/>
              </a:lnSpc>
            </a:pPr>
            <a:r>
              <a:rPr lang="en-GB" dirty="0" smtClean="0">
                <a:latin typeface="Times New Roman" pitchFamily="18" charset="0"/>
                <a:cs typeface="Times New Roman" pitchFamily="18" charset="0"/>
              </a:rPr>
              <a:t>Time consuming</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52400" y="228600"/>
            <a:ext cx="8613648" cy="990600"/>
          </a:xfrm>
        </p:spPr>
        <p:txBody>
          <a:bodyPr/>
          <a:lstStyle/>
          <a:p>
            <a:r>
              <a:rPr lang="en-GB" dirty="0" smtClean="0"/>
              <a:t>Questionnaires</a:t>
            </a:r>
          </a:p>
        </p:txBody>
      </p:sp>
      <p:sp>
        <p:nvSpPr>
          <p:cNvPr id="82947" name="Rectangle 3"/>
          <p:cNvSpPr>
            <a:spLocks noGrp="1" noChangeArrowheads="1"/>
          </p:cNvSpPr>
          <p:nvPr>
            <p:ph sz="quarter" idx="1"/>
          </p:nvPr>
        </p:nvSpPr>
        <p:spPr>
          <a:xfrm>
            <a:off x="152400" y="1600200"/>
            <a:ext cx="8839200" cy="5105400"/>
          </a:xfrm>
        </p:spPr>
        <p:txBody>
          <a:bodyPr/>
          <a:lstStyle/>
          <a:p>
            <a:r>
              <a:rPr lang="en-GB" dirty="0" smtClean="0">
                <a:latin typeface="Times New Roman" pitchFamily="18" charset="0"/>
                <a:cs typeface="Times New Roman" pitchFamily="18" charset="0"/>
              </a:rPr>
              <a:t>Set of fixed questions given to users</a:t>
            </a:r>
          </a:p>
          <a:p>
            <a:endParaRPr lang="en-GB" sz="24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Advantages</a:t>
            </a:r>
          </a:p>
          <a:p>
            <a:pPr lvl="1"/>
            <a:r>
              <a:rPr lang="en-GB" dirty="0" smtClean="0">
                <a:latin typeface="Times New Roman" pitchFamily="18" charset="0"/>
                <a:cs typeface="Times New Roman" pitchFamily="18" charset="0"/>
              </a:rPr>
              <a:t>Quick and reaches large user group</a:t>
            </a:r>
          </a:p>
          <a:p>
            <a:pPr lvl="1"/>
            <a:r>
              <a:rPr lang="en-GB" dirty="0" smtClean="0">
                <a:latin typeface="Times New Roman" pitchFamily="18" charset="0"/>
                <a:cs typeface="Times New Roman" pitchFamily="18" charset="0"/>
              </a:rPr>
              <a:t>Can be analyzed more rigorously</a:t>
            </a:r>
          </a:p>
          <a:p>
            <a:r>
              <a:rPr lang="en-GB" dirty="0" smtClean="0">
                <a:latin typeface="Times New Roman" pitchFamily="18" charset="0"/>
                <a:cs typeface="Times New Roman" pitchFamily="18" charset="0"/>
              </a:rPr>
              <a:t>Disadvantages</a:t>
            </a:r>
          </a:p>
          <a:p>
            <a:pPr lvl="1"/>
            <a:r>
              <a:rPr lang="en-GB" dirty="0" smtClean="0">
                <a:latin typeface="Times New Roman" pitchFamily="18" charset="0"/>
                <a:cs typeface="Times New Roman" pitchFamily="18" charset="0"/>
              </a:rPr>
              <a:t>Less flexible</a:t>
            </a:r>
          </a:p>
          <a:p>
            <a:pPr lvl="1"/>
            <a:r>
              <a:rPr lang="en-GB" dirty="0" smtClean="0">
                <a:latin typeface="Times New Roman" pitchFamily="18" charset="0"/>
                <a:cs typeface="Times New Roman" pitchFamily="18" charset="0"/>
              </a:rPr>
              <a:t>Less probing</a:t>
            </a:r>
          </a:p>
          <a:p>
            <a:pPr lvl="1"/>
            <a:endParaRPr lang="en-GB" sz="2000" dirty="0" smtClean="0">
              <a:latin typeface="Times New Roman" pitchFamily="18" charset="0"/>
              <a:cs typeface="Times New Roman" pitchFamily="18" charset="0"/>
            </a:endParaRPr>
          </a:p>
          <a:p>
            <a:pPr lvl="1"/>
            <a:endParaRPr lang="en-GB" sz="2000" dirty="0" smtClean="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52400" y="228600"/>
            <a:ext cx="8763000" cy="990600"/>
          </a:xfrm>
        </p:spPr>
        <p:txBody>
          <a:bodyPr/>
          <a:lstStyle/>
          <a:p>
            <a:r>
              <a:rPr lang="en-GB" dirty="0" smtClean="0"/>
              <a:t>Questionnaires</a:t>
            </a:r>
          </a:p>
        </p:txBody>
      </p:sp>
      <p:sp>
        <p:nvSpPr>
          <p:cNvPr id="83971" name="Rectangle 3"/>
          <p:cNvSpPr>
            <a:spLocks noGrp="1" noChangeArrowheads="1"/>
          </p:cNvSpPr>
          <p:nvPr>
            <p:ph sz="quarter" idx="1"/>
          </p:nvPr>
        </p:nvSpPr>
        <p:spPr>
          <a:xfrm>
            <a:off x="152400" y="1600200"/>
            <a:ext cx="8839200" cy="5105400"/>
          </a:xfrm>
        </p:spPr>
        <p:txBody>
          <a:bodyPr/>
          <a:lstStyle/>
          <a:p>
            <a:r>
              <a:rPr lang="en-GB" dirty="0" smtClean="0">
                <a:latin typeface="Times New Roman" pitchFamily="18" charset="0"/>
                <a:cs typeface="Times New Roman" pitchFamily="18" charset="0"/>
              </a:rPr>
              <a:t>Need careful design	</a:t>
            </a:r>
          </a:p>
          <a:p>
            <a:pPr lvl="1"/>
            <a:r>
              <a:rPr lang="en-GB" dirty="0" smtClean="0">
                <a:latin typeface="Times New Roman" pitchFamily="18" charset="0"/>
                <a:cs typeface="Times New Roman" pitchFamily="18" charset="0"/>
              </a:rPr>
              <a:t>What information is required?</a:t>
            </a:r>
          </a:p>
          <a:p>
            <a:pPr lvl="1"/>
            <a:r>
              <a:rPr lang="en-GB" dirty="0" smtClean="0">
                <a:latin typeface="Times New Roman" pitchFamily="18" charset="0"/>
                <a:cs typeface="Times New Roman" pitchFamily="18" charset="0"/>
              </a:rPr>
              <a:t>How are answers to be analyzed?</a:t>
            </a:r>
          </a:p>
          <a:p>
            <a:endParaRPr lang="en-GB" sz="24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Styles of question</a:t>
            </a:r>
          </a:p>
          <a:p>
            <a:pPr lvl="1"/>
            <a:r>
              <a:rPr lang="en-GB" dirty="0" smtClean="0">
                <a:latin typeface="Times New Roman" pitchFamily="18" charset="0"/>
                <a:cs typeface="Times New Roman" pitchFamily="18" charset="0"/>
              </a:rPr>
              <a:t>General</a:t>
            </a:r>
          </a:p>
          <a:p>
            <a:pPr lvl="1"/>
            <a:r>
              <a:rPr lang="en-GB" dirty="0" smtClean="0">
                <a:latin typeface="Times New Roman" pitchFamily="18" charset="0"/>
                <a:cs typeface="Times New Roman" pitchFamily="18" charset="0"/>
              </a:rPr>
              <a:t>Open-ended</a:t>
            </a:r>
          </a:p>
          <a:p>
            <a:pPr lvl="1"/>
            <a:r>
              <a:rPr lang="en-GB" dirty="0" smtClean="0">
                <a:latin typeface="Times New Roman" pitchFamily="18" charset="0"/>
                <a:cs typeface="Times New Roman" pitchFamily="18" charset="0"/>
              </a:rPr>
              <a:t>Scalar</a:t>
            </a:r>
          </a:p>
          <a:p>
            <a:pPr lvl="1"/>
            <a:r>
              <a:rPr lang="en-GB" dirty="0" smtClean="0">
                <a:latin typeface="Times New Roman" pitchFamily="18" charset="0"/>
                <a:cs typeface="Times New Roman" pitchFamily="18" charset="0"/>
              </a:rPr>
              <a:t>Multi-choice</a:t>
            </a:r>
          </a:p>
          <a:p>
            <a:pPr lvl="1"/>
            <a:r>
              <a:rPr lang="en-GB" dirty="0" smtClean="0">
                <a:latin typeface="Times New Roman" pitchFamily="18" charset="0"/>
                <a:cs typeface="Times New Roman" pitchFamily="18" charset="0"/>
              </a:rPr>
              <a:t>Ranked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ctrTitle"/>
          </p:nvPr>
        </p:nvSpPr>
        <p:spPr>
          <a:xfrm>
            <a:off x="685800" y="2286000"/>
            <a:ext cx="7772400" cy="1143000"/>
          </a:xfrm>
        </p:spPr>
        <p:txBody>
          <a:bodyPr/>
          <a:lstStyle/>
          <a:p>
            <a:pPr algn="ctr"/>
            <a:r>
              <a:rPr lang="en-GB" smtClean="0"/>
              <a:t>Physiological methods</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28600"/>
            <a:ext cx="8763000" cy="990600"/>
          </a:xfrm>
        </p:spPr>
        <p:txBody>
          <a:bodyPr rtlCol="0">
            <a:normAutofit/>
          </a:bodyPr>
          <a:lstStyle/>
          <a:p>
            <a:pPr fontAlgn="auto">
              <a:spcAft>
                <a:spcPts val="0"/>
              </a:spcAft>
              <a:defRPr/>
            </a:pPr>
            <a:r>
              <a:rPr lang="en-GB" dirty="0" smtClean="0"/>
              <a:t>The Life Cycle for Interactive Systems</a:t>
            </a:r>
          </a:p>
        </p:txBody>
      </p:sp>
      <p:sp>
        <p:nvSpPr>
          <p:cNvPr id="15363" name="Rectangle 3"/>
          <p:cNvSpPr>
            <a:spLocks noGrp="1" noChangeArrowheads="1"/>
          </p:cNvSpPr>
          <p:nvPr>
            <p:ph sz="quarter" idx="1"/>
          </p:nvPr>
        </p:nvSpPr>
        <p:spPr>
          <a:xfrm>
            <a:off x="228600" y="1600200"/>
            <a:ext cx="8763000" cy="5029200"/>
          </a:xfrm>
        </p:spPr>
        <p:txBody>
          <a:bodyPr/>
          <a:lstStyle/>
          <a:p>
            <a:pPr algn="r">
              <a:buFontTx/>
              <a:buNone/>
            </a:pPr>
            <a:r>
              <a:rPr lang="en-GB" sz="2400" dirty="0" smtClean="0">
                <a:latin typeface="Times New Roman" pitchFamily="18" charset="0"/>
                <a:cs typeface="Times New Roman" pitchFamily="18" charset="0"/>
              </a:rPr>
              <a:t>Cannot assume a linear</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sequence of activities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as in the Waterfall Model</a:t>
            </a:r>
          </a:p>
          <a:p>
            <a:pPr algn="r">
              <a:buFontTx/>
              <a:buNone/>
            </a:pPr>
            <a:endParaRPr lang="en-GB" sz="2400" dirty="0" smtClean="0"/>
          </a:p>
          <a:p>
            <a:pPr algn="r">
              <a:buFontTx/>
              <a:buNone/>
            </a:pPr>
            <a:endParaRPr lang="en-GB" sz="2400" dirty="0" smtClean="0"/>
          </a:p>
          <a:p>
            <a:pPr algn="r">
              <a:buFontTx/>
              <a:buNone/>
            </a:pPr>
            <a:endParaRPr lang="en-GB" sz="2400" dirty="0" smtClean="0"/>
          </a:p>
          <a:p>
            <a:pPr algn="r">
              <a:buFontTx/>
              <a:buNone/>
            </a:pPr>
            <a:endParaRPr lang="en-GB" sz="2400" dirty="0" smtClean="0"/>
          </a:p>
          <a:p>
            <a:pPr algn="r">
              <a:buFontTx/>
              <a:buNone/>
            </a:pPr>
            <a:endParaRPr lang="en-GB" sz="2400" dirty="0" smtClean="0"/>
          </a:p>
          <a:p>
            <a:pPr>
              <a:buFontTx/>
              <a:buNone/>
            </a:pPr>
            <a:r>
              <a:rPr lang="en-GB" sz="2400" dirty="0" smtClean="0">
                <a:latin typeface="Times New Roman" pitchFamily="18" charset="0"/>
                <a:cs typeface="Times New Roman" pitchFamily="18" charset="0"/>
              </a:rPr>
              <a:t>Lots of feedback!</a:t>
            </a:r>
          </a:p>
        </p:txBody>
      </p:sp>
      <p:grpSp>
        <p:nvGrpSpPr>
          <p:cNvPr id="2" name="Group 17"/>
          <p:cNvGrpSpPr>
            <a:grpSpLocks/>
          </p:cNvGrpSpPr>
          <p:nvPr/>
        </p:nvGrpSpPr>
        <p:grpSpPr bwMode="auto">
          <a:xfrm>
            <a:off x="1371600" y="2133600"/>
            <a:ext cx="5867400" cy="4343400"/>
            <a:chOff x="576" y="1104"/>
            <a:chExt cx="3696" cy="2736"/>
          </a:xfrm>
        </p:grpSpPr>
        <p:grpSp>
          <p:nvGrpSpPr>
            <p:cNvPr id="3" name="Group 18"/>
            <p:cNvGrpSpPr>
              <a:grpSpLocks/>
            </p:cNvGrpSpPr>
            <p:nvPr/>
          </p:nvGrpSpPr>
          <p:grpSpPr bwMode="auto">
            <a:xfrm>
              <a:off x="576" y="1296"/>
              <a:ext cx="2544" cy="2064"/>
              <a:chOff x="1392" y="1296"/>
              <a:chExt cx="2544" cy="2064"/>
            </a:xfrm>
          </p:grpSpPr>
          <p:sp>
            <p:nvSpPr>
              <p:cNvPr id="15378" name="Rectangle 19"/>
              <p:cNvSpPr>
                <a:spLocks noChangeArrowheads="1"/>
              </p:cNvSpPr>
              <p:nvPr/>
            </p:nvSpPr>
            <p:spPr bwMode="auto">
              <a:xfrm>
                <a:off x="3120" y="2736"/>
                <a:ext cx="240"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379" name="Rectangle 20"/>
              <p:cNvSpPr>
                <a:spLocks noChangeArrowheads="1"/>
              </p:cNvSpPr>
              <p:nvPr/>
            </p:nvSpPr>
            <p:spPr bwMode="auto">
              <a:xfrm>
                <a:off x="3696" y="3216"/>
                <a:ext cx="240" cy="144"/>
              </a:xfrm>
              <a:prstGeom prst="rect">
                <a:avLst/>
              </a:prstGeom>
              <a:solidFill>
                <a:schemeClr val="accent1"/>
              </a:solidFill>
              <a:ln w="9525">
                <a:solidFill>
                  <a:schemeClr val="tx1"/>
                </a:solidFill>
                <a:miter lim="800000"/>
                <a:headEnd/>
                <a:tailEnd/>
              </a:ln>
            </p:spPr>
            <p:txBody>
              <a:bodyPr wrap="none" anchor="ctr"/>
              <a:lstStyle/>
              <a:p>
                <a:endParaRPr lang="en-US"/>
              </a:p>
            </p:txBody>
          </p:sp>
          <p:cxnSp>
            <p:nvCxnSpPr>
              <p:cNvPr id="15380" name="AutoShape 21"/>
              <p:cNvCxnSpPr>
                <a:cxnSpLocks noChangeShapeType="1"/>
                <a:stCxn id="15379" idx="1"/>
                <a:endCxn id="15378" idx="2"/>
              </p:cNvCxnSpPr>
              <p:nvPr/>
            </p:nvCxnSpPr>
            <p:spPr bwMode="auto">
              <a:xfrm rot="10800000">
                <a:off x="3240" y="2880"/>
                <a:ext cx="456" cy="408"/>
              </a:xfrm>
              <a:prstGeom prst="curvedConnector2">
                <a:avLst/>
              </a:prstGeom>
              <a:noFill/>
              <a:ln w="38100">
                <a:solidFill>
                  <a:schemeClr val="tx1"/>
                </a:solidFill>
                <a:round/>
                <a:headEnd/>
                <a:tailEnd type="triangle" w="med" len="med"/>
              </a:ln>
            </p:spPr>
          </p:cxnSp>
          <p:cxnSp>
            <p:nvCxnSpPr>
              <p:cNvPr id="15381" name="AutoShape 22"/>
              <p:cNvCxnSpPr>
                <a:cxnSpLocks noChangeShapeType="1"/>
                <a:stCxn id="15379" idx="1"/>
                <a:endCxn id="15382" idx="2"/>
              </p:cNvCxnSpPr>
              <p:nvPr/>
            </p:nvCxnSpPr>
            <p:spPr bwMode="auto">
              <a:xfrm rot="10800000">
                <a:off x="2664" y="2400"/>
                <a:ext cx="1032" cy="888"/>
              </a:xfrm>
              <a:prstGeom prst="curvedConnector2">
                <a:avLst/>
              </a:prstGeom>
              <a:noFill/>
              <a:ln w="38100">
                <a:solidFill>
                  <a:schemeClr val="tx1"/>
                </a:solidFill>
                <a:round/>
                <a:headEnd/>
                <a:tailEnd type="triangle" w="med" len="med"/>
              </a:ln>
            </p:spPr>
          </p:cxnSp>
          <p:sp>
            <p:nvSpPr>
              <p:cNvPr id="15382" name="Rectangle 23"/>
              <p:cNvSpPr>
                <a:spLocks noChangeArrowheads="1"/>
              </p:cNvSpPr>
              <p:nvPr/>
            </p:nvSpPr>
            <p:spPr bwMode="auto">
              <a:xfrm>
                <a:off x="2544" y="2256"/>
                <a:ext cx="240"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383" name="Rectangle 24"/>
              <p:cNvSpPr>
                <a:spLocks noChangeArrowheads="1"/>
              </p:cNvSpPr>
              <p:nvPr/>
            </p:nvSpPr>
            <p:spPr bwMode="auto">
              <a:xfrm>
                <a:off x="1968" y="1776"/>
                <a:ext cx="240"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384" name="Rectangle 25"/>
              <p:cNvSpPr>
                <a:spLocks noChangeArrowheads="1"/>
              </p:cNvSpPr>
              <p:nvPr/>
            </p:nvSpPr>
            <p:spPr bwMode="auto">
              <a:xfrm>
                <a:off x="1392" y="1296"/>
                <a:ext cx="240" cy="144"/>
              </a:xfrm>
              <a:prstGeom prst="rect">
                <a:avLst/>
              </a:prstGeom>
              <a:solidFill>
                <a:schemeClr val="accent1"/>
              </a:solidFill>
              <a:ln w="9525">
                <a:solidFill>
                  <a:schemeClr val="tx1"/>
                </a:solidFill>
                <a:miter lim="800000"/>
                <a:headEnd/>
                <a:tailEnd/>
              </a:ln>
            </p:spPr>
            <p:txBody>
              <a:bodyPr wrap="none" anchor="ctr"/>
              <a:lstStyle/>
              <a:p>
                <a:endParaRPr lang="en-US"/>
              </a:p>
            </p:txBody>
          </p:sp>
          <p:cxnSp>
            <p:nvCxnSpPr>
              <p:cNvPr id="15385" name="AutoShape 26"/>
              <p:cNvCxnSpPr>
                <a:cxnSpLocks noChangeShapeType="1"/>
                <a:stCxn id="15379" idx="1"/>
                <a:endCxn id="15383" idx="2"/>
              </p:cNvCxnSpPr>
              <p:nvPr/>
            </p:nvCxnSpPr>
            <p:spPr bwMode="auto">
              <a:xfrm rot="10800000">
                <a:off x="2088" y="1920"/>
                <a:ext cx="1608" cy="1368"/>
              </a:xfrm>
              <a:prstGeom prst="curvedConnector2">
                <a:avLst/>
              </a:prstGeom>
              <a:noFill/>
              <a:ln w="38100">
                <a:solidFill>
                  <a:schemeClr val="tx1"/>
                </a:solidFill>
                <a:round/>
                <a:headEnd/>
                <a:tailEnd type="triangle" w="med" len="med"/>
              </a:ln>
            </p:spPr>
          </p:cxnSp>
          <p:cxnSp>
            <p:nvCxnSpPr>
              <p:cNvPr id="15386" name="AutoShape 27"/>
              <p:cNvCxnSpPr>
                <a:cxnSpLocks noChangeShapeType="1"/>
                <a:stCxn id="15378" idx="1"/>
                <a:endCxn id="15382" idx="2"/>
              </p:cNvCxnSpPr>
              <p:nvPr/>
            </p:nvCxnSpPr>
            <p:spPr bwMode="auto">
              <a:xfrm rot="10800000">
                <a:off x="2664" y="2400"/>
                <a:ext cx="456" cy="408"/>
              </a:xfrm>
              <a:prstGeom prst="curvedConnector2">
                <a:avLst/>
              </a:prstGeom>
              <a:noFill/>
              <a:ln w="38100">
                <a:solidFill>
                  <a:schemeClr val="tx1"/>
                </a:solidFill>
                <a:round/>
                <a:headEnd/>
                <a:tailEnd type="triangle" w="med" len="med"/>
              </a:ln>
            </p:spPr>
          </p:cxnSp>
          <p:cxnSp>
            <p:nvCxnSpPr>
              <p:cNvPr id="15387" name="AutoShape 28"/>
              <p:cNvCxnSpPr>
                <a:cxnSpLocks noChangeShapeType="1"/>
                <a:stCxn id="15378" idx="1"/>
                <a:endCxn id="15383" idx="2"/>
              </p:cNvCxnSpPr>
              <p:nvPr/>
            </p:nvCxnSpPr>
            <p:spPr bwMode="auto">
              <a:xfrm rot="10800000">
                <a:off x="2088" y="1920"/>
                <a:ext cx="1032" cy="888"/>
              </a:xfrm>
              <a:prstGeom prst="curvedConnector2">
                <a:avLst/>
              </a:prstGeom>
              <a:noFill/>
              <a:ln w="38100">
                <a:solidFill>
                  <a:schemeClr val="tx1"/>
                </a:solidFill>
                <a:round/>
                <a:headEnd/>
                <a:tailEnd type="triangle" w="med" len="med"/>
              </a:ln>
            </p:spPr>
          </p:cxnSp>
          <p:cxnSp>
            <p:nvCxnSpPr>
              <p:cNvPr id="15388" name="AutoShape 29"/>
              <p:cNvCxnSpPr>
                <a:cxnSpLocks noChangeShapeType="1"/>
                <a:stCxn id="15378" idx="1"/>
                <a:endCxn id="15384" idx="2"/>
              </p:cNvCxnSpPr>
              <p:nvPr/>
            </p:nvCxnSpPr>
            <p:spPr bwMode="auto">
              <a:xfrm rot="10800000">
                <a:off x="1512" y="1440"/>
                <a:ext cx="1608" cy="1368"/>
              </a:xfrm>
              <a:prstGeom prst="curvedConnector2">
                <a:avLst/>
              </a:prstGeom>
              <a:noFill/>
              <a:ln w="38100">
                <a:solidFill>
                  <a:schemeClr val="tx1"/>
                </a:solidFill>
                <a:round/>
                <a:headEnd/>
                <a:tailEnd type="triangle" w="med" len="med"/>
              </a:ln>
            </p:spPr>
          </p:cxnSp>
          <p:cxnSp>
            <p:nvCxnSpPr>
              <p:cNvPr id="15389" name="AutoShape 30"/>
              <p:cNvCxnSpPr>
                <a:cxnSpLocks noChangeShapeType="1"/>
                <a:stCxn id="15379" idx="1"/>
                <a:endCxn id="15384" idx="2"/>
              </p:cNvCxnSpPr>
              <p:nvPr/>
            </p:nvCxnSpPr>
            <p:spPr bwMode="auto">
              <a:xfrm rot="10800000">
                <a:off x="1512" y="1440"/>
                <a:ext cx="2184" cy="1848"/>
              </a:xfrm>
              <a:prstGeom prst="curvedConnector2">
                <a:avLst/>
              </a:prstGeom>
              <a:noFill/>
              <a:ln w="38100">
                <a:solidFill>
                  <a:schemeClr val="tx1"/>
                </a:solidFill>
                <a:round/>
                <a:headEnd/>
                <a:tailEnd type="triangle" w="med" len="med"/>
              </a:ln>
            </p:spPr>
          </p:cxnSp>
          <p:cxnSp>
            <p:nvCxnSpPr>
              <p:cNvPr id="15390" name="AutoShape 31"/>
              <p:cNvCxnSpPr>
                <a:cxnSpLocks noChangeShapeType="1"/>
                <a:stCxn id="15382" idx="1"/>
                <a:endCxn id="15383" idx="2"/>
              </p:cNvCxnSpPr>
              <p:nvPr/>
            </p:nvCxnSpPr>
            <p:spPr bwMode="auto">
              <a:xfrm rot="10800000">
                <a:off x="2088" y="1920"/>
                <a:ext cx="456" cy="408"/>
              </a:xfrm>
              <a:prstGeom prst="curvedConnector2">
                <a:avLst/>
              </a:prstGeom>
              <a:noFill/>
              <a:ln w="38100">
                <a:solidFill>
                  <a:schemeClr val="tx1"/>
                </a:solidFill>
                <a:round/>
                <a:headEnd/>
                <a:tailEnd type="triangle" w="med" len="med"/>
              </a:ln>
            </p:spPr>
          </p:cxnSp>
          <p:cxnSp>
            <p:nvCxnSpPr>
              <p:cNvPr id="15391" name="AutoShape 32"/>
              <p:cNvCxnSpPr>
                <a:cxnSpLocks noChangeShapeType="1"/>
                <a:stCxn id="15382" idx="1"/>
                <a:endCxn id="15384" idx="2"/>
              </p:cNvCxnSpPr>
              <p:nvPr/>
            </p:nvCxnSpPr>
            <p:spPr bwMode="auto">
              <a:xfrm rot="10800000">
                <a:off x="1512" y="1440"/>
                <a:ext cx="1032" cy="888"/>
              </a:xfrm>
              <a:prstGeom prst="curvedConnector2">
                <a:avLst/>
              </a:prstGeom>
              <a:noFill/>
              <a:ln w="38100">
                <a:solidFill>
                  <a:schemeClr val="tx1"/>
                </a:solidFill>
                <a:round/>
                <a:headEnd/>
                <a:tailEnd type="triangle" w="med" len="med"/>
              </a:ln>
            </p:spPr>
          </p:cxnSp>
          <p:cxnSp>
            <p:nvCxnSpPr>
              <p:cNvPr id="15392" name="AutoShape 33"/>
              <p:cNvCxnSpPr>
                <a:cxnSpLocks noChangeShapeType="1"/>
                <a:stCxn id="15383" idx="1"/>
                <a:endCxn id="15384" idx="2"/>
              </p:cNvCxnSpPr>
              <p:nvPr/>
            </p:nvCxnSpPr>
            <p:spPr bwMode="auto">
              <a:xfrm rot="10800000">
                <a:off x="1512" y="1440"/>
                <a:ext cx="456" cy="408"/>
              </a:xfrm>
              <a:prstGeom prst="curvedConnector2">
                <a:avLst/>
              </a:prstGeom>
              <a:noFill/>
              <a:ln w="38100">
                <a:solidFill>
                  <a:schemeClr val="tx1"/>
                </a:solidFill>
                <a:round/>
                <a:headEnd/>
                <a:tailEnd type="triangle" w="med" len="med"/>
              </a:ln>
            </p:spPr>
          </p:cxnSp>
        </p:grpSp>
        <p:grpSp>
          <p:nvGrpSpPr>
            <p:cNvPr id="4" name="Group 34"/>
            <p:cNvGrpSpPr>
              <a:grpSpLocks/>
            </p:cNvGrpSpPr>
            <p:nvPr/>
          </p:nvGrpSpPr>
          <p:grpSpPr bwMode="auto">
            <a:xfrm>
              <a:off x="576" y="1104"/>
              <a:ext cx="3696" cy="2736"/>
              <a:chOff x="576" y="1152"/>
              <a:chExt cx="3696" cy="2736"/>
            </a:xfrm>
          </p:grpSpPr>
          <p:sp>
            <p:nvSpPr>
              <p:cNvPr id="25635" name="Rectangle 35"/>
              <p:cNvSpPr>
                <a:spLocks noChangeArrowheads="1"/>
              </p:cNvSpPr>
              <p:nvPr/>
            </p:nvSpPr>
            <p:spPr bwMode="auto">
              <a:xfrm>
                <a:off x="576" y="11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Requirements</a:t>
                </a:r>
                <a:br>
                  <a:rPr lang="en-GB" sz="1200">
                    <a:latin typeface="Arial" charset="0"/>
                  </a:rPr>
                </a:br>
                <a:r>
                  <a:rPr lang="en-GB" sz="1200">
                    <a:latin typeface="Arial" charset="0"/>
                  </a:rPr>
                  <a:t>specification</a:t>
                </a:r>
                <a:endParaRPr lang="en-GB"/>
              </a:p>
            </p:txBody>
          </p:sp>
          <p:sp>
            <p:nvSpPr>
              <p:cNvPr id="25636" name="Rectangle 36"/>
              <p:cNvSpPr>
                <a:spLocks noChangeArrowheads="1"/>
              </p:cNvSpPr>
              <p:nvPr/>
            </p:nvSpPr>
            <p:spPr bwMode="auto">
              <a:xfrm>
                <a:off x="1152" y="163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Architectural</a:t>
                </a:r>
                <a:br>
                  <a:rPr lang="en-GB" sz="1200">
                    <a:latin typeface="Arial" charset="0"/>
                  </a:rPr>
                </a:br>
                <a:r>
                  <a:rPr lang="en-GB" sz="1200">
                    <a:latin typeface="Arial" charset="0"/>
                  </a:rPr>
                  <a:t>design</a:t>
                </a:r>
                <a:endParaRPr lang="en-GB"/>
              </a:p>
            </p:txBody>
          </p:sp>
          <p:sp>
            <p:nvSpPr>
              <p:cNvPr id="25637" name="Rectangle 37"/>
              <p:cNvSpPr>
                <a:spLocks noChangeArrowheads="1"/>
              </p:cNvSpPr>
              <p:nvPr/>
            </p:nvSpPr>
            <p:spPr bwMode="auto">
              <a:xfrm>
                <a:off x="1728" y="211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Detailed</a:t>
                </a:r>
                <a:br>
                  <a:rPr lang="en-GB" sz="1200">
                    <a:latin typeface="Arial" charset="0"/>
                  </a:rPr>
                </a:br>
                <a:r>
                  <a:rPr lang="en-GB" sz="1200">
                    <a:latin typeface="Arial" charset="0"/>
                  </a:rPr>
                  <a:t>design</a:t>
                </a:r>
                <a:endParaRPr lang="en-GB"/>
              </a:p>
            </p:txBody>
          </p:sp>
          <p:sp>
            <p:nvSpPr>
              <p:cNvPr id="25638" name="Rectangle 38"/>
              <p:cNvSpPr>
                <a:spLocks noChangeArrowheads="1"/>
              </p:cNvSpPr>
              <p:nvPr/>
            </p:nvSpPr>
            <p:spPr bwMode="auto">
              <a:xfrm>
                <a:off x="2304" y="259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Coding and</a:t>
                </a:r>
                <a:br>
                  <a:rPr lang="en-GB" sz="1200">
                    <a:latin typeface="Arial" charset="0"/>
                  </a:rPr>
                </a:br>
                <a:r>
                  <a:rPr lang="en-GB" sz="1200">
                    <a:latin typeface="Arial" charset="0"/>
                  </a:rPr>
                  <a:t>unit testing</a:t>
                </a:r>
                <a:endParaRPr lang="en-GB"/>
              </a:p>
            </p:txBody>
          </p:sp>
          <p:sp>
            <p:nvSpPr>
              <p:cNvPr id="25639" name="Rectangle 39"/>
              <p:cNvSpPr>
                <a:spLocks noChangeArrowheads="1"/>
              </p:cNvSpPr>
              <p:nvPr/>
            </p:nvSpPr>
            <p:spPr bwMode="auto">
              <a:xfrm>
                <a:off x="2880" y="307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Integration</a:t>
                </a:r>
                <a:br>
                  <a:rPr lang="en-GB" sz="1200">
                    <a:latin typeface="Arial" charset="0"/>
                  </a:rPr>
                </a:br>
                <a:r>
                  <a:rPr lang="en-GB" sz="1200">
                    <a:latin typeface="Arial" charset="0"/>
                  </a:rPr>
                  <a:t>and testing</a:t>
                </a:r>
                <a:endParaRPr lang="en-GB"/>
              </a:p>
            </p:txBody>
          </p:sp>
          <p:sp>
            <p:nvSpPr>
              <p:cNvPr id="25640" name="Rectangle 40"/>
              <p:cNvSpPr>
                <a:spLocks noChangeArrowheads="1"/>
              </p:cNvSpPr>
              <p:nvPr/>
            </p:nvSpPr>
            <p:spPr bwMode="auto">
              <a:xfrm>
                <a:off x="3456" y="35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GB" sz="1200">
                    <a:latin typeface="Arial" charset="0"/>
                  </a:rPr>
                  <a:t>Operation and</a:t>
                </a:r>
                <a:br>
                  <a:rPr lang="en-GB" sz="1200">
                    <a:latin typeface="Arial" charset="0"/>
                  </a:rPr>
                </a:br>
                <a:r>
                  <a:rPr lang="en-GB" sz="1200">
                    <a:latin typeface="Arial" charset="0"/>
                  </a:rPr>
                  <a:t>maintenance</a:t>
                </a:r>
                <a:endParaRPr lang="en-GB"/>
              </a:p>
            </p:txBody>
          </p:sp>
          <p:cxnSp>
            <p:nvCxnSpPr>
              <p:cNvPr id="15373" name="AutoShape 41"/>
              <p:cNvCxnSpPr>
                <a:cxnSpLocks noChangeShapeType="1"/>
                <a:stCxn id="25635" idx="3"/>
                <a:endCxn id="25636" idx="0"/>
              </p:cNvCxnSpPr>
              <p:nvPr/>
            </p:nvCxnSpPr>
            <p:spPr bwMode="auto">
              <a:xfrm>
                <a:off x="1392" y="1320"/>
                <a:ext cx="168" cy="312"/>
              </a:xfrm>
              <a:prstGeom prst="bentConnector2">
                <a:avLst/>
              </a:prstGeom>
              <a:noFill/>
              <a:ln w="28575">
                <a:solidFill>
                  <a:schemeClr val="tx1"/>
                </a:solidFill>
                <a:miter lim="800000"/>
                <a:headEnd/>
                <a:tailEnd type="triangle" w="med" len="med"/>
              </a:ln>
            </p:spPr>
          </p:cxnSp>
          <p:cxnSp>
            <p:nvCxnSpPr>
              <p:cNvPr id="15374" name="AutoShape 42"/>
              <p:cNvCxnSpPr>
                <a:cxnSpLocks noChangeShapeType="1"/>
                <a:stCxn id="25636" idx="3"/>
                <a:endCxn id="25637" idx="0"/>
              </p:cNvCxnSpPr>
              <p:nvPr/>
            </p:nvCxnSpPr>
            <p:spPr bwMode="auto">
              <a:xfrm>
                <a:off x="1968" y="1800"/>
                <a:ext cx="168" cy="312"/>
              </a:xfrm>
              <a:prstGeom prst="bentConnector2">
                <a:avLst/>
              </a:prstGeom>
              <a:noFill/>
              <a:ln w="28575">
                <a:solidFill>
                  <a:schemeClr val="tx1"/>
                </a:solidFill>
                <a:miter lim="800000"/>
                <a:headEnd/>
                <a:tailEnd type="triangle" w="med" len="med"/>
              </a:ln>
            </p:spPr>
          </p:cxnSp>
          <p:cxnSp>
            <p:nvCxnSpPr>
              <p:cNvPr id="15375" name="AutoShape 43"/>
              <p:cNvCxnSpPr>
                <a:cxnSpLocks noChangeShapeType="1"/>
                <a:stCxn id="25637" idx="3"/>
                <a:endCxn id="25638" idx="0"/>
              </p:cNvCxnSpPr>
              <p:nvPr/>
            </p:nvCxnSpPr>
            <p:spPr bwMode="auto">
              <a:xfrm>
                <a:off x="2544" y="2280"/>
                <a:ext cx="168" cy="312"/>
              </a:xfrm>
              <a:prstGeom prst="bentConnector2">
                <a:avLst/>
              </a:prstGeom>
              <a:noFill/>
              <a:ln w="28575">
                <a:solidFill>
                  <a:schemeClr val="tx1"/>
                </a:solidFill>
                <a:miter lim="800000"/>
                <a:headEnd/>
                <a:tailEnd type="triangle" w="med" len="med"/>
              </a:ln>
            </p:spPr>
          </p:cxnSp>
          <p:cxnSp>
            <p:nvCxnSpPr>
              <p:cNvPr id="15376" name="AutoShape 44"/>
              <p:cNvCxnSpPr>
                <a:cxnSpLocks noChangeShapeType="1"/>
                <a:stCxn id="25638" idx="3"/>
                <a:endCxn id="25639" idx="0"/>
              </p:cNvCxnSpPr>
              <p:nvPr/>
            </p:nvCxnSpPr>
            <p:spPr bwMode="auto">
              <a:xfrm>
                <a:off x="3120" y="2760"/>
                <a:ext cx="168" cy="312"/>
              </a:xfrm>
              <a:prstGeom prst="bentConnector2">
                <a:avLst/>
              </a:prstGeom>
              <a:noFill/>
              <a:ln w="28575">
                <a:solidFill>
                  <a:schemeClr val="tx1"/>
                </a:solidFill>
                <a:miter lim="800000"/>
                <a:headEnd/>
                <a:tailEnd type="triangle" w="med" len="med"/>
              </a:ln>
            </p:spPr>
          </p:cxnSp>
          <p:cxnSp>
            <p:nvCxnSpPr>
              <p:cNvPr id="15377" name="AutoShape 45"/>
              <p:cNvCxnSpPr>
                <a:cxnSpLocks noChangeShapeType="1"/>
                <a:stCxn id="25639" idx="3"/>
                <a:endCxn id="25640" idx="0"/>
              </p:cNvCxnSpPr>
              <p:nvPr/>
            </p:nvCxnSpPr>
            <p:spPr bwMode="auto">
              <a:xfrm>
                <a:off x="3696" y="3240"/>
                <a:ext cx="168" cy="312"/>
              </a:xfrm>
              <a:prstGeom prst="bentConnector2">
                <a:avLst/>
              </a:prstGeom>
              <a:noFill/>
              <a:ln w="28575">
                <a:solidFill>
                  <a:schemeClr val="tx1"/>
                </a:solidFill>
                <a:miter lim="800000"/>
                <a:headEnd/>
                <a:tailEnd type="triangle" w="med" len="med"/>
              </a:ln>
            </p:spPr>
          </p:cxnSp>
        </p:grpSp>
      </p:gr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52400" y="228600"/>
            <a:ext cx="8839200" cy="990600"/>
          </a:xfrm>
        </p:spPr>
        <p:txBody>
          <a:bodyPr/>
          <a:lstStyle/>
          <a:p>
            <a:r>
              <a:rPr lang="en-GB" dirty="0" smtClean="0"/>
              <a:t>Eye Tracking</a:t>
            </a:r>
          </a:p>
        </p:txBody>
      </p:sp>
      <p:sp>
        <p:nvSpPr>
          <p:cNvPr id="86019" name="Rectangle 3"/>
          <p:cNvSpPr>
            <a:spLocks noGrp="1" noChangeArrowheads="1"/>
          </p:cNvSpPr>
          <p:nvPr>
            <p:ph sz="quarter" idx="1"/>
          </p:nvPr>
        </p:nvSpPr>
        <p:spPr>
          <a:xfrm>
            <a:off x="152400" y="1600200"/>
            <a:ext cx="8839200" cy="5029200"/>
          </a:xfrm>
        </p:spPr>
        <p:txBody>
          <a:bodyPr>
            <a:normAutofit lnSpcReduction="10000"/>
          </a:bodyPr>
          <a:lstStyle/>
          <a:p>
            <a:pPr algn="just"/>
            <a:r>
              <a:rPr lang="en-GB" dirty="0" smtClean="0">
                <a:latin typeface="Times New Roman" pitchFamily="18" charset="0"/>
                <a:cs typeface="Times New Roman" pitchFamily="18" charset="0"/>
              </a:rPr>
              <a:t>Head or desk mounted equipment tracks the position of the eye</a:t>
            </a:r>
          </a:p>
          <a:p>
            <a:pPr algn="just"/>
            <a:r>
              <a:rPr lang="en-GB" dirty="0" smtClean="0">
                <a:latin typeface="Times New Roman" pitchFamily="18" charset="0"/>
                <a:cs typeface="Times New Roman" pitchFamily="18" charset="0"/>
              </a:rPr>
              <a:t>Eye movement reflects the amount of cognitive processing a display requires</a:t>
            </a:r>
          </a:p>
          <a:p>
            <a:pPr algn="just"/>
            <a:r>
              <a:rPr lang="en-GB" dirty="0" smtClean="0">
                <a:latin typeface="Times New Roman" pitchFamily="18" charset="0"/>
                <a:cs typeface="Times New Roman" pitchFamily="18" charset="0"/>
              </a:rPr>
              <a:t>Measurements include</a:t>
            </a:r>
          </a:p>
          <a:p>
            <a:pPr lvl="1" algn="just"/>
            <a:r>
              <a:rPr lang="en-GB" dirty="0" smtClean="0">
                <a:latin typeface="Times New Roman" pitchFamily="18" charset="0"/>
                <a:cs typeface="Times New Roman" pitchFamily="18" charset="0"/>
              </a:rPr>
              <a:t>Fixations: eye maintains stable position. Number and duration indicate level of difficulty with display</a:t>
            </a:r>
          </a:p>
          <a:p>
            <a:pPr lvl="1" algn="just"/>
            <a:r>
              <a:rPr lang="en-GB" dirty="0" smtClean="0">
                <a:latin typeface="Times New Roman" pitchFamily="18" charset="0"/>
                <a:cs typeface="Times New Roman" pitchFamily="18" charset="0"/>
              </a:rPr>
              <a:t>Saccades: rapid eye movement from one point of interest to another</a:t>
            </a:r>
          </a:p>
          <a:p>
            <a:pPr lvl="1" algn="just"/>
            <a:r>
              <a:rPr lang="en-GB" dirty="0" smtClean="0">
                <a:latin typeface="Times New Roman" pitchFamily="18" charset="0"/>
                <a:cs typeface="Times New Roman" pitchFamily="18" charset="0"/>
              </a:rPr>
              <a:t>Scan paths: moving straight to a target with a short fixation at the target is optimal</a:t>
            </a:r>
          </a:p>
          <a:p>
            <a:pPr lvl="1" algn="just"/>
            <a:endParaRPr lang="en-GB" dirty="0" smtClean="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52400" y="228600"/>
            <a:ext cx="8839200" cy="990600"/>
          </a:xfrm>
        </p:spPr>
        <p:txBody>
          <a:bodyPr/>
          <a:lstStyle/>
          <a:p>
            <a:r>
              <a:rPr lang="en-GB" dirty="0" smtClean="0"/>
              <a:t>Physiological Measurements</a:t>
            </a:r>
          </a:p>
        </p:txBody>
      </p:sp>
      <p:sp>
        <p:nvSpPr>
          <p:cNvPr id="87043" name="Rectangle 3"/>
          <p:cNvSpPr>
            <a:spLocks noGrp="1" noChangeArrowheads="1"/>
          </p:cNvSpPr>
          <p:nvPr>
            <p:ph sz="quarter" idx="1"/>
          </p:nvPr>
        </p:nvSpPr>
        <p:spPr>
          <a:xfrm>
            <a:off x="152400" y="1676400"/>
            <a:ext cx="8839200" cy="4953000"/>
          </a:xfrm>
        </p:spPr>
        <p:txBody>
          <a:bodyPr/>
          <a:lstStyle/>
          <a:p>
            <a:pPr algn="just"/>
            <a:r>
              <a:rPr lang="en-GB" dirty="0" smtClean="0">
                <a:latin typeface="Times New Roman" pitchFamily="18" charset="0"/>
                <a:cs typeface="Times New Roman" pitchFamily="18" charset="0"/>
              </a:rPr>
              <a:t>Emotional response linked to physical changes</a:t>
            </a:r>
          </a:p>
          <a:p>
            <a:pPr algn="just"/>
            <a:r>
              <a:rPr lang="en-GB" dirty="0" smtClean="0">
                <a:latin typeface="Times New Roman" pitchFamily="18" charset="0"/>
                <a:cs typeface="Times New Roman" pitchFamily="18" charset="0"/>
              </a:rPr>
              <a:t>These may help determine a user’s reaction to an interface</a:t>
            </a:r>
          </a:p>
          <a:p>
            <a:pPr algn="just"/>
            <a:r>
              <a:rPr lang="en-GB" dirty="0" smtClean="0">
                <a:latin typeface="Times New Roman" pitchFamily="18" charset="0"/>
                <a:cs typeface="Times New Roman" pitchFamily="18" charset="0"/>
              </a:rPr>
              <a:t>Measurements include:</a:t>
            </a:r>
          </a:p>
          <a:p>
            <a:pPr lvl="1" algn="just"/>
            <a:r>
              <a:rPr lang="en-GB" dirty="0" smtClean="0">
                <a:latin typeface="Times New Roman" pitchFamily="18" charset="0"/>
                <a:cs typeface="Times New Roman" pitchFamily="18" charset="0"/>
              </a:rPr>
              <a:t>Heart activity, including blood pressure, volume and pulse. </a:t>
            </a:r>
          </a:p>
          <a:p>
            <a:pPr lvl="1" algn="just"/>
            <a:r>
              <a:rPr lang="en-GB" dirty="0" smtClean="0">
                <a:latin typeface="Times New Roman" pitchFamily="18" charset="0"/>
                <a:cs typeface="Times New Roman" pitchFamily="18" charset="0"/>
              </a:rPr>
              <a:t>Activity of sweat glands: Galvanic Skin Response (GSR)</a:t>
            </a:r>
          </a:p>
          <a:p>
            <a:pPr lvl="1" algn="just"/>
            <a:r>
              <a:rPr lang="en-GB" dirty="0" smtClean="0">
                <a:latin typeface="Times New Roman" pitchFamily="18" charset="0"/>
                <a:cs typeface="Times New Roman" pitchFamily="18" charset="0"/>
              </a:rPr>
              <a:t>Electrical activity in muscle: </a:t>
            </a:r>
            <a:r>
              <a:rPr lang="en-GB" dirty="0" err="1" smtClean="0">
                <a:latin typeface="Times New Roman" pitchFamily="18" charset="0"/>
                <a:cs typeface="Times New Roman" pitchFamily="18" charset="0"/>
              </a:rPr>
              <a:t>electromyogram</a:t>
            </a:r>
            <a:r>
              <a:rPr lang="en-GB" dirty="0" smtClean="0">
                <a:latin typeface="Times New Roman" pitchFamily="18" charset="0"/>
                <a:cs typeface="Times New Roman" pitchFamily="18" charset="0"/>
              </a:rPr>
              <a:t> (EMG)</a:t>
            </a:r>
          </a:p>
          <a:p>
            <a:pPr lvl="1" algn="just"/>
            <a:r>
              <a:rPr lang="en-GB" dirty="0" smtClean="0">
                <a:latin typeface="Times New Roman" pitchFamily="18" charset="0"/>
                <a:cs typeface="Times New Roman" pitchFamily="18" charset="0"/>
              </a:rPr>
              <a:t>Electrical activity in brain: electroencephalogram (EEG)</a:t>
            </a:r>
          </a:p>
          <a:p>
            <a:pPr algn="just"/>
            <a:r>
              <a:rPr lang="en-GB" dirty="0" smtClean="0">
                <a:latin typeface="Times New Roman" pitchFamily="18" charset="0"/>
                <a:cs typeface="Times New Roman" pitchFamily="18" charset="0"/>
              </a:rPr>
              <a:t>Some difficulty in interpreting these physiological responses - more research needed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52400" y="228600"/>
            <a:ext cx="8839200" cy="990600"/>
          </a:xfrm>
        </p:spPr>
        <p:txBody>
          <a:bodyPr/>
          <a:lstStyle/>
          <a:p>
            <a:r>
              <a:rPr lang="en-GB" dirty="0" smtClean="0"/>
              <a:t>Choosing an Evaluation Method</a:t>
            </a:r>
          </a:p>
        </p:txBody>
      </p:sp>
      <p:sp>
        <p:nvSpPr>
          <p:cNvPr id="88067" name="Rectangle 3"/>
          <p:cNvSpPr>
            <a:spLocks noGrp="1" noChangeArrowheads="1"/>
          </p:cNvSpPr>
          <p:nvPr>
            <p:ph sz="quarter" idx="1"/>
          </p:nvPr>
        </p:nvSpPr>
        <p:spPr>
          <a:xfrm>
            <a:off x="152400" y="1676400"/>
            <a:ext cx="8839200" cy="5029200"/>
          </a:xfrm>
        </p:spPr>
        <p:txBody>
          <a:bodyPr>
            <a:normAutofit/>
          </a:bodyPr>
          <a:lstStyle/>
          <a:p>
            <a:pPr>
              <a:lnSpc>
                <a:spcPct val="90000"/>
              </a:lnSpc>
              <a:spcAft>
                <a:spcPct val="20000"/>
              </a:spcAft>
              <a:buFontTx/>
              <a:buNone/>
              <a:tabLst>
                <a:tab pos="3340100" algn="l"/>
              </a:tabLst>
            </a:pPr>
            <a:r>
              <a:rPr lang="en-GB" dirty="0" smtClean="0">
                <a:latin typeface="Times New Roman" pitchFamily="18" charset="0"/>
                <a:cs typeface="Times New Roman" pitchFamily="18" charset="0"/>
              </a:rPr>
              <a:t>When in process:	design vs. implementation</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Style of evaluation:	laboratory vs. field</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How objective:	subjective vs. objective</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Type of measures:	qualitative vs. quantitative</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Level of information:	high level vs. low level</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Level of interference:	obtrusive vs. unobtrusive</a:t>
            </a:r>
          </a:p>
          <a:p>
            <a:pPr>
              <a:lnSpc>
                <a:spcPct val="90000"/>
              </a:lnSpc>
              <a:spcBef>
                <a:spcPct val="50000"/>
              </a:spcBef>
              <a:buFontTx/>
              <a:buNone/>
              <a:tabLst>
                <a:tab pos="3340100" algn="l"/>
              </a:tabLst>
            </a:pPr>
            <a:r>
              <a:rPr lang="en-GB" dirty="0" smtClean="0">
                <a:latin typeface="Times New Roman" pitchFamily="18" charset="0"/>
                <a:cs typeface="Times New Roman" pitchFamily="18" charset="0"/>
              </a:rPr>
              <a:t>Resources available:	time, subjects, equipment, expertise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ChangeArrowheads="1"/>
          </p:cNvSpPr>
          <p:nvPr>
            <p:ph type="ctrTitle"/>
          </p:nvPr>
        </p:nvSpPr>
        <p:spPr>
          <a:xfrm>
            <a:off x="1219200" y="2286000"/>
            <a:ext cx="6629400" cy="1219200"/>
          </a:xfrm>
        </p:spPr>
        <p:txBody>
          <a:bodyPr>
            <a:normAutofit/>
          </a:bodyPr>
          <a:lstStyle/>
          <a:p>
            <a:pPr>
              <a:spcAft>
                <a:spcPct val="30000"/>
              </a:spcAft>
            </a:pPr>
            <a:r>
              <a:rPr lang="en-GB" dirty="0" smtClean="0">
                <a:latin typeface="Comic Sans MS" pitchFamily="66" charset="0"/>
              </a:rPr>
              <a:t>universal design</a:t>
            </a:r>
            <a:endParaRPr lang="en-GB" dirty="0" smtClean="0">
              <a:solidFill>
                <a:srgbClr val="2E005D"/>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152400"/>
            <a:ext cx="8763000" cy="990600"/>
          </a:xfrm>
        </p:spPr>
        <p:txBody>
          <a:bodyPr>
            <a:normAutofit/>
          </a:bodyPr>
          <a:lstStyle/>
          <a:p>
            <a:pPr fontAlgn="auto">
              <a:spcAft>
                <a:spcPts val="0"/>
              </a:spcAft>
              <a:defRPr/>
            </a:pPr>
            <a:r>
              <a:rPr lang="en-GB" dirty="0" smtClean="0"/>
              <a:t>Universal </a:t>
            </a:r>
            <a:r>
              <a:rPr lang="en-GB" dirty="0"/>
              <a:t>D</a:t>
            </a:r>
            <a:r>
              <a:rPr lang="en-GB" dirty="0" smtClean="0"/>
              <a:t>esign Principles</a:t>
            </a:r>
            <a:endParaRPr lang="en-GB" dirty="0"/>
          </a:p>
        </p:txBody>
      </p:sp>
      <p:sp>
        <p:nvSpPr>
          <p:cNvPr id="90115" name="Rectangle 3"/>
          <p:cNvSpPr>
            <a:spLocks noGrp="1" noChangeArrowheads="1"/>
          </p:cNvSpPr>
          <p:nvPr>
            <p:ph sz="quarter" idx="1"/>
          </p:nvPr>
        </p:nvSpPr>
        <p:spPr>
          <a:xfrm>
            <a:off x="152400" y="1600200"/>
            <a:ext cx="8839200" cy="5105400"/>
          </a:xfrm>
        </p:spPr>
        <p:txBody>
          <a:bodyPr/>
          <a:lstStyle/>
          <a:p>
            <a:r>
              <a:rPr lang="en-GB" dirty="0" smtClean="0">
                <a:latin typeface="Times New Roman" pitchFamily="18" charset="0"/>
                <a:cs typeface="Times New Roman" pitchFamily="18" charset="0"/>
              </a:rPr>
              <a:t>Equitable use</a:t>
            </a:r>
          </a:p>
          <a:p>
            <a:r>
              <a:rPr lang="en-GB" dirty="0" smtClean="0">
                <a:latin typeface="Times New Roman" pitchFamily="18" charset="0"/>
                <a:cs typeface="Times New Roman" pitchFamily="18" charset="0"/>
              </a:rPr>
              <a:t>Flexibility in use</a:t>
            </a:r>
          </a:p>
          <a:p>
            <a:r>
              <a:rPr lang="en-GB" dirty="0" smtClean="0">
                <a:latin typeface="Times New Roman" pitchFamily="18" charset="0"/>
                <a:cs typeface="Times New Roman" pitchFamily="18" charset="0"/>
              </a:rPr>
              <a:t>Simple and intuitive to use</a:t>
            </a:r>
          </a:p>
          <a:p>
            <a:r>
              <a:rPr lang="en-GB" dirty="0" smtClean="0">
                <a:latin typeface="Times New Roman" pitchFamily="18" charset="0"/>
                <a:cs typeface="Times New Roman" pitchFamily="18" charset="0"/>
              </a:rPr>
              <a:t>Perceptible information</a:t>
            </a:r>
          </a:p>
          <a:p>
            <a:r>
              <a:rPr lang="en-GB" dirty="0" smtClean="0">
                <a:latin typeface="Times New Roman" pitchFamily="18" charset="0"/>
                <a:cs typeface="Times New Roman" pitchFamily="18" charset="0"/>
              </a:rPr>
              <a:t>Tolerance for error</a:t>
            </a:r>
          </a:p>
          <a:p>
            <a:r>
              <a:rPr lang="en-GB" dirty="0" smtClean="0">
                <a:latin typeface="Times New Roman" pitchFamily="18" charset="0"/>
                <a:cs typeface="Times New Roman" pitchFamily="18" charset="0"/>
              </a:rPr>
              <a:t>Low physical effort</a:t>
            </a:r>
          </a:p>
          <a:p>
            <a:r>
              <a:rPr lang="en-GB" dirty="0" smtClean="0">
                <a:latin typeface="Times New Roman" pitchFamily="18" charset="0"/>
                <a:cs typeface="Times New Roman" pitchFamily="18" charset="0"/>
              </a:rPr>
              <a:t>S</a:t>
            </a:r>
            <a:r>
              <a:rPr lang="en-GB" smtClean="0">
                <a:latin typeface="Times New Roman" pitchFamily="18" charset="0"/>
                <a:cs typeface="Times New Roman" pitchFamily="18" charset="0"/>
              </a:rPr>
              <a:t>ize </a:t>
            </a:r>
            <a:r>
              <a:rPr lang="en-GB" dirty="0" smtClean="0">
                <a:latin typeface="Times New Roman" pitchFamily="18" charset="0"/>
                <a:cs typeface="Times New Roman" pitchFamily="18" charset="0"/>
              </a:rPr>
              <a:t>and space for approach and use</a:t>
            </a:r>
          </a:p>
          <a:p>
            <a:endParaRPr lang="en-GB" dirty="0" smtClean="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28600" y="228600"/>
            <a:ext cx="8686800" cy="990600"/>
          </a:xfrm>
        </p:spPr>
        <p:txBody>
          <a:bodyPr/>
          <a:lstStyle/>
          <a:p>
            <a:r>
              <a:rPr lang="en-GB" dirty="0" smtClean="0"/>
              <a:t>Multi-Sensory Systems</a:t>
            </a:r>
          </a:p>
        </p:txBody>
      </p:sp>
      <p:sp>
        <p:nvSpPr>
          <p:cNvPr id="91139" name="Rectangle 3"/>
          <p:cNvSpPr>
            <a:spLocks noGrp="1" noChangeArrowheads="1"/>
          </p:cNvSpPr>
          <p:nvPr>
            <p:ph sz="quarter" idx="1"/>
          </p:nvPr>
        </p:nvSpPr>
        <p:spPr>
          <a:xfrm>
            <a:off x="152400" y="1600200"/>
            <a:ext cx="8839200" cy="5029200"/>
          </a:xfrm>
        </p:spPr>
        <p:txBody>
          <a:bodyPr>
            <a:normAutofit lnSpcReduction="10000"/>
          </a:bodyPr>
          <a:lstStyle/>
          <a:p>
            <a:pPr algn="just"/>
            <a:r>
              <a:rPr lang="en-US" dirty="0" smtClean="0">
                <a:latin typeface="Times New Roman" pitchFamily="18" charset="0"/>
                <a:cs typeface="Times New Roman" pitchFamily="18" charset="0"/>
              </a:rPr>
              <a:t>More than one sensory channel in interaction</a:t>
            </a:r>
          </a:p>
          <a:p>
            <a:pPr lvl="1" algn="just"/>
            <a:r>
              <a:rPr lang="en-US" dirty="0" smtClean="0">
                <a:latin typeface="Times New Roman" pitchFamily="18" charset="0"/>
                <a:cs typeface="Times New Roman" pitchFamily="18" charset="0"/>
              </a:rPr>
              <a:t>Sounds, text, hypertext, animation, video, gestures, vision</a:t>
            </a:r>
          </a:p>
          <a:p>
            <a:pPr algn="just"/>
            <a:r>
              <a:rPr lang="en-US" dirty="0" smtClean="0">
                <a:latin typeface="Times New Roman" pitchFamily="18" charset="0"/>
                <a:cs typeface="Times New Roman" pitchFamily="18" charset="0"/>
              </a:rPr>
              <a:t>Used in a range of applications:</a:t>
            </a:r>
          </a:p>
          <a:p>
            <a:pPr lvl="1" algn="just"/>
            <a:r>
              <a:rPr lang="en-US" dirty="0" smtClean="0">
                <a:latin typeface="Times New Roman" pitchFamily="18" charset="0"/>
                <a:cs typeface="Times New Roman" pitchFamily="18" charset="0"/>
              </a:rPr>
              <a:t>Particularly good for users with special needs, and</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virtual reality</a:t>
            </a:r>
          </a:p>
          <a:p>
            <a:pPr algn="just"/>
            <a:r>
              <a:rPr lang="en-US" dirty="0" smtClean="0">
                <a:latin typeface="Times New Roman" pitchFamily="18" charset="0"/>
                <a:cs typeface="Times New Roman" pitchFamily="18" charset="0"/>
              </a:rPr>
              <a:t> Will cover</a:t>
            </a:r>
          </a:p>
          <a:p>
            <a:pPr lvl="1" algn="just">
              <a:spcBef>
                <a:spcPct val="0"/>
              </a:spcBef>
            </a:pPr>
            <a:r>
              <a:rPr lang="en-US" dirty="0" smtClean="0">
                <a:latin typeface="Times New Roman" pitchFamily="18" charset="0"/>
                <a:cs typeface="Times New Roman" pitchFamily="18" charset="0"/>
              </a:rPr>
              <a:t>general terminology</a:t>
            </a:r>
          </a:p>
          <a:p>
            <a:pPr lvl="1" algn="just">
              <a:spcBef>
                <a:spcPct val="0"/>
              </a:spcBef>
            </a:pPr>
            <a:r>
              <a:rPr lang="en-US" dirty="0" smtClean="0">
                <a:latin typeface="Times New Roman" pitchFamily="18" charset="0"/>
                <a:cs typeface="Times New Roman" pitchFamily="18" charset="0"/>
              </a:rPr>
              <a:t>speech</a:t>
            </a:r>
          </a:p>
          <a:p>
            <a:pPr lvl="1" algn="just">
              <a:spcBef>
                <a:spcPct val="0"/>
              </a:spcBef>
            </a:pPr>
            <a:r>
              <a:rPr lang="en-US" dirty="0" smtClean="0">
                <a:latin typeface="Times New Roman" pitchFamily="18" charset="0"/>
                <a:cs typeface="Times New Roman" pitchFamily="18" charset="0"/>
              </a:rPr>
              <a:t>non-speech sounds</a:t>
            </a:r>
          </a:p>
          <a:p>
            <a:pPr lvl="1" algn="just">
              <a:spcBef>
                <a:spcPct val="0"/>
              </a:spcBef>
            </a:pPr>
            <a:r>
              <a:rPr lang="en-US" dirty="0" smtClean="0">
                <a:latin typeface="Times New Roman" pitchFamily="18" charset="0"/>
                <a:cs typeface="Times New Roman" pitchFamily="18" charset="0"/>
              </a:rPr>
              <a:t>Handwriting</a:t>
            </a:r>
          </a:p>
          <a:p>
            <a:pPr algn="just"/>
            <a:r>
              <a:rPr lang="en-US" dirty="0" smtClean="0">
                <a:latin typeface="Times New Roman" pitchFamily="18" charset="0"/>
                <a:cs typeface="Times New Roman" pitchFamily="18" charset="0"/>
              </a:rPr>
              <a:t>Considering applications as well as principles</a:t>
            </a:r>
            <a:endParaRPr lang="en-GB" dirty="0" smtClean="0">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52400" y="228600"/>
            <a:ext cx="8763000" cy="990600"/>
          </a:xfrm>
        </p:spPr>
        <p:txBody>
          <a:bodyPr/>
          <a:lstStyle/>
          <a:p>
            <a:r>
              <a:rPr lang="en-GB" dirty="0" smtClean="0"/>
              <a:t>Usable Senses</a:t>
            </a:r>
          </a:p>
        </p:txBody>
      </p:sp>
      <p:sp>
        <p:nvSpPr>
          <p:cNvPr id="92163" name="Rectangle 3"/>
          <p:cNvSpPr>
            <a:spLocks noGrp="1" noChangeArrowheads="1"/>
          </p:cNvSpPr>
          <p:nvPr>
            <p:ph sz="quarter" idx="1"/>
          </p:nvPr>
        </p:nvSpPr>
        <p:spPr>
          <a:xfrm>
            <a:off x="152400" y="1600200"/>
            <a:ext cx="8839200" cy="5105400"/>
          </a:xfrm>
        </p:spPr>
        <p:txBody>
          <a:bodyPr>
            <a:normAutofit fontScale="92500" lnSpcReduction="10000"/>
          </a:bodyPr>
          <a:lstStyle/>
          <a:p>
            <a:pPr algn="just">
              <a:lnSpc>
                <a:spcPct val="90000"/>
              </a:lnSpc>
              <a:buFontTx/>
              <a:buNone/>
            </a:pPr>
            <a:r>
              <a:rPr lang="en-GB" dirty="0" smtClean="0">
                <a:latin typeface="Times New Roman" pitchFamily="18" charset="0"/>
                <a:cs typeface="Times New Roman" pitchFamily="18" charset="0"/>
              </a:rPr>
              <a:t>	The 5 senses (sight, sound, touch, taste and smell) are used by us every day</a:t>
            </a:r>
          </a:p>
          <a:p>
            <a:pPr lvl="1" algn="just">
              <a:lnSpc>
                <a:spcPct val="90000"/>
              </a:lnSpc>
            </a:pPr>
            <a:r>
              <a:rPr lang="en-GB" dirty="0" smtClean="0">
                <a:latin typeface="Times New Roman" pitchFamily="18" charset="0"/>
                <a:cs typeface="Times New Roman" pitchFamily="18" charset="0"/>
              </a:rPr>
              <a:t>Each is important on its own</a:t>
            </a:r>
          </a:p>
          <a:p>
            <a:pPr lvl="1" algn="just">
              <a:lnSpc>
                <a:spcPct val="90000"/>
              </a:lnSpc>
            </a:pPr>
            <a:r>
              <a:rPr lang="en-GB" dirty="0" smtClean="0">
                <a:latin typeface="Times New Roman" pitchFamily="18" charset="0"/>
                <a:cs typeface="Times New Roman" pitchFamily="18" charset="0"/>
              </a:rPr>
              <a:t>Together, they provide a fuller interaction with the natural world</a:t>
            </a:r>
          </a:p>
          <a:p>
            <a:pPr algn="just">
              <a:lnSpc>
                <a:spcPct val="90000"/>
              </a:lnSpc>
            </a:pPr>
            <a:endParaRPr lang="en-GB" sz="1000" dirty="0" smtClean="0">
              <a:latin typeface="Times New Roman" pitchFamily="18" charset="0"/>
              <a:cs typeface="Times New Roman" pitchFamily="18" charset="0"/>
            </a:endParaRPr>
          </a:p>
          <a:p>
            <a:pPr algn="just">
              <a:lnSpc>
                <a:spcPct val="90000"/>
              </a:lnSpc>
              <a:buFontTx/>
              <a:buNone/>
            </a:pPr>
            <a:r>
              <a:rPr lang="en-GB" dirty="0" smtClean="0">
                <a:latin typeface="Times New Roman" pitchFamily="18" charset="0"/>
                <a:cs typeface="Times New Roman" pitchFamily="18" charset="0"/>
              </a:rPr>
              <a:t>Computers rarely offer such a rich interaction</a:t>
            </a:r>
          </a:p>
          <a:p>
            <a:pPr algn="just">
              <a:lnSpc>
                <a:spcPct val="90000"/>
              </a:lnSpc>
            </a:pPr>
            <a:endParaRPr lang="en-GB" sz="1000" dirty="0" smtClean="0">
              <a:latin typeface="Times New Roman" pitchFamily="18" charset="0"/>
              <a:cs typeface="Times New Roman" pitchFamily="18" charset="0"/>
            </a:endParaRPr>
          </a:p>
          <a:p>
            <a:pPr algn="just">
              <a:lnSpc>
                <a:spcPct val="90000"/>
              </a:lnSpc>
              <a:buFontTx/>
              <a:buNone/>
            </a:pPr>
            <a:r>
              <a:rPr lang="en-GB" dirty="0" smtClean="0">
                <a:latin typeface="Times New Roman" pitchFamily="18" charset="0"/>
                <a:cs typeface="Times New Roman" pitchFamily="18" charset="0"/>
              </a:rPr>
              <a:t>Can we use all the available senses?</a:t>
            </a:r>
          </a:p>
          <a:p>
            <a:pPr lvl="1" algn="just">
              <a:lnSpc>
                <a:spcPct val="90000"/>
              </a:lnSpc>
            </a:pPr>
            <a:r>
              <a:rPr lang="en-GB" dirty="0" smtClean="0">
                <a:latin typeface="Times New Roman" pitchFamily="18" charset="0"/>
                <a:cs typeface="Times New Roman" pitchFamily="18" charset="0"/>
              </a:rPr>
              <a:t>Ideally, yes</a:t>
            </a:r>
          </a:p>
          <a:p>
            <a:pPr lvl="1" algn="just">
              <a:lnSpc>
                <a:spcPct val="90000"/>
              </a:lnSpc>
            </a:pPr>
            <a:r>
              <a:rPr lang="en-GB" dirty="0" smtClean="0">
                <a:latin typeface="Times New Roman" pitchFamily="18" charset="0"/>
                <a:cs typeface="Times New Roman" pitchFamily="18" charset="0"/>
              </a:rPr>
              <a:t>Practically – no</a:t>
            </a:r>
          </a:p>
          <a:p>
            <a:pPr algn="just">
              <a:lnSpc>
                <a:spcPct val="90000"/>
              </a:lnSpc>
            </a:pPr>
            <a:endParaRPr lang="en-GB" sz="1000" dirty="0" smtClean="0">
              <a:latin typeface="Times New Roman" pitchFamily="18" charset="0"/>
              <a:cs typeface="Times New Roman" pitchFamily="18" charset="0"/>
            </a:endParaRPr>
          </a:p>
          <a:p>
            <a:pPr algn="just">
              <a:lnSpc>
                <a:spcPct val="90000"/>
              </a:lnSpc>
              <a:buFontTx/>
              <a:buNone/>
            </a:pPr>
            <a:r>
              <a:rPr lang="en-GB" dirty="0" smtClean="0">
                <a:latin typeface="Times New Roman" pitchFamily="18" charset="0"/>
                <a:cs typeface="Times New Roman" pitchFamily="18" charset="0"/>
              </a:rPr>
              <a:t>We can use	• sight  • sound  • touch (sometimes)</a:t>
            </a:r>
          </a:p>
          <a:p>
            <a:pPr algn="just">
              <a:lnSpc>
                <a:spcPct val="90000"/>
              </a:lnSpc>
            </a:pPr>
            <a:endParaRPr lang="en-GB" sz="1000" dirty="0" smtClean="0">
              <a:latin typeface="Times New Roman" pitchFamily="18" charset="0"/>
              <a:cs typeface="Times New Roman" pitchFamily="18" charset="0"/>
            </a:endParaRPr>
          </a:p>
          <a:p>
            <a:pPr algn="just">
              <a:lnSpc>
                <a:spcPct val="90000"/>
              </a:lnSpc>
              <a:buFontTx/>
              <a:buNone/>
            </a:pPr>
            <a:r>
              <a:rPr lang="en-GB" sz="3100" dirty="0" smtClean="0">
                <a:latin typeface="Times New Roman" pitchFamily="18" charset="0"/>
                <a:cs typeface="Times New Roman" pitchFamily="18" charset="0"/>
              </a:rPr>
              <a:t>We cannot (yet) use    • taste  • smell</a:t>
            </a:r>
          </a:p>
          <a:p>
            <a:pPr algn="just">
              <a:lnSpc>
                <a:spcPct val="90000"/>
              </a:lnSpc>
            </a:pPr>
            <a:endParaRPr lang="en-GB" sz="2000" dirty="0" smtClean="0">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 y="228600"/>
            <a:ext cx="8839200" cy="990600"/>
          </a:xfrm>
        </p:spPr>
        <p:txBody>
          <a:bodyPr/>
          <a:lstStyle/>
          <a:p>
            <a:r>
              <a:rPr lang="en-GB" dirty="0" smtClean="0"/>
              <a:t>Multi-modal vs. Multi-media</a:t>
            </a:r>
          </a:p>
        </p:txBody>
      </p:sp>
      <p:sp>
        <p:nvSpPr>
          <p:cNvPr id="93187" name="Rectangle 3"/>
          <p:cNvSpPr>
            <a:spLocks noGrp="1" noChangeArrowheads="1"/>
          </p:cNvSpPr>
          <p:nvPr>
            <p:ph sz="quarter" idx="1"/>
          </p:nvPr>
        </p:nvSpPr>
        <p:spPr>
          <a:xfrm>
            <a:off x="152400" y="1600200"/>
            <a:ext cx="8839200" cy="5105400"/>
          </a:xfrm>
        </p:spPr>
        <p:txBody>
          <a:bodyPr>
            <a:normAutofit fontScale="92500"/>
          </a:bodyPr>
          <a:lstStyle/>
          <a:p>
            <a:pPr algn="just"/>
            <a:r>
              <a:rPr lang="en-GB" dirty="0" smtClean="0">
                <a:latin typeface="Times New Roman" pitchFamily="18" charset="0"/>
                <a:cs typeface="Times New Roman" pitchFamily="18" charset="0"/>
              </a:rPr>
              <a:t>Multi-modal systems</a:t>
            </a:r>
          </a:p>
          <a:p>
            <a:pPr lvl="1" algn="just"/>
            <a:r>
              <a:rPr lang="en-GB" dirty="0" smtClean="0">
                <a:latin typeface="Times New Roman" pitchFamily="18" charset="0"/>
                <a:cs typeface="Times New Roman" pitchFamily="18" charset="0"/>
              </a:rPr>
              <a:t>Use more than one sense (or mode ) of interaction</a:t>
            </a:r>
          </a:p>
          <a:p>
            <a:pPr lvl="2" algn="just">
              <a:buFontTx/>
              <a:buNone/>
            </a:pPr>
            <a:r>
              <a:rPr lang="en-GB" sz="2600" dirty="0" smtClean="0">
                <a:latin typeface="Times New Roman" pitchFamily="18" charset="0"/>
                <a:cs typeface="Times New Roman" pitchFamily="18" charset="0"/>
              </a:rPr>
              <a:t>	e.g. visual and aural senses: a text processor may speak the words as well as echoing them to the screen</a:t>
            </a:r>
          </a:p>
          <a:p>
            <a:pPr algn="just"/>
            <a:endParaRPr lang="en-GB" sz="24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Multi-media systems</a:t>
            </a:r>
          </a:p>
          <a:p>
            <a:pPr lvl="1" algn="just"/>
            <a:r>
              <a:rPr lang="en-GB" dirty="0" smtClean="0">
                <a:latin typeface="Times New Roman" pitchFamily="18" charset="0"/>
                <a:cs typeface="Times New Roman" pitchFamily="18" charset="0"/>
              </a:rPr>
              <a:t>Use a number of different media to communicate information</a:t>
            </a:r>
          </a:p>
          <a:p>
            <a:pPr lvl="2" algn="just">
              <a:buFontTx/>
              <a:buNone/>
            </a:pPr>
            <a:r>
              <a:rPr lang="en-GB" sz="1800"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e.g. a computer-based teaching system: may use video, animation, text and still images: different media all using the visual mode of interaction; may also use sounds, both speech and non-speech: two more media, now using a different mode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 y="228600"/>
            <a:ext cx="8839200" cy="990600"/>
          </a:xfrm>
        </p:spPr>
        <p:txBody>
          <a:bodyPr/>
          <a:lstStyle/>
          <a:p>
            <a:r>
              <a:rPr lang="en-GB" dirty="0" smtClean="0"/>
              <a:t>Speech</a:t>
            </a:r>
          </a:p>
        </p:txBody>
      </p:sp>
      <p:sp>
        <p:nvSpPr>
          <p:cNvPr id="94211" name="Rectangle 3"/>
          <p:cNvSpPr>
            <a:spLocks noGrp="1" noChangeArrowheads="1"/>
          </p:cNvSpPr>
          <p:nvPr>
            <p:ph sz="quarter" idx="1"/>
          </p:nvPr>
        </p:nvSpPr>
        <p:spPr>
          <a:xfrm>
            <a:off x="152400" y="1600200"/>
            <a:ext cx="8839200" cy="5029200"/>
          </a:xfrm>
        </p:spPr>
        <p:txBody>
          <a:bodyPr/>
          <a:lstStyle/>
          <a:p>
            <a:pPr algn="just"/>
            <a:endParaRPr lang="en-GB" dirty="0" smtClean="0">
              <a:latin typeface="Times New Roman" pitchFamily="18" charset="0"/>
              <a:cs typeface="Times New Roman" pitchFamily="18" charset="0"/>
            </a:endParaRPr>
          </a:p>
          <a:p>
            <a:pPr algn="just">
              <a:buFontTx/>
              <a:buNone/>
            </a:pPr>
            <a:r>
              <a:rPr lang="en-GB" dirty="0" smtClean="0">
                <a:latin typeface="Times New Roman" pitchFamily="18" charset="0"/>
                <a:cs typeface="Times New Roman" pitchFamily="18" charset="0"/>
              </a:rPr>
              <a:t>	Human beings have a great and natural mastery of speech</a:t>
            </a:r>
          </a:p>
          <a:p>
            <a:pPr lvl="1" algn="just"/>
            <a:endParaRPr lang="en-GB" dirty="0" smtClean="0">
              <a:latin typeface="Times New Roman" pitchFamily="18" charset="0"/>
              <a:cs typeface="Times New Roman" pitchFamily="18" charset="0"/>
            </a:endParaRPr>
          </a:p>
          <a:p>
            <a:pPr lvl="1" algn="just"/>
            <a:r>
              <a:rPr lang="en-GB" dirty="0" smtClean="0">
                <a:latin typeface="Times New Roman" pitchFamily="18" charset="0"/>
                <a:cs typeface="Times New Roman" pitchFamily="18" charset="0"/>
              </a:rPr>
              <a:t>Makes it difficult to appreciate the complexities</a:t>
            </a:r>
          </a:p>
          <a:p>
            <a:pPr lvl="1" algn="just">
              <a:buFontTx/>
              <a:buNone/>
            </a:pPr>
            <a:r>
              <a:rPr lang="en-GB" dirty="0" smtClean="0">
                <a:latin typeface="Times New Roman" pitchFamily="18" charset="0"/>
                <a:cs typeface="Times New Roman" pitchFamily="18" charset="0"/>
              </a:rPr>
              <a:t>but</a:t>
            </a:r>
          </a:p>
          <a:p>
            <a:pPr lvl="1" algn="just"/>
            <a:r>
              <a:rPr lang="en-GB" dirty="0" smtClean="0">
                <a:latin typeface="Times New Roman" pitchFamily="18" charset="0"/>
                <a:cs typeface="Times New Roman" pitchFamily="18" charset="0"/>
              </a:rPr>
              <a:t>It’s an easy medium for communication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52400" y="228600"/>
            <a:ext cx="8763000" cy="990600"/>
          </a:xfrm>
        </p:spPr>
        <p:txBody>
          <a:bodyPr/>
          <a:lstStyle/>
          <a:p>
            <a:r>
              <a:rPr lang="en-GB" dirty="0" smtClean="0"/>
              <a:t>Structure of Speech</a:t>
            </a:r>
          </a:p>
        </p:txBody>
      </p:sp>
      <p:sp>
        <p:nvSpPr>
          <p:cNvPr id="95235" name="Rectangle 3"/>
          <p:cNvSpPr>
            <a:spLocks noGrp="1" noChangeArrowheads="1"/>
          </p:cNvSpPr>
          <p:nvPr>
            <p:ph sz="quarter" idx="1"/>
          </p:nvPr>
        </p:nvSpPr>
        <p:spPr>
          <a:xfrm>
            <a:off x="152400" y="1600200"/>
            <a:ext cx="8839200" cy="5105400"/>
          </a:xfrm>
        </p:spPr>
        <p:txBody>
          <a:bodyPr/>
          <a:lstStyle/>
          <a:p>
            <a:pPr algn="just">
              <a:lnSpc>
                <a:spcPct val="90000"/>
              </a:lnSpc>
              <a:buFontTx/>
              <a:buNone/>
            </a:pPr>
            <a:r>
              <a:rPr lang="en-GB" dirty="0" smtClean="0">
                <a:latin typeface="Times New Roman" pitchFamily="18" charset="0"/>
                <a:cs typeface="Times New Roman" pitchFamily="18" charset="0"/>
              </a:rPr>
              <a:t>Phonemes </a:t>
            </a:r>
          </a:p>
          <a:p>
            <a:pPr lvl="1" algn="just">
              <a:lnSpc>
                <a:spcPct val="90000"/>
              </a:lnSpc>
            </a:pPr>
            <a:r>
              <a:rPr lang="en-GB" dirty="0" smtClean="0">
                <a:latin typeface="Times New Roman" pitchFamily="18" charset="0"/>
                <a:cs typeface="Times New Roman" pitchFamily="18" charset="0"/>
              </a:rPr>
              <a:t>40 of them</a:t>
            </a:r>
          </a:p>
          <a:p>
            <a:pPr lvl="1" algn="just">
              <a:lnSpc>
                <a:spcPct val="90000"/>
              </a:lnSpc>
            </a:pPr>
            <a:r>
              <a:rPr lang="en-GB" dirty="0" smtClean="0">
                <a:latin typeface="Times New Roman" pitchFamily="18" charset="0"/>
                <a:cs typeface="Times New Roman" pitchFamily="18" charset="0"/>
              </a:rPr>
              <a:t>Basic atomic units</a:t>
            </a:r>
          </a:p>
          <a:p>
            <a:pPr lvl="1" algn="just">
              <a:lnSpc>
                <a:spcPct val="90000"/>
              </a:lnSpc>
            </a:pPr>
            <a:r>
              <a:rPr lang="en-GB" dirty="0" smtClean="0">
                <a:latin typeface="Times New Roman" pitchFamily="18" charset="0"/>
                <a:cs typeface="Times New Roman" pitchFamily="18" charset="0"/>
              </a:rPr>
              <a:t>Sound slightly different depending on the context they are in, these larger units are …</a:t>
            </a:r>
          </a:p>
          <a:p>
            <a:pPr algn="just">
              <a:lnSpc>
                <a:spcPct val="90000"/>
              </a:lnSpc>
              <a:buFontTx/>
              <a:buNone/>
            </a:pPr>
            <a:r>
              <a:rPr lang="en-GB" dirty="0" smtClean="0">
                <a:latin typeface="Times New Roman" pitchFamily="18" charset="0"/>
                <a:cs typeface="Times New Roman" pitchFamily="18" charset="0"/>
              </a:rPr>
              <a:t>Allophones</a:t>
            </a:r>
          </a:p>
          <a:p>
            <a:pPr lvl="1" algn="just">
              <a:lnSpc>
                <a:spcPct val="90000"/>
              </a:lnSpc>
            </a:pPr>
            <a:r>
              <a:rPr lang="en-GB" dirty="0" smtClean="0">
                <a:latin typeface="Times New Roman" pitchFamily="18" charset="0"/>
                <a:cs typeface="Times New Roman" pitchFamily="18" charset="0"/>
              </a:rPr>
              <a:t>All the sounds in the language</a:t>
            </a:r>
          </a:p>
          <a:p>
            <a:pPr lvl="1" algn="just">
              <a:lnSpc>
                <a:spcPct val="90000"/>
              </a:lnSpc>
            </a:pPr>
            <a:r>
              <a:rPr lang="en-GB" dirty="0" smtClean="0">
                <a:latin typeface="Times New Roman" pitchFamily="18" charset="0"/>
                <a:cs typeface="Times New Roman" pitchFamily="18" charset="0"/>
              </a:rPr>
              <a:t>Between 120 and 130 of them</a:t>
            </a:r>
          </a:p>
          <a:p>
            <a:pPr lvl="1" algn="just">
              <a:lnSpc>
                <a:spcPct val="90000"/>
              </a:lnSpc>
            </a:pPr>
            <a:r>
              <a:rPr lang="en-GB" dirty="0" smtClean="0">
                <a:latin typeface="Times New Roman" pitchFamily="18" charset="0"/>
                <a:cs typeface="Times New Roman" pitchFamily="18" charset="0"/>
              </a:rPr>
              <a:t>These are formed into …</a:t>
            </a:r>
          </a:p>
          <a:p>
            <a:pPr algn="just">
              <a:lnSpc>
                <a:spcPct val="90000"/>
              </a:lnSpc>
              <a:buFontTx/>
              <a:buNone/>
            </a:pPr>
            <a:r>
              <a:rPr lang="en-GB" dirty="0" smtClean="0">
                <a:latin typeface="Times New Roman" pitchFamily="18" charset="0"/>
                <a:cs typeface="Times New Roman" pitchFamily="18" charset="0"/>
              </a:rPr>
              <a:t>Morphemes</a:t>
            </a:r>
          </a:p>
          <a:p>
            <a:pPr lvl="1" algn="just">
              <a:lnSpc>
                <a:spcPct val="90000"/>
              </a:lnSpc>
            </a:pPr>
            <a:r>
              <a:rPr lang="en-GB" dirty="0" smtClean="0">
                <a:latin typeface="Times New Roman" pitchFamily="18" charset="0"/>
                <a:cs typeface="Times New Roman" pitchFamily="18" charset="0"/>
              </a:rPr>
              <a:t>Smallest unit of language that has meaning.</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228600"/>
            <a:ext cx="8763000" cy="990600"/>
          </a:xfrm>
        </p:spPr>
        <p:txBody>
          <a:bodyPr/>
          <a:lstStyle/>
          <a:p>
            <a:r>
              <a:rPr lang="en-GB" dirty="0" smtClean="0"/>
              <a:t>Usability Engineering</a:t>
            </a:r>
          </a:p>
        </p:txBody>
      </p:sp>
      <p:sp>
        <p:nvSpPr>
          <p:cNvPr id="16387" name="Rectangle 3"/>
          <p:cNvSpPr>
            <a:spLocks noGrp="1" noChangeArrowheads="1"/>
          </p:cNvSpPr>
          <p:nvPr>
            <p:ph sz="quarter" idx="1"/>
          </p:nvPr>
        </p:nvSpPr>
        <p:spPr>
          <a:xfrm>
            <a:off x="152400" y="1600200"/>
            <a:ext cx="8839200" cy="5105400"/>
          </a:xfrm>
        </p:spPr>
        <p:txBody>
          <a:bodyPr>
            <a:noAutofit/>
          </a:bodyPr>
          <a:lstStyle/>
          <a:p>
            <a:pPr algn="just">
              <a:lnSpc>
                <a:spcPct val="90000"/>
              </a:lnSpc>
              <a:buFontTx/>
              <a:buNone/>
            </a:pPr>
            <a:r>
              <a:rPr lang="en-GB" sz="2400" dirty="0" smtClean="0">
                <a:latin typeface="Times New Roman" pitchFamily="18" charset="0"/>
                <a:cs typeface="Times New Roman" pitchFamily="18" charset="0"/>
              </a:rPr>
              <a:t>	The ultimate test of usability is based on measurement of user experience</a:t>
            </a:r>
          </a:p>
          <a:p>
            <a:pPr algn="just">
              <a:lnSpc>
                <a:spcPct val="90000"/>
              </a:lnSpc>
            </a:pPr>
            <a:endParaRPr lang="en-GB" sz="2400" dirty="0" smtClean="0">
              <a:latin typeface="Times New Roman" pitchFamily="18" charset="0"/>
              <a:cs typeface="Times New Roman" pitchFamily="18" charset="0"/>
            </a:endParaRPr>
          </a:p>
          <a:p>
            <a:pPr algn="just">
              <a:lnSpc>
                <a:spcPct val="90000"/>
              </a:lnSpc>
              <a:buFontTx/>
              <a:buNone/>
            </a:pPr>
            <a:r>
              <a:rPr lang="en-GB" sz="2400" dirty="0" smtClean="0">
                <a:latin typeface="Times New Roman" pitchFamily="18" charset="0"/>
                <a:cs typeface="Times New Roman" pitchFamily="18" charset="0"/>
              </a:rPr>
              <a:t>	Usability engineering demands that specific usability measures be made explicit as requirements</a:t>
            </a:r>
          </a:p>
          <a:p>
            <a:pPr algn="just">
              <a:lnSpc>
                <a:spcPct val="90000"/>
              </a:lnSpc>
              <a:buFontTx/>
              <a:buNone/>
            </a:pPr>
            <a:endParaRPr lang="en-GB" sz="2400" dirty="0" smtClean="0">
              <a:latin typeface="Times New Roman" pitchFamily="18" charset="0"/>
              <a:cs typeface="Times New Roman" pitchFamily="18" charset="0"/>
            </a:endParaRPr>
          </a:p>
          <a:p>
            <a:pPr algn="just">
              <a:lnSpc>
                <a:spcPct val="90000"/>
              </a:lnSpc>
              <a:buFontTx/>
              <a:buNone/>
            </a:pPr>
            <a:r>
              <a:rPr lang="en-GB" sz="2400" dirty="0" smtClean="0">
                <a:latin typeface="Times New Roman" pitchFamily="18" charset="0"/>
                <a:cs typeface="Times New Roman" pitchFamily="18" charset="0"/>
              </a:rPr>
              <a:t>	Usability specification</a:t>
            </a:r>
          </a:p>
          <a:p>
            <a:pPr lvl="1" algn="just">
              <a:lnSpc>
                <a:spcPct val="90000"/>
              </a:lnSpc>
            </a:pPr>
            <a:r>
              <a:rPr lang="en-GB" sz="2400" dirty="0" smtClean="0">
                <a:latin typeface="Times New Roman" pitchFamily="18" charset="0"/>
                <a:cs typeface="Times New Roman" pitchFamily="18" charset="0"/>
              </a:rPr>
              <a:t>Usability attribute / principle</a:t>
            </a:r>
          </a:p>
          <a:p>
            <a:pPr lvl="1" algn="just">
              <a:lnSpc>
                <a:spcPct val="90000"/>
              </a:lnSpc>
            </a:pPr>
            <a:r>
              <a:rPr lang="en-GB" sz="2400" dirty="0" smtClean="0">
                <a:latin typeface="Times New Roman" pitchFamily="18" charset="0"/>
                <a:cs typeface="Times New Roman" pitchFamily="18" charset="0"/>
              </a:rPr>
              <a:t>Measuring concept</a:t>
            </a:r>
          </a:p>
          <a:p>
            <a:pPr lvl="1" algn="just">
              <a:lnSpc>
                <a:spcPct val="90000"/>
              </a:lnSpc>
            </a:pPr>
            <a:r>
              <a:rPr lang="en-GB" sz="2400" dirty="0" smtClean="0">
                <a:latin typeface="Times New Roman" pitchFamily="18" charset="0"/>
                <a:cs typeface="Times New Roman" pitchFamily="18" charset="0"/>
              </a:rPr>
              <a:t>Measuring method</a:t>
            </a:r>
          </a:p>
          <a:p>
            <a:pPr lvl="1" algn="just">
              <a:lnSpc>
                <a:spcPct val="90000"/>
              </a:lnSpc>
            </a:pPr>
            <a:r>
              <a:rPr lang="en-GB" sz="2400" dirty="0" smtClean="0">
                <a:latin typeface="Times New Roman" pitchFamily="18" charset="0"/>
                <a:cs typeface="Times New Roman" pitchFamily="18" charset="0"/>
              </a:rPr>
              <a:t>Now level / worst case / planned level / best case</a:t>
            </a:r>
          </a:p>
          <a:p>
            <a:pPr algn="just">
              <a:lnSpc>
                <a:spcPct val="90000"/>
              </a:lnSpc>
            </a:pPr>
            <a:endParaRPr lang="en-GB" sz="2400" dirty="0" smtClean="0">
              <a:latin typeface="Times New Roman" pitchFamily="18" charset="0"/>
              <a:cs typeface="Times New Roman" pitchFamily="18" charset="0"/>
            </a:endParaRP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52400" y="228600"/>
            <a:ext cx="8613648" cy="990600"/>
          </a:xfrm>
        </p:spPr>
        <p:txBody>
          <a:bodyPr/>
          <a:lstStyle/>
          <a:p>
            <a:r>
              <a:rPr lang="en-GB" dirty="0" smtClean="0"/>
              <a:t>Speech (cont’d)</a:t>
            </a:r>
          </a:p>
        </p:txBody>
      </p:sp>
      <p:sp>
        <p:nvSpPr>
          <p:cNvPr id="96259" name="Rectangle 3"/>
          <p:cNvSpPr>
            <a:spLocks noGrp="1" noChangeArrowheads="1"/>
          </p:cNvSpPr>
          <p:nvPr>
            <p:ph sz="quarter" idx="1"/>
          </p:nvPr>
        </p:nvSpPr>
        <p:spPr>
          <a:xfrm>
            <a:off x="152400" y="1600200"/>
            <a:ext cx="8839200" cy="5105400"/>
          </a:xfrm>
        </p:spPr>
        <p:txBody>
          <a:bodyPr/>
          <a:lstStyle/>
          <a:p>
            <a:pPr>
              <a:buFontTx/>
              <a:buNone/>
            </a:pPr>
            <a:r>
              <a:rPr lang="en-GB" dirty="0" smtClean="0">
                <a:latin typeface="Times New Roman" pitchFamily="18" charset="0"/>
                <a:cs typeface="Times New Roman" pitchFamily="18" charset="0"/>
              </a:rPr>
              <a:t>Other terminology:</a:t>
            </a:r>
          </a:p>
          <a:p>
            <a:pPr>
              <a:buFontTx/>
              <a:buNone/>
            </a:pPr>
            <a:r>
              <a:rPr lang="en-GB" dirty="0" smtClean="0">
                <a:latin typeface="Times New Roman" pitchFamily="18" charset="0"/>
                <a:cs typeface="Times New Roman" pitchFamily="18" charset="0"/>
              </a:rPr>
              <a:t>• Prosody</a:t>
            </a:r>
          </a:p>
          <a:p>
            <a:pPr lvl="1"/>
            <a:r>
              <a:rPr lang="en-GB" dirty="0" smtClean="0">
                <a:latin typeface="Times New Roman" pitchFamily="18" charset="0"/>
                <a:cs typeface="Times New Roman" pitchFamily="18" charset="0"/>
              </a:rPr>
              <a:t>Alteration in tone and quality</a:t>
            </a:r>
          </a:p>
          <a:p>
            <a:pPr lvl="1"/>
            <a:r>
              <a:rPr lang="en-GB" dirty="0" smtClean="0">
                <a:latin typeface="Times New Roman" pitchFamily="18" charset="0"/>
                <a:cs typeface="Times New Roman" pitchFamily="18" charset="0"/>
              </a:rPr>
              <a:t>Variations in emphasis, stress, pauses and pitch</a:t>
            </a:r>
          </a:p>
          <a:p>
            <a:pPr lvl="1"/>
            <a:r>
              <a:rPr lang="en-GB" dirty="0" smtClean="0">
                <a:latin typeface="Times New Roman" pitchFamily="18" charset="0"/>
                <a:cs typeface="Times New Roman" pitchFamily="18" charset="0"/>
              </a:rPr>
              <a:t>Impart more meaning to sentences.</a:t>
            </a:r>
          </a:p>
          <a:p>
            <a:pPr>
              <a:buFontTx/>
              <a:buNone/>
            </a:pPr>
            <a:r>
              <a:rPr lang="en-GB" dirty="0" smtClean="0">
                <a:latin typeface="Times New Roman" pitchFamily="18" charset="0"/>
                <a:cs typeface="Times New Roman" pitchFamily="18" charset="0"/>
              </a:rPr>
              <a:t>• Co-articulation</a:t>
            </a:r>
          </a:p>
          <a:p>
            <a:pPr lvl="1"/>
            <a:r>
              <a:rPr lang="en-GB" dirty="0" smtClean="0">
                <a:latin typeface="Times New Roman" pitchFamily="18" charset="0"/>
                <a:cs typeface="Times New Roman" pitchFamily="18" charset="0"/>
              </a:rPr>
              <a:t>The effect of context on the sound</a:t>
            </a:r>
          </a:p>
          <a:p>
            <a:pPr lvl="1"/>
            <a:r>
              <a:rPr lang="en-GB" dirty="0" smtClean="0">
                <a:latin typeface="Times New Roman" pitchFamily="18" charset="0"/>
                <a:cs typeface="Times New Roman" pitchFamily="18" charset="0"/>
              </a:rPr>
              <a:t>Transforms the phonemes into allophones</a:t>
            </a:r>
          </a:p>
          <a:p>
            <a:pPr>
              <a:buFontTx/>
              <a:buNone/>
            </a:pPr>
            <a:r>
              <a:rPr lang="en-GB" sz="2400" dirty="0" smtClean="0">
                <a:latin typeface="Times New Roman" pitchFamily="18" charset="0"/>
                <a:cs typeface="Times New Roman" pitchFamily="18" charset="0"/>
              </a:rPr>
              <a:t>• S</a:t>
            </a:r>
            <a:r>
              <a:rPr lang="en-GB" dirty="0" smtClean="0">
                <a:latin typeface="Times New Roman" pitchFamily="18" charset="0"/>
                <a:cs typeface="Times New Roman" pitchFamily="18" charset="0"/>
              </a:rPr>
              <a:t>yntax</a:t>
            </a:r>
            <a:r>
              <a:rPr lang="en-GB" sz="2400"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 Structure of sentences</a:t>
            </a:r>
          </a:p>
          <a:p>
            <a:pPr>
              <a:buFontTx/>
              <a:buNone/>
            </a:pPr>
            <a:r>
              <a:rPr lang="en-GB" sz="2400" dirty="0" smtClean="0">
                <a:latin typeface="Times New Roman" pitchFamily="18" charset="0"/>
                <a:cs typeface="Times New Roman" pitchFamily="18" charset="0"/>
              </a:rPr>
              <a:t>• S</a:t>
            </a:r>
            <a:r>
              <a:rPr lang="en-GB" dirty="0" smtClean="0">
                <a:latin typeface="Times New Roman" pitchFamily="18" charset="0"/>
                <a:cs typeface="Times New Roman" pitchFamily="18" charset="0"/>
              </a:rPr>
              <a:t>emantics</a:t>
            </a:r>
            <a:r>
              <a:rPr lang="en-GB" sz="2400"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 Meaning of sentences</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52400" y="228600"/>
            <a:ext cx="8839200" cy="990600"/>
          </a:xfrm>
        </p:spPr>
        <p:txBody>
          <a:bodyPr/>
          <a:lstStyle/>
          <a:p>
            <a:r>
              <a:rPr lang="en-GB" smtClean="0"/>
              <a:t>Speech Recognition Problems</a:t>
            </a:r>
          </a:p>
        </p:txBody>
      </p:sp>
      <p:sp>
        <p:nvSpPr>
          <p:cNvPr id="97283" name="Rectangle 3"/>
          <p:cNvSpPr>
            <a:spLocks noGrp="1" noChangeArrowheads="1"/>
          </p:cNvSpPr>
          <p:nvPr>
            <p:ph sz="quarter" idx="1"/>
          </p:nvPr>
        </p:nvSpPr>
        <p:spPr>
          <a:xfrm>
            <a:off x="152400" y="1600200"/>
            <a:ext cx="8839200" cy="5105400"/>
          </a:xfrm>
        </p:spPr>
        <p:txBody>
          <a:bodyPr>
            <a:normAutofit/>
          </a:bodyPr>
          <a:lstStyle/>
          <a:p>
            <a:r>
              <a:rPr lang="en-GB" dirty="0" smtClean="0">
                <a:latin typeface="Times New Roman" pitchFamily="18" charset="0"/>
                <a:cs typeface="Times New Roman" pitchFamily="18" charset="0"/>
              </a:rPr>
              <a:t>Different people speak differently:</a:t>
            </a:r>
          </a:p>
          <a:p>
            <a:pPr lvl="1"/>
            <a:r>
              <a:rPr lang="en-GB" dirty="0" smtClean="0">
                <a:latin typeface="Times New Roman" pitchFamily="18" charset="0"/>
                <a:cs typeface="Times New Roman" pitchFamily="18" charset="0"/>
              </a:rPr>
              <a:t>accent, intonation, stress, idiom, volume, etc.</a:t>
            </a:r>
          </a:p>
          <a:p>
            <a:pPr>
              <a:spcBef>
                <a:spcPct val="40000"/>
              </a:spcBef>
            </a:pPr>
            <a:r>
              <a:rPr lang="en-GB" dirty="0" smtClean="0">
                <a:latin typeface="Times New Roman" pitchFamily="18" charset="0"/>
                <a:cs typeface="Times New Roman" pitchFamily="18" charset="0"/>
              </a:rPr>
              <a:t>The syntax of semantically similar sentences may vary.</a:t>
            </a:r>
          </a:p>
          <a:p>
            <a:pPr>
              <a:spcBef>
                <a:spcPct val="40000"/>
              </a:spcBef>
            </a:pPr>
            <a:r>
              <a:rPr lang="en-GB" dirty="0" smtClean="0">
                <a:latin typeface="Times New Roman" pitchFamily="18" charset="0"/>
                <a:cs typeface="Times New Roman" pitchFamily="18" charset="0"/>
              </a:rPr>
              <a:t>Background noises can interfere.</a:t>
            </a:r>
          </a:p>
          <a:p>
            <a:pPr>
              <a:spcBef>
                <a:spcPct val="40000"/>
              </a:spcBef>
            </a:pPr>
            <a:r>
              <a:rPr lang="en-GB" dirty="0" smtClean="0">
                <a:latin typeface="Times New Roman" pitchFamily="18" charset="0"/>
                <a:cs typeface="Times New Roman" pitchFamily="18" charset="0"/>
              </a:rPr>
              <a:t>People often “</a:t>
            </a:r>
            <a:r>
              <a:rPr lang="en-GB" dirty="0" err="1" smtClean="0">
                <a:latin typeface="Times New Roman" pitchFamily="18" charset="0"/>
                <a:cs typeface="Times New Roman" pitchFamily="18" charset="0"/>
              </a:rPr>
              <a:t>ummm</a:t>
            </a:r>
            <a:r>
              <a:rPr lang="en-GB" dirty="0" smtClean="0">
                <a:latin typeface="Times New Roman" pitchFamily="18" charset="0"/>
                <a:cs typeface="Times New Roman" pitchFamily="18" charset="0"/>
              </a:rPr>
              <a:t>.....” and “</a:t>
            </a:r>
            <a:r>
              <a:rPr lang="en-GB" dirty="0" err="1" smtClean="0">
                <a:latin typeface="Times New Roman" pitchFamily="18" charset="0"/>
                <a:cs typeface="Times New Roman" pitchFamily="18" charset="0"/>
              </a:rPr>
              <a:t>errr</a:t>
            </a:r>
            <a:r>
              <a:rPr lang="en-GB" dirty="0" smtClean="0">
                <a:latin typeface="Times New Roman" pitchFamily="18" charset="0"/>
                <a:cs typeface="Times New Roman" pitchFamily="18" charset="0"/>
              </a:rPr>
              <a:t>.....”</a:t>
            </a:r>
          </a:p>
          <a:p>
            <a:pPr>
              <a:spcBef>
                <a:spcPct val="40000"/>
              </a:spcBef>
            </a:pPr>
            <a:r>
              <a:rPr lang="en-GB" dirty="0" smtClean="0">
                <a:latin typeface="Times New Roman" pitchFamily="18" charset="0"/>
                <a:cs typeface="Times New Roman" pitchFamily="18" charset="0"/>
              </a:rPr>
              <a:t>Words not enough - semantics needed as well</a:t>
            </a:r>
          </a:p>
          <a:p>
            <a:pPr lvl="1"/>
            <a:r>
              <a:rPr lang="en-GB" dirty="0" smtClean="0">
                <a:latin typeface="Times New Roman" pitchFamily="18" charset="0"/>
                <a:cs typeface="Times New Roman" pitchFamily="18" charset="0"/>
              </a:rPr>
              <a:t>Requires intelligence to understand a sentence</a:t>
            </a:r>
          </a:p>
          <a:p>
            <a:pPr lvl="1"/>
            <a:r>
              <a:rPr lang="en-GB" dirty="0" smtClean="0">
                <a:latin typeface="Times New Roman" pitchFamily="18" charset="0"/>
                <a:cs typeface="Times New Roman" pitchFamily="18" charset="0"/>
              </a:rPr>
              <a:t>Context of the utterance often has to be known</a:t>
            </a:r>
          </a:p>
          <a:p>
            <a:pPr lvl="1"/>
            <a:r>
              <a:rPr lang="en-GB" dirty="0" smtClean="0">
                <a:latin typeface="Times New Roman" pitchFamily="18" charset="0"/>
                <a:cs typeface="Times New Roman" pitchFamily="18" charset="0"/>
              </a:rPr>
              <a:t>Also information about the subject and speaker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52400" y="228600"/>
            <a:ext cx="8613648" cy="990600"/>
          </a:xfrm>
        </p:spPr>
        <p:txBody>
          <a:bodyPr/>
          <a:lstStyle/>
          <a:p>
            <a:r>
              <a:rPr lang="en-GB" dirty="0" smtClean="0"/>
              <a:t>The Phonetic Typewriter</a:t>
            </a:r>
          </a:p>
        </p:txBody>
      </p:sp>
      <p:sp>
        <p:nvSpPr>
          <p:cNvPr id="98307" name="Rectangle 3"/>
          <p:cNvSpPr>
            <a:spLocks noGrp="1" noChangeArrowheads="1"/>
          </p:cNvSpPr>
          <p:nvPr>
            <p:ph sz="quarter" idx="1"/>
          </p:nvPr>
        </p:nvSpPr>
        <p:spPr>
          <a:xfrm>
            <a:off x="152400" y="1600200"/>
            <a:ext cx="8839200" cy="5105400"/>
          </a:xfrm>
        </p:spPr>
        <p:txBody>
          <a:bodyPr>
            <a:normAutofit fontScale="92500" lnSpcReduction="10000"/>
          </a:bodyPr>
          <a:lstStyle/>
          <a:p>
            <a:pPr algn="just">
              <a:lnSpc>
                <a:spcPct val="90000"/>
              </a:lnSpc>
            </a:pPr>
            <a:r>
              <a:rPr lang="en-GB" dirty="0" smtClean="0">
                <a:latin typeface="Times New Roman" pitchFamily="18" charset="0"/>
                <a:cs typeface="Times New Roman" pitchFamily="18" charset="0"/>
              </a:rPr>
              <a:t>Developed for Finnish (a phonetic language, written as it is said)</a:t>
            </a:r>
          </a:p>
          <a:p>
            <a:pPr algn="just">
              <a:lnSpc>
                <a:spcPct val="90000"/>
              </a:lnSpc>
              <a:spcBef>
                <a:spcPct val="50000"/>
              </a:spcBef>
            </a:pPr>
            <a:r>
              <a:rPr lang="en-GB" dirty="0" smtClean="0">
                <a:latin typeface="Times New Roman" pitchFamily="18" charset="0"/>
                <a:cs typeface="Times New Roman" pitchFamily="18" charset="0"/>
              </a:rPr>
              <a:t>Trained on one speaker, will generalise to others.</a:t>
            </a:r>
          </a:p>
          <a:p>
            <a:pPr algn="just">
              <a:lnSpc>
                <a:spcPct val="90000"/>
              </a:lnSpc>
              <a:spcBef>
                <a:spcPct val="50000"/>
              </a:spcBef>
            </a:pPr>
            <a:r>
              <a:rPr lang="en-GB" dirty="0" smtClean="0">
                <a:latin typeface="Times New Roman" pitchFamily="18" charset="0"/>
                <a:cs typeface="Times New Roman" pitchFamily="18" charset="0"/>
              </a:rPr>
              <a:t>A neural network is trained to cluster together similar sounds, which are then labelled with the corresponding character.</a:t>
            </a:r>
          </a:p>
          <a:p>
            <a:pPr algn="just">
              <a:lnSpc>
                <a:spcPct val="90000"/>
              </a:lnSpc>
              <a:spcBef>
                <a:spcPct val="50000"/>
              </a:spcBef>
            </a:pPr>
            <a:r>
              <a:rPr lang="en-GB" dirty="0" smtClean="0">
                <a:latin typeface="Times New Roman" pitchFamily="18" charset="0"/>
                <a:cs typeface="Times New Roman" pitchFamily="18" charset="0"/>
              </a:rPr>
              <a:t>When recognising speech, the sounds uttered are allocated to the closest corresponding output, and the character for that output is printed.</a:t>
            </a:r>
          </a:p>
          <a:p>
            <a:pPr lvl="1" algn="just">
              <a:lnSpc>
                <a:spcPct val="90000"/>
              </a:lnSpc>
            </a:pPr>
            <a:r>
              <a:rPr lang="en-GB" dirty="0" smtClean="0">
                <a:latin typeface="Times New Roman" pitchFamily="18" charset="0"/>
                <a:cs typeface="Times New Roman" pitchFamily="18" charset="0"/>
              </a:rPr>
              <a:t>Requires large dictionary of minor variations to correct general mechanism</a:t>
            </a:r>
          </a:p>
          <a:p>
            <a:pPr lvl="1" algn="just">
              <a:lnSpc>
                <a:spcPct val="90000"/>
              </a:lnSpc>
            </a:pPr>
            <a:r>
              <a:rPr lang="en-GB" dirty="0" smtClean="0">
                <a:latin typeface="Times New Roman" pitchFamily="18" charset="0"/>
                <a:cs typeface="Times New Roman" pitchFamily="18" charset="0"/>
              </a:rPr>
              <a:t>Noticeably poorer performance on speakers it has not been trained on</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52400" y="228600"/>
            <a:ext cx="8839200" cy="990600"/>
          </a:xfrm>
        </p:spPr>
        <p:txBody>
          <a:bodyPr/>
          <a:lstStyle/>
          <a:p>
            <a:r>
              <a:rPr lang="en-GB" dirty="0" smtClean="0"/>
              <a:t>Speech Recognition: Useful?</a:t>
            </a:r>
          </a:p>
        </p:txBody>
      </p:sp>
      <p:sp>
        <p:nvSpPr>
          <p:cNvPr id="99331" name="Rectangle 3"/>
          <p:cNvSpPr>
            <a:spLocks noGrp="1" noChangeArrowheads="1"/>
          </p:cNvSpPr>
          <p:nvPr>
            <p:ph sz="quarter" idx="1"/>
          </p:nvPr>
        </p:nvSpPr>
        <p:spPr>
          <a:xfrm>
            <a:off x="152400" y="1600200"/>
            <a:ext cx="8839200" cy="5105400"/>
          </a:xfrm>
        </p:spPr>
        <p:txBody>
          <a:bodyPr/>
          <a:lstStyle/>
          <a:p>
            <a:pPr algn="just">
              <a:lnSpc>
                <a:spcPct val="90000"/>
              </a:lnSpc>
            </a:pPr>
            <a:r>
              <a:rPr lang="en-GB" dirty="0" smtClean="0">
                <a:latin typeface="Times New Roman" pitchFamily="18" charset="0"/>
                <a:cs typeface="Times New Roman" pitchFamily="18" charset="0"/>
              </a:rPr>
              <a:t>Single user or limited vocabulary systems</a:t>
            </a:r>
            <a:endParaRPr lang="en-GB" sz="2400" dirty="0" smtClean="0">
              <a:latin typeface="Times New Roman" pitchFamily="18" charset="0"/>
              <a:cs typeface="Times New Roman" pitchFamily="18" charset="0"/>
            </a:endParaRPr>
          </a:p>
          <a:p>
            <a:pPr algn="just">
              <a:lnSpc>
                <a:spcPct val="90000"/>
              </a:lnSpc>
            </a:pPr>
            <a:r>
              <a:rPr lang="en-GB" dirty="0" smtClean="0">
                <a:latin typeface="Times New Roman" pitchFamily="18" charset="0"/>
                <a:cs typeface="Times New Roman" pitchFamily="18" charset="0"/>
              </a:rPr>
              <a:t>Open use, limited vocabulary systems can work satisfactorily </a:t>
            </a:r>
          </a:p>
          <a:p>
            <a:pPr lvl="1" algn="just">
              <a:lnSpc>
                <a:spcPct val="90000"/>
              </a:lnSpc>
            </a:pPr>
            <a:r>
              <a:rPr lang="en-GB" dirty="0" smtClean="0">
                <a:latin typeface="Times New Roman" pitchFamily="18" charset="0"/>
                <a:cs typeface="Times New Roman" pitchFamily="18" charset="0"/>
              </a:rPr>
              <a:t>Some voice activated telephone systems </a:t>
            </a:r>
          </a:p>
          <a:p>
            <a:pPr algn="just">
              <a:lnSpc>
                <a:spcPct val="90000"/>
              </a:lnSpc>
            </a:pPr>
            <a:r>
              <a:rPr lang="en-GB" dirty="0" smtClean="0">
                <a:latin typeface="Times New Roman" pitchFamily="18" charset="0"/>
                <a:cs typeface="Times New Roman" pitchFamily="18" charset="0"/>
              </a:rPr>
              <a:t>General user, wide vocabulary systems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still a problem</a:t>
            </a:r>
          </a:p>
          <a:p>
            <a:pPr algn="just">
              <a:lnSpc>
                <a:spcPct val="90000"/>
              </a:lnSpc>
            </a:pPr>
            <a:r>
              <a:rPr lang="en-GB" dirty="0" smtClean="0">
                <a:latin typeface="Times New Roman" pitchFamily="18" charset="0"/>
                <a:cs typeface="Times New Roman" pitchFamily="18" charset="0"/>
              </a:rPr>
              <a:t>Great potential, however</a:t>
            </a:r>
          </a:p>
          <a:p>
            <a:pPr lvl="1" algn="just">
              <a:lnSpc>
                <a:spcPct val="90000"/>
              </a:lnSpc>
            </a:pPr>
            <a:r>
              <a:rPr lang="en-GB" dirty="0" smtClean="0">
                <a:latin typeface="Times New Roman" pitchFamily="18" charset="0"/>
                <a:cs typeface="Times New Roman" pitchFamily="18" charset="0"/>
              </a:rPr>
              <a:t>When users hands are already occupied</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e.g. driving, manufacturing</a:t>
            </a:r>
          </a:p>
          <a:p>
            <a:pPr lvl="1" algn="just">
              <a:lnSpc>
                <a:spcPct val="90000"/>
              </a:lnSpc>
            </a:pPr>
            <a:r>
              <a:rPr lang="en-GB" dirty="0" smtClean="0">
                <a:latin typeface="Times New Roman" pitchFamily="18" charset="0"/>
                <a:cs typeface="Times New Roman" pitchFamily="18" charset="0"/>
              </a:rPr>
              <a:t>For users with physical disabilities</a:t>
            </a:r>
          </a:p>
          <a:p>
            <a:pPr lvl="1" algn="just">
              <a:lnSpc>
                <a:spcPct val="90000"/>
              </a:lnSpc>
            </a:pPr>
            <a:r>
              <a:rPr lang="en-GB" dirty="0" smtClean="0">
                <a:latin typeface="Times New Roman" pitchFamily="18" charset="0"/>
                <a:cs typeface="Times New Roman" pitchFamily="18" charset="0"/>
              </a:rPr>
              <a:t>Lightweight, mobile devices</a:t>
            </a:r>
          </a:p>
          <a:p>
            <a:pPr algn="just">
              <a:lnSpc>
                <a:spcPct val="90000"/>
              </a:lnSpc>
            </a:pPr>
            <a:endParaRPr lang="en-GB" sz="2400" dirty="0" smtClean="0">
              <a:latin typeface="Times New Roman" pitchFamily="18" charset="0"/>
              <a:cs typeface="Times New Roman"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52400" y="228600"/>
            <a:ext cx="8839200" cy="990600"/>
          </a:xfrm>
        </p:spPr>
        <p:txBody>
          <a:bodyPr/>
          <a:lstStyle/>
          <a:p>
            <a:r>
              <a:rPr lang="en-GB" dirty="0" smtClean="0"/>
              <a:t>Speech Synthesis</a:t>
            </a:r>
          </a:p>
        </p:txBody>
      </p:sp>
      <p:sp>
        <p:nvSpPr>
          <p:cNvPr id="100355" name="Rectangle 3"/>
          <p:cNvSpPr>
            <a:spLocks noGrp="1" noChangeArrowheads="1"/>
          </p:cNvSpPr>
          <p:nvPr>
            <p:ph sz="quarter" idx="1"/>
          </p:nvPr>
        </p:nvSpPr>
        <p:spPr>
          <a:xfrm>
            <a:off x="152400" y="1600200"/>
            <a:ext cx="8839200" cy="5029200"/>
          </a:xfrm>
        </p:spPr>
        <p:txBody>
          <a:bodyPr/>
          <a:lstStyle/>
          <a:p>
            <a:pPr algn="just">
              <a:buFontTx/>
              <a:buNone/>
            </a:pPr>
            <a:r>
              <a:rPr lang="en-GB" dirty="0" smtClean="0">
                <a:latin typeface="Times New Roman" pitchFamily="18" charset="0"/>
                <a:cs typeface="Times New Roman" pitchFamily="18" charset="0"/>
              </a:rPr>
              <a:t>The generation of speech</a:t>
            </a:r>
          </a:p>
          <a:p>
            <a:pPr algn="just"/>
            <a:endParaRPr lang="en-GB" sz="900" dirty="0" smtClean="0">
              <a:latin typeface="Times New Roman" pitchFamily="18" charset="0"/>
              <a:cs typeface="Times New Roman" pitchFamily="18" charset="0"/>
            </a:endParaRPr>
          </a:p>
          <a:p>
            <a:pPr algn="just">
              <a:buFontTx/>
              <a:buNone/>
            </a:pPr>
            <a:r>
              <a:rPr lang="en-GB" dirty="0" smtClean="0">
                <a:latin typeface="Times New Roman" pitchFamily="18" charset="0"/>
                <a:cs typeface="Times New Roman" pitchFamily="18" charset="0"/>
              </a:rPr>
              <a:t>Useful</a:t>
            </a:r>
          </a:p>
          <a:p>
            <a:pPr lvl="1" algn="just"/>
            <a:r>
              <a:rPr lang="en-GB" dirty="0" smtClean="0">
                <a:latin typeface="Times New Roman" pitchFamily="18" charset="0"/>
                <a:cs typeface="Times New Roman" pitchFamily="18" charset="0"/>
              </a:rPr>
              <a:t>Natural and familiar way of receiving information</a:t>
            </a:r>
          </a:p>
          <a:p>
            <a:pPr algn="just">
              <a:buFontTx/>
              <a:buNone/>
            </a:pPr>
            <a:r>
              <a:rPr lang="en-GB" dirty="0" smtClean="0">
                <a:latin typeface="Times New Roman" pitchFamily="18" charset="0"/>
                <a:cs typeface="Times New Roman" pitchFamily="18" charset="0"/>
              </a:rPr>
              <a:t>Problems </a:t>
            </a:r>
          </a:p>
          <a:p>
            <a:pPr lvl="1" algn="just"/>
            <a:r>
              <a:rPr lang="en-GB" dirty="0" smtClean="0">
                <a:latin typeface="Times New Roman" pitchFamily="18" charset="0"/>
                <a:cs typeface="Times New Roman" pitchFamily="18" charset="0"/>
              </a:rPr>
              <a:t>Similar to recognition: prosody particularly</a:t>
            </a:r>
          </a:p>
          <a:p>
            <a:pPr algn="just"/>
            <a:endParaRPr lang="en-GB" sz="900" dirty="0" smtClean="0">
              <a:latin typeface="Times New Roman" pitchFamily="18" charset="0"/>
              <a:cs typeface="Times New Roman" pitchFamily="18" charset="0"/>
            </a:endParaRPr>
          </a:p>
          <a:p>
            <a:pPr algn="just">
              <a:buFontTx/>
              <a:buNone/>
            </a:pPr>
            <a:r>
              <a:rPr lang="en-GB" dirty="0" smtClean="0">
                <a:latin typeface="Times New Roman" pitchFamily="18" charset="0"/>
                <a:cs typeface="Times New Roman" pitchFamily="18" charset="0"/>
              </a:rPr>
              <a:t>Additional problems</a:t>
            </a:r>
          </a:p>
          <a:p>
            <a:pPr lvl="1" algn="just"/>
            <a:r>
              <a:rPr lang="en-GB" dirty="0" smtClean="0">
                <a:latin typeface="Times New Roman" pitchFamily="18" charset="0"/>
                <a:cs typeface="Times New Roman" pitchFamily="18" charset="0"/>
              </a:rPr>
              <a:t>Intrusive - needs headphones, or creates noise in the workplace</a:t>
            </a:r>
          </a:p>
          <a:p>
            <a:pPr lvl="1" algn="just"/>
            <a:r>
              <a:rPr lang="en-GB" dirty="0" smtClean="0">
                <a:latin typeface="Times New Roman" pitchFamily="18" charset="0"/>
                <a:cs typeface="Times New Roman" pitchFamily="18" charset="0"/>
              </a:rPr>
              <a:t>Transient - harder to review and browse</a:t>
            </a:r>
          </a:p>
          <a:p>
            <a:pPr algn="just"/>
            <a:endParaRPr lang="en-GB" sz="900" dirty="0" smtClean="0">
              <a:latin typeface="Times New Roman" pitchFamily="18" charset="0"/>
              <a:cs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52400" y="228600"/>
            <a:ext cx="8839200" cy="990600"/>
          </a:xfrm>
        </p:spPr>
        <p:txBody>
          <a:bodyPr/>
          <a:lstStyle/>
          <a:p>
            <a:r>
              <a:rPr lang="en-GB" dirty="0" smtClean="0"/>
              <a:t>Speech Synthesis: useful?</a:t>
            </a:r>
          </a:p>
        </p:txBody>
      </p:sp>
      <p:sp>
        <p:nvSpPr>
          <p:cNvPr id="101379" name="Rectangle 3"/>
          <p:cNvSpPr>
            <a:spLocks noGrp="1" noChangeArrowheads="1"/>
          </p:cNvSpPr>
          <p:nvPr>
            <p:ph sz="quarter" idx="1"/>
          </p:nvPr>
        </p:nvSpPr>
        <p:spPr>
          <a:xfrm>
            <a:off x="152400" y="1600200"/>
            <a:ext cx="8839200" cy="5105400"/>
          </a:xfrm>
        </p:spPr>
        <p:txBody>
          <a:bodyPr/>
          <a:lstStyle/>
          <a:p>
            <a:pPr algn="just">
              <a:buFontTx/>
              <a:buNone/>
            </a:pPr>
            <a:r>
              <a:rPr lang="en-GB" dirty="0" smtClean="0">
                <a:latin typeface="Times New Roman" pitchFamily="18" charset="0"/>
                <a:cs typeface="Times New Roman" pitchFamily="18" charset="0"/>
              </a:rPr>
              <a:t>Successful in certain constrained applications when the user:</a:t>
            </a:r>
          </a:p>
          <a:p>
            <a:pPr lvl="1" algn="just"/>
            <a:r>
              <a:rPr lang="en-GB" dirty="0" smtClean="0">
                <a:latin typeface="Times New Roman" pitchFamily="18" charset="0"/>
                <a:cs typeface="Times New Roman" pitchFamily="18" charset="0"/>
              </a:rPr>
              <a:t>Is particularly motivated to overcome problems</a:t>
            </a:r>
          </a:p>
          <a:p>
            <a:pPr lvl="1" algn="just"/>
            <a:r>
              <a:rPr lang="en-GB" dirty="0" smtClean="0">
                <a:latin typeface="Times New Roman" pitchFamily="18" charset="0"/>
                <a:cs typeface="Times New Roman" pitchFamily="18" charset="0"/>
              </a:rPr>
              <a:t>Has few alternatives</a:t>
            </a:r>
          </a:p>
          <a:p>
            <a:pPr algn="just"/>
            <a:endParaRPr lang="en-GB" sz="1000"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Screen readers</a:t>
            </a:r>
          </a:p>
          <a:p>
            <a:pPr lvl="1" algn="just"/>
            <a:r>
              <a:rPr lang="en-GB" dirty="0" smtClean="0">
                <a:latin typeface="Times New Roman" pitchFamily="18" charset="0"/>
                <a:cs typeface="Times New Roman" pitchFamily="18" charset="0"/>
              </a:rPr>
              <a:t>Read the textual display to the user utilised by visually impaired people</a:t>
            </a:r>
          </a:p>
          <a:p>
            <a:pPr algn="just"/>
            <a:r>
              <a:rPr lang="en-GB" dirty="0" smtClean="0">
                <a:latin typeface="Times New Roman" pitchFamily="18" charset="0"/>
                <a:cs typeface="Times New Roman" pitchFamily="18" charset="0"/>
              </a:rPr>
              <a:t>Warning signals</a:t>
            </a:r>
          </a:p>
          <a:p>
            <a:pPr lvl="1" algn="just"/>
            <a:r>
              <a:rPr lang="en-GB" dirty="0" smtClean="0">
                <a:latin typeface="Times New Roman" pitchFamily="18" charset="0"/>
                <a:cs typeface="Times New Roman" pitchFamily="18" charset="0"/>
              </a:rPr>
              <a:t>Spoken information sometimes presented to pilots whose visual and </a:t>
            </a:r>
            <a:r>
              <a:rPr lang="en-GB" dirty="0" err="1" smtClean="0">
                <a:latin typeface="Times New Roman" pitchFamily="18" charset="0"/>
                <a:cs typeface="Times New Roman" pitchFamily="18" charset="0"/>
              </a:rPr>
              <a:t>haptic</a:t>
            </a:r>
            <a:r>
              <a:rPr lang="en-GB" dirty="0" smtClean="0">
                <a:latin typeface="Times New Roman" pitchFamily="18" charset="0"/>
                <a:cs typeface="Times New Roman" pitchFamily="18" charset="0"/>
              </a:rPr>
              <a:t> skills are already fully occupied</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52400" y="228600"/>
            <a:ext cx="8613648" cy="990600"/>
          </a:xfrm>
        </p:spPr>
        <p:txBody>
          <a:bodyPr/>
          <a:lstStyle/>
          <a:p>
            <a:r>
              <a:rPr lang="en-GB" sz="3200" dirty="0" smtClean="0"/>
              <a:t>Non-Speech Sounds</a:t>
            </a:r>
          </a:p>
        </p:txBody>
      </p:sp>
      <p:sp>
        <p:nvSpPr>
          <p:cNvPr id="102403" name="Rectangle 3"/>
          <p:cNvSpPr>
            <a:spLocks noGrp="1" noChangeArrowheads="1"/>
          </p:cNvSpPr>
          <p:nvPr>
            <p:ph sz="quarter" idx="1"/>
          </p:nvPr>
        </p:nvSpPr>
        <p:spPr>
          <a:xfrm>
            <a:off x="152400" y="1600200"/>
            <a:ext cx="8763000" cy="5105400"/>
          </a:xfrm>
        </p:spPr>
        <p:txBody>
          <a:bodyPr/>
          <a:lstStyle/>
          <a:p>
            <a:r>
              <a:rPr lang="en-GB" dirty="0" err="1" smtClean="0">
                <a:latin typeface="Times New Roman" pitchFamily="18" charset="0"/>
                <a:cs typeface="Times New Roman" pitchFamily="18" charset="0"/>
              </a:rPr>
              <a:t>Boings</a:t>
            </a:r>
            <a:r>
              <a:rPr lang="en-GB" dirty="0" smtClean="0">
                <a:latin typeface="Times New Roman" pitchFamily="18" charset="0"/>
                <a:cs typeface="Times New Roman" pitchFamily="18" charset="0"/>
              </a:rPr>
              <a:t>, bangs, squeaks, clicks etc.</a:t>
            </a:r>
          </a:p>
          <a:p>
            <a:r>
              <a:rPr lang="en-GB" dirty="0" smtClean="0">
                <a:latin typeface="Times New Roman" pitchFamily="18" charset="0"/>
                <a:cs typeface="Times New Roman" pitchFamily="18" charset="0"/>
              </a:rPr>
              <a:t>Commonly used for warnings and alarms</a:t>
            </a:r>
          </a:p>
          <a:p>
            <a:endParaRPr lang="en-GB" sz="10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Evidence to show they are useful</a:t>
            </a:r>
          </a:p>
          <a:p>
            <a:pPr lvl="1"/>
            <a:r>
              <a:rPr lang="en-GB" dirty="0" smtClean="0">
                <a:latin typeface="Times New Roman" pitchFamily="18" charset="0"/>
                <a:cs typeface="Times New Roman" pitchFamily="18" charset="0"/>
              </a:rPr>
              <a:t>Fewer typing mistakes with key clicks</a:t>
            </a:r>
          </a:p>
          <a:p>
            <a:pPr lvl="1"/>
            <a:r>
              <a:rPr lang="en-GB" dirty="0" smtClean="0">
                <a:latin typeface="Times New Roman" pitchFamily="18" charset="0"/>
                <a:cs typeface="Times New Roman" pitchFamily="18" charset="0"/>
              </a:rPr>
              <a:t>Video games harder without sound</a:t>
            </a:r>
          </a:p>
          <a:p>
            <a:endParaRPr lang="en-GB" sz="10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Language/culture independent, unlike speech</a:t>
            </a:r>
          </a:p>
          <a:p>
            <a:endParaRPr lang="en-GB" sz="2400" dirty="0" smtClean="0">
              <a:latin typeface="Times New Roman" pitchFamily="18" charset="0"/>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52400" y="228600"/>
            <a:ext cx="8613648" cy="990600"/>
          </a:xfrm>
        </p:spPr>
        <p:txBody>
          <a:bodyPr/>
          <a:lstStyle/>
          <a:p>
            <a:r>
              <a:rPr lang="en-GB" sz="3200" dirty="0" smtClean="0"/>
              <a:t>Non-Speech Sounds: Useful?</a:t>
            </a:r>
          </a:p>
        </p:txBody>
      </p:sp>
      <p:sp>
        <p:nvSpPr>
          <p:cNvPr id="103427" name="Rectangle 3"/>
          <p:cNvSpPr>
            <a:spLocks noGrp="1" noChangeArrowheads="1"/>
          </p:cNvSpPr>
          <p:nvPr>
            <p:ph sz="quarter" idx="1"/>
          </p:nvPr>
        </p:nvSpPr>
        <p:spPr>
          <a:xfrm>
            <a:off x="152400" y="1600200"/>
            <a:ext cx="8839200" cy="5105400"/>
          </a:xfrm>
        </p:spPr>
        <p:txBody>
          <a:bodyPr>
            <a:normAutofit lnSpcReduction="10000"/>
          </a:bodyPr>
          <a:lstStyle/>
          <a:p>
            <a:pPr algn="just">
              <a:lnSpc>
                <a:spcPct val="90000"/>
              </a:lnSpc>
            </a:pPr>
            <a:r>
              <a:rPr lang="en-GB" dirty="0" smtClean="0">
                <a:latin typeface="Times New Roman" pitchFamily="18" charset="0"/>
                <a:cs typeface="Times New Roman" pitchFamily="18" charset="0"/>
              </a:rPr>
              <a:t>Dual mode displays:</a:t>
            </a:r>
          </a:p>
          <a:p>
            <a:pPr lvl="1" algn="just">
              <a:lnSpc>
                <a:spcPct val="90000"/>
              </a:lnSpc>
            </a:pPr>
            <a:r>
              <a:rPr lang="en-GB" dirty="0" smtClean="0">
                <a:latin typeface="Times New Roman" pitchFamily="18" charset="0"/>
                <a:cs typeface="Times New Roman" pitchFamily="18" charset="0"/>
              </a:rPr>
              <a:t>Information presented along two different sensory channels</a:t>
            </a:r>
          </a:p>
          <a:p>
            <a:pPr lvl="1" algn="just">
              <a:lnSpc>
                <a:spcPct val="90000"/>
              </a:lnSpc>
            </a:pPr>
            <a:r>
              <a:rPr lang="en-GB" dirty="0" smtClean="0">
                <a:latin typeface="Times New Roman" pitchFamily="18" charset="0"/>
                <a:cs typeface="Times New Roman" pitchFamily="18" charset="0"/>
              </a:rPr>
              <a:t>Redundant presentation of information </a:t>
            </a:r>
          </a:p>
          <a:p>
            <a:pPr lvl="1" algn="just">
              <a:lnSpc>
                <a:spcPct val="90000"/>
              </a:lnSpc>
            </a:pPr>
            <a:r>
              <a:rPr lang="en-GB" dirty="0" smtClean="0">
                <a:latin typeface="Times New Roman" pitchFamily="18" charset="0"/>
                <a:cs typeface="Times New Roman" pitchFamily="18" charset="0"/>
              </a:rPr>
              <a:t>Resolution of ambiguity in one mode through information in another</a:t>
            </a:r>
          </a:p>
          <a:p>
            <a:pPr algn="just">
              <a:lnSpc>
                <a:spcPct val="90000"/>
              </a:lnSpc>
            </a:pPr>
            <a:r>
              <a:rPr lang="en-GB" dirty="0" smtClean="0">
                <a:latin typeface="Times New Roman" pitchFamily="18" charset="0"/>
                <a:cs typeface="Times New Roman" pitchFamily="18" charset="0"/>
              </a:rPr>
              <a:t>Sound good for</a:t>
            </a:r>
          </a:p>
          <a:p>
            <a:pPr lvl="1" algn="just">
              <a:lnSpc>
                <a:spcPct val="90000"/>
              </a:lnSpc>
            </a:pPr>
            <a:r>
              <a:rPr lang="en-GB" dirty="0" smtClean="0">
                <a:latin typeface="Times New Roman" pitchFamily="18" charset="0"/>
                <a:cs typeface="Times New Roman" pitchFamily="18" charset="0"/>
              </a:rPr>
              <a:t>Transient information</a:t>
            </a:r>
          </a:p>
          <a:p>
            <a:pPr lvl="1" algn="just">
              <a:lnSpc>
                <a:spcPct val="90000"/>
              </a:lnSpc>
            </a:pPr>
            <a:r>
              <a:rPr lang="en-GB" dirty="0" smtClean="0">
                <a:latin typeface="Times New Roman" pitchFamily="18" charset="0"/>
                <a:cs typeface="Times New Roman" pitchFamily="18" charset="0"/>
              </a:rPr>
              <a:t>Background status information</a:t>
            </a:r>
          </a:p>
          <a:p>
            <a:pPr algn="just">
              <a:lnSpc>
                <a:spcPct val="90000"/>
              </a:lnSpc>
            </a:pPr>
            <a:endParaRPr lang="en-GB" sz="1600" dirty="0" smtClean="0">
              <a:latin typeface="Times New Roman" pitchFamily="18" charset="0"/>
              <a:cs typeface="Times New Roman" pitchFamily="18" charset="0"/>
            </a:endParaRPr>
          </a:p>
          <a:p>
            <a:pPr algn="just">
              <a:lnSpc>
                <a:spcPct val="90000"/>
              </a:lnSpc>
              <a:buFontTx/>
              <a:buNone/>
            </a:pPr>
            <a:r>
              <a:rPr lang="en-GB" sz="1600"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e.g. Sound can be used as a redundant mode in the Apple Macintosh; almost any user action (file selection, window active, disk insert, search error, copy complete, etc.) can have a different sound associated with it.</a:t>
            </a:r>
          </a:p>
          <a:p>
            <a:pPr algn="just">
              <a:lnSpc>
                <a:spcPct val="90000"/>
              </a:lnSpc>
            </a:pPr>
            <a:endParaRPr lang="en-GB" sz="2000" dirty="0" smtClean="0">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 y="228600"/>
            <a:ext cx="8839200" cy="990600"/>
          </a:xfrm>
        </p:spPr>
        <p:txBody>
          <a:bodyPr/>
          <a:lstStyle/>
          <a:p>
            <a:r>
              <a:rPr lang="en-GB" dirty="0" smtClean="0"/>
              <a:t>Auditory Icons</a:t>
            </a:r>
          </a:p>
        </p:txBody>
      </p:sp>
      <p:sp>
        <p:nvSpPr>
          <p:cNvPr id="104451" name="Rectangle 3"/>
          <p:cNvSpPr>
            <a:spLocks noGrp="1" noChangeArrowheads="1"/>
          </p:cNvSpPr>
          <p:nvPr>
            <p:ph sz="quarter" idx="1"/>
          </p:nvPr>
        </p:nvSpPr>
        <p:spPr>
          <a:xfrm>
            <a:off x="152400" y="1600200"/>
            <a:ext cx="8839200" cy="5105400"/>
          </a:xfrm>
        </p:spPr>
        <p:txBody>
          <a:bodyPr/>
          <a:lstStyle/>
          <a:p>
            <a:pPr algn="just">
              <a:lnSpc>
                <a:spcPct val="90000"/>
              </a:lnSpc>
            </a:pPr>
            <a:r>
              <a:rPr lang="en-GB" dirty="0" smtClean="0">
                <a:latin typeface="Times New Roman" pitchFamily="18" charset="0"/>
                <a:cs typeface="Times New Roman" pitchFamily="18" charset="0"/>
              </a:rPr>
              <a:t>Use natural sounds to represent different types of object or action</a:t>
            </a:r>
          </a:p>
          <a:p>
            <a:pPr algn="just">
              <a:lnSpc>
                <a:spcPct val="90000"/>
              </a:lnSpc>
            </a:pPr>
            <a:r>
              <a:rPr lang="en-GB" dirty="0" smtClean="0">
                <a:latin typeface="Times New Roman" pitchFamily="18" charset="0"/>
                <a:cs typeface="Times New Roman" pitchFamily="18" charset="0"/>
              </a:rPr>
              <a:t>Natural sounds have associated semantics which can be mapped onto similar meanings in the interaction</a:t>
            </a:r>
          </a:p>
          <a:p>
            <a:pPr lvl="1" algn="just">
              <a:lnSpc>
                <a:spcPct val="90000"/>
              </a:lnSpc>
            </a:pPr>
            <a:r>
              <a:rPr lang="en-GB" dirty="0" smtClean="0">
                <a:latin typeface="Times New Roman" pitchFamily="18" charset="0"/>
                <a:cs typeface="Times New Roman" pitchFamily="18" charset="0"/>
              </a:rPr>
              <a:t>e.g. throwing something away ~ the sound of smashing glass</a:t>
            </a:r>
          </a:p>
          <a:p>
            <a:pPr algn="just">
              <a:lnSpc>
                <a:spcPct val="90000"/>
              </a:lnSpc>
            </a:pPr>
            <a:r>
              <a:rPr lang="en-GB" dirty="0" smtClean="0">
                <a:latin typeface="Times New Roman" pitchFamily="18" charset="0"/>
                <a:cs typeface="Times New Roman" pitchFamily="18" charset="0"/>
              </a:rPr>
              <a:t>Problem: not all things have associated meanings</a:t>
            </a:r>
          </a:p>
          <a:p>
            <a:pPr algn="just">
              <a:lnSpc>
                <a:spcPct val="90000"/>
              </a:lnSpc>
            </a:pPr>
            <a:r>
              <a:rPr lang="en-GB" dirty="0" smtClean="0">
                <a:latin typeface="Times New Roman" pitchFamily="18" charset="0"/>
                <a:cs typeface="Times New Roman" pitchFamily="18" charset="0"/>
              </a:rPr>
              <a:t>Additional information can also be presented:</a:t>
            </a:r>
          </a:p>
          <a:p>
            <a:pPr lvl="1" algn="just">
              <a:lnSpc>
                <a:spcPct val="90000"/>
              </a:lnSpc>
            </a:pPr>
            <a:r>
              <a:rPr lang="en-GB" dirty="0" smtClean="0">
                <a:latin typeface="Times New Roman" pitchFamily="18" charset="0"/>
                <a:cs typeface="Times New Roman" pitchFamily="18" charset="0"/>
              </a:rPr>
              <a:t>Muffled sounds if object is obscured or action is in the background</a:t>
            </a:r>
          </a:p>
          <a:p>
            <a:pPr lvl="1" algn="just">
              <a:lnSpc>
                <a:spcPct val="90000"/>
              </a:lnSpc>
            </a:pPr>
            <a:r>
              <a:rPr lang="en-GB" dirty="0" smtClean="0">
                <a:latin typeface="Times New Roman" pitchFamily="18" charset="0"/>
                <a:cs typeface="Times New Roman" pitchFamily="18" charset="0"/>
              </a:rPr>
              <a:t>Use of stereo allows positional information to be added</a:t>
            </a:r>
          </a:p>
          <a:p>
            <a:pPr algn="just">
              <a:lnSpc>
                <a:spcPct val="90000"/>
              </a:lnSpc>
            </a:pPr>
            <a:endParaRPr lang="en-GB" sz="2000" dirty="0" smtClean="0">
              <a:latin typeface="Times New Roman" pitchFamily="18" charset="0"/>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52400" y="228600"/>
            <a:ext cx="8839200" cy="990600"/>
          </a:xfrm>
        </p:spPr>
        <p:txBody>
          <a:bodyPr/>
          <a:lstStyle/>
          <a:p>
            <a:r>
              <a:rPr lang="en-GB" dirty="0" err="1" smtClean="0"/>
              <a:t>SonicFinder</a:t>
            </a:r>
            <a:r>
              <a:rPr lang="en-GB" dirty="0" smtClean="0"/>
              <a:t> for the Macintosh</a:t>
            </a:r>
          </a:p>
        </p:txBody>
      </p:sp>
      <p:sp>
        <p:nvSpPr>
          <p:cNvPr id="105475" name="Rectangle 3"/>
          <p:cNvSpPr>
            <a:spLocks noGrp="1" noChangeArrowheads="1"/>
          </p:cNvSpPr>
          <p:nvPr>
            <p:ph sz="quarter" idx="1"/>
          </p:nvPr>
        </p:nvSpPr>
        <p:spPr>
          <a:xfrm>
            <a:off x="152400" y="1600200"/>
            <a:ext cx="8839200" cy="5105400"/>
          </a:xfrm>
        </p:spPr>
        <p:txBody>
          <a:bodyPr/>
          <a:lstStyle/>
          <a:p>
            <a:pPr>
              <a:spcBef>
                <a:spcPct val="50000"/>
              </a:spcBef>
            </a:pPr>
            <a:r>
              <a:rPr lang="en-GB" dirty="0" smtClean="0">
                <a:latin typeface="Times New Roman" pitchFamily="18" charset="0"/>
                <a:cs typeface="Times New Roman" pitchFamily="18" charset="0"/>
              </a:rPr>
              <a:t>Items and actions on the desktop have associated sounds</a:t>
            </a:r>
          </a:p>
          <a:p>
            <a:pPr>
              <a:spcBef>
                <a:spcPct val="50000"/>
              </a:spcBef>
            </a:pPr>
            <a:r>
              <a:rPr lang="en-GB" dirty="0" smtClean="0">
                <a:latin typeface="Times New Roman" pitchFamily="18" charset="0"/>
                <a:cs typeface="Times New Roman" pitchFamily="18" charset="0"/>
              </a:rPr>
              <a:t>Folders have a papery noise</a:t>
            </a:r>
          </a:p>
          <a:p>
            <a:pPr>
              <a:spcBef>
                <a:spcPct val="50000"/>
              </a:spcBef>
            </a:pPr>
            <a:r>
              <a:rPr lang="en-GB" dirty="0" smtClean="0">
                <a:latin typeface="Times New Roman" pitchFamily="18" charset="0"/>
                <a:cs typeface="Times New Roman" pitchFamily="18" charset="0"/>
              </a:rPr>
              <a:t>Moving files – dragging sound</a:t>
            </a:r>
          </a:p>
          <a:p>
            <a:pPr>
              <a:spcBef>
                <a:spcPct val="50000"/>
              </a:spcBef>
            </a:pPr>
            <a:r>
              <a:rPr lang="en-GB" dirty="0" smtClean="0">
                <a:latin typeface="Times New Roman" pitchFamily="18" charset="0"/>
                <a:cs typeface="Times New Roman" pitchFamily="18" charset="0"/>
              </a:rPr>
              <a:t>Copying – a problem …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600" dirty="0" smtClean="0">
                <a:latin typeface="Times New Roman" pitchFamily="18" charset="0"/>
                <a:cs typeface="Times New Roman" pitchFamily="18" charset="0"/>
              </a:rPr>
              <a:t>	Sound of a liquid being poured into a receptacle</a:t>
            </a:r>
            <a:br>
              <a:rPr lang="en-GB" sz="2600" dirty="0" smtClean="0">
                <a:latin typeface="Times New Roman" pitchFamily="18" charset="0"/>
                <a:cs typeface="Times New Roman" pitchFamily="18" charset="0"/>
              </a:rPr>
            </a:br>
            <a:r>
              <a:rPr lang="en-GB" sz="2600" dirty="0" smtClean="0">
                <a:latin typeface="Times New Roman" pitchFamily="18" charset="0"/>
                <a:cs typeface="Times New Roman" pitchFamily="18" charset="0"/>
              </a:rPr>
              <a:t>	Rising pitch indicates the progress of the copy</a:t>
            </a:r>
          </a:p>
          <a:p>
            <a:pPr>
              <a:spcBef>
                <a:spcPct val="50000"/>
              </a:spcBef>
            </a:pPr>
            <a:r>
              <a:rPr lang="en-GB" dirty="0" smtClean="0">
                <a:latin typeface="Times New Roman" pitchFamily="18" charset="0"/>
                <a:cs typeface="Times New Roman" pitchFamily="18" charset="0"/>
              </a:rPr>
              <a:t>Big files have louder sound than smaller ones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402</TotalTime>
  <Words>3736</Words>
  <Application>Microsoft Office PowerPoint</Application>
  <PresentationFormat>On-screen Show (4:3)</PresentationFormat>
  <Paragraphs>896</Paragraphs>
  <Slides>107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09" baseType="lpstr">
      <vt:lpstr>Median</vt:lpstr>
      <vt:lpstr>Picture</vt:lpstr>
      <vt:lpstr>UNIT – IV</vt:lpstr>
      <vt:lpstr>HCI in the software process</vt:lpstr>
      <vt:lpstr>HCI in the Software Process</vt:lpstr>
      <vt:lpstr>The Software Lifecycle</vt:lpstr>
      <vt:lpstr>The Waterfall Model</vt:lpstr>
      <vt:lpstr>Activities in the Life Cycle</vt:lpstr>
      <vt:lpstr>Verification and Validation</vt:lpstr>
      <vt:lpstr>The Life Cycle for Interactive Systems</vt:lpstr>
      <vt:lpstr>Usability Engineering</vt:lpstr>
      <vt:lpstr>Usability Engineering</vt:lpstr>
      <vt:lpstr>Part of a Usability Specification for a VCR</vt:lpstr>
      <vt:lpstr>ISO Usability Standard 9241</vt:lpstr>
      <vt:lpstr>Some Metrics from ISO 9241</vt:lpstr>
      <vt:lpstr>Iterative Design and Prototyping</vt:lpstr>
      <vt:lpstr>Techniques for Prototyping</vt:lpstr>
      <vt:lpstr>Design Rationale</vt:lpstr>
      <vt:lpstr>Design Rationale</vt:lpstr>
      <vt:lpstr>Issue-Based Information System (IBIS)</vt:lpstr>
      <vt:lpstr>Structure of gIBIS</vt:lpstr>
      <vt:lpstr>Design Space Analysis</vt:lpstr>
      <vt:lpstr>The QOC Notation</vt:lpstr>
      <vt:lpstr>Psychological Design Rationale</vt:lpstr>
      <vt:lpstr>Summary</vt:lpstr>
      <vt:lpstr>design rules</vt:lpstr>
      <vt:lpstr>Design Rules</vt:lpstr>
      <vt:lpstr>Types of Design Rules</vt:lpstr>
      <vt:lpstr>Principles to Support Usability</vt:lpstr>
      <vt:lpstr>Principles of Learnability</vt:lpstr>
      <vt:lpstr>Principles of Learnability </vt:lpstr>
      <vt:lpstr>Principles of Flexibility</vt:lpstr>
      <vt:lpstr>Principles of Flexibility </vt:lpstr>
      <vt:lpstr>Principles of Robustness</vt:lpstr>
      <vt:lpstr>Principles of Robustness</vt:lpstr>
      <vt:lpstr>Using Design Rules</vt:lpstr>
      <vt:lpstr>Standards</vt:lpstr>
      <vt:lpstr>Guidelines</vt:lpstr>
      <vt:lpstr>Golden Rules and Heuristics</vt:lpstr>
      <vt:lpstr>Shneiderman’s 8 Golden Rules</vt:lpstr>
      <vt:lpstr>Norman’s 7 Principles</vt:lpstr>
      <vt:lpstr>HCI Design Patterns</vt:lpstr>
      <vt:lpstr>HCI Design Patterns</vt:lpstr>
      <vt:lpstr>Summary</vt:lpstr>
      <vt:lpstr>evaluation techniques</vt:lpstr>
      <vt:lpstr>Evaluation Techniques</vt:lpstr>
      <vt:lpstr>Goals of Evaluation</vt:lpstr>
      <vt:lpstr>Evaluating Designs</vt:lpstr>
      <vt:lpstr>Cognitive Walkthrough</vt:lpstr>
      <vt:lpstr>Cognitive Walkthrough </vt:lpstr>
      <vt:lpstr>Heuristic Evaluation</vt:lpstr>
      <vt:lpstr>Review-based Evaluation</vt:lpstr>
      <vt:lpstr>Evaluating through user Participation</vt:lpstr>
      <vt:lpstr>Laboratory Studies</vt:lpstr>
      <vt:lpstr>Field Studies</vt:lpstr>
      <vt:lpstr>Evaluating Implementations</vt:lpstr>
      <vt:lpstr>Experimental Evaluation</vt:lpstr>
      <vt:lpstr>Experimental Factors</vt:lpstr>
      <vt:lpstr>Variables</vt:lpstr>
      <vt:lpstr>Hypothesis</vt:lpstr>
      <vt:lpstr>Experimental Design</vt:lpstr>
      <vt:lpstr>Analysis of Data</vt:lpstr>
      <vt:lpstr>Analysis - Types of Test</vt:lpstr>
      <vt:lpstr>Analysis of Data (cont.)</vt:lpstr>
      <vt:lpstr>Experimental Studies on Groups</vt:lpstr>
      <vt:lpstr>Subject Groups</vt:lpstr>
      <vt:lpstr>The task</vt:lpstr>
      <vt:lpstr>Data Gathering</vt:lpstr>
      <vt:lpstr>Analysis</vt:lpstr>
      <vt:lpstr>Field Studies</vt:lpstr>
      <vt:lpstr>Observational Methods</vt:lpstr>
      <vt:lpstr>Think Aloud</vt:lpstr>
      <vt:lpstr>Cooperative Evaluation</vt:lpstr>
      <vt:lpstr>Protocol Analysis</vt:lpstr>
      <vt:lpstr>Automated Analysis – EVA</vt:lpstr>
      <vt:lpstr>Post-task Walkthroughs</vt:lpstr>
      <vt:lpstr>Query Techniques</vt:lpstr>
      <vt:lpstr>Interviews</vt:lpstr>
      <vt:lpstr>Questionnaires</vt:lpstr>
      <vt:lpstr>Questionnaires</vt:lpstr>
      <vt:lpstr>Physiological methods</vt:lpstr>
      <vt:lpstr>Eye Tracking</vt:lpstr>
      <vt:lpstr>Physiological Measurements</vt:lpstr>
      <vt:lpstr>Choosing an Evaluation Method</vt:lpstr>
      <vt:lpstr>universal design</vt:lpstr>
      <vt:lpstr>Universal Design Principles</vt:lpstr>
      <vt:lpstr>Multi-Sensory Systems</vt:lpstr>
      <vt:lpstr>Usable Senses</vt:lpstr>
      <vt:lpstr>Multi-modal vs. Multi-media</vt:lpstr>
      <vt:lpstr>Speech</vt:lpstr>
      <vt:lpstr>Structure of Speech</vt:lpstr>
      <vt:lpstr>Speech (cont’d)</vt:lpstr>
      <vt:lpstr>Speech Recognition Problems</vt:lpstr>
      <vt:lpstr>The Phonetic Typewriter</vt:lpstr>
      <vt:lpstr>Speech Recognition: Useful?</vt:lpstr>
      <vt:lpstr>Speech Synthesis</vt:lpstr>
      <vt:lpstr>Speech Synthesis: useful?</vt:lpstr>
      <vt:lpstr>Non-Speech Sounds</vt:lpstr>
      <vt:lpstr>Non-Speech Sounds: Useful?</vt:lpstr>
      <vt:lpstr>Auditory Icons</vt:lpstr>
      <vt:lpstr>SonicFinder for the Macintosh</vt:lpstr>
      <vt:lpstr>Earcons</vt:lpstr>
      <vt:lpstr>Earcons </vt:lpstr>
      <vt:lpstr>Touch </vt:lpstr>
      <vt:lpstr>Handwriting Recognition</vt:lpstr>
      <vt:lpstr>Handwriting Recognition </vt:lpstr>
      <vt:lpstr>Gesture </vt:lpstr>
      <vt:lpstr>Users with Disabilities</vt:lpstr>
      <vt:lpstr>… plus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 STEP 4 develop system menus and navigation schemes</dc:title>
  <dc:creator>KPKR</dc:creator>
  <cp:lastModifiedBy>KPKR</cp:lastModifiedBy>
  <cp:revision>143</cp:revision>
  <dcterms:created xsi:type="dcterms:W3CDTF">2022-05-02T10:44:31Z</dcterms:created>
  <dcterms:modified xsi:type="dcterms:W3CDTF">2022-05-30T04:08:49Z</dcterms:modified>
</cp:coreProperties>
</file>