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10"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312" r:id="rId30"/>
    <p:sldId id="283" r:id="rId31"/>
    <p:sldId id="284" r:id="rId32"/>
    <p:sldId id="285" r:id="rId33"/>
    <p:sldId id="286" r:id="rId34"/>
    <p:sldId id="287" r:id="rId35"/>
    <p:sldId id="288" r:id="rId36"/>
    <p:sldId id="289" r:id="rId37"/>
    <p:sldId id="290" r:id="rId38"/>
    <p:sldId id="291" r:id="rId39"/>
    <p:sldId id="311" r:id="rId40"/>
    <p:sldId id="313"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28" r:id="rId54"/>
    <p:sldId id="304" r:id="rId55"/>
    <p:sldId id="305" r:id="rId56"/>
    <p:sldId id="306" r:id="rId57"/>
    <p:sldId id="307" r:id="rId58"/>
    <p:sldId id="308" r:id="rId59"/>
    <p:sldId id="314" r:id="rId60"/>
    <p:sldId id="325" r:id="rId61"/>
    <p:sldId id="315" r:id="rId62"/>
    <p:sldId id="326" r:id="rId63"/>
    <p:sldId id="316" r:id="rId64"/>
    <p:sldId id="327" r:id="rId65"/>
    <p:sldId id="317" r:id="rId66"/>
    <p:sldId id="318" r:id="rId67"/>
    <p:sldId id="319" r:id="rId68"/>
    <p:sldId id="320" r:id="rId69"/>
    <p:sldId id="321" r:id="rId70"/>
    <p:sldId id="322" r:id="rId71"/>
    <p:sldId id="323" r:id="rId72"/>
    <p:sldId id="324"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1775"/>
            <a:ext cx="7772400" cy="1470025"/>
          </a:xfrm>
        </p:spPr>
        <p:txBody>
          <a:bodyPr/>
          <a:lstStyle/>
          <a:p>
            <a:r>
              <a:rPr lang="en-US" b="1" dirty="0" smtClean="0">
                <a:latin typeface="Times New Roman" pitchFamily="18" charset="0"/>
                <a:cs typeface="Times New Roman" pitchFamily="18" charset="0"/>
              </a:rPr>
              <a:t>SOFTWARE PROCESS AND PROJECT MANAGEMENT</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219200" y="3657600"/>
            <a:ext cx="6400800" cy="685800"/>
          </a:xfrm>
        </p:spPr>
        <p:txBody>
          <a:bodyPr>
            <a:normAutofit lnSpcReduction="10000"/>
          </a:bodyPr>
          <a:lstStyle/>
          <a:p>
            <a:r>
              <a:rPr lang="en-US" sz="4000" b="1" dirty="0" smtClean="0">
                <a:solidFill>
                  <a:schemeClr val="tx1"/>
                </a:solidFill>
                <a:latin typeface="Times New Roman" pitchFamily="18" charset="0"/>
                <a:cs typeface="Times New Roman" pitchFamily="18" charset="0"/>
              </a:rPr>
              <a:t>SUBJECT CODE CS734PE</a:t>
            </a:r>
            <a:endParaRPr lang="en-US" sz="40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sz="2400" dirty="0" smtClean="0">
                <a:latin typeface="Times New Roman" pitchFamily="18" charset="0"/>
                <a:cs typeface="Times New Roman" pitchFamily="18" charset="0"/>
              </a:rPr>
              <a:t>The basic principle behind statistical control is measurement. There are several factors to consider in measuring the programming process. </a:t>
            </a:r>
          </a:p>
          <a:p>
            <a:pPr lvl="1" algn="just"/>
            <a:endParaRPr lang="en-US" sz="21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One cannot just start to use numbers to control things. The numbers must properly represent the process being controlled, and they must be sufficiently well defined and verified to provide a reliable basis for action. While process measurements are essential for orderly improvement, careful planning and preparation are required or the results are likely to be disappointing. </a:t>
            </a:r>
          </a:p>
          <a:p>
            <a:pPr lvl="1" algn="just"/>
            <a:endParaRPr lang="en-US" sz="21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The mere act of measuring human processes changes them. Some people’s fear and motivations are involved, the results must be viewed in a different way on natural phenomena. It is thus essential to limit the measurements to those with a predefined use. </a:t>
            </a:r>
          </a:p>
          <a:p>
            <a:pPr lvl="1" algn="just"/>
            <a:endParaRPr lang="en-US" sz="21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Measurements are both expensive and disruptive. Overzealous measuring can degrade the process, we are trying to improve.</a:t>
            </a:r>
            <a:endParaRPr lang="en-US" sz="23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Software Process Improvement</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It is the most important step in addressing software problems. The entire software task should be treated as a process that can be controlled, measured and improved.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process is defined as a set of tasks that when properly performed, produces the desired results.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 fully effective software process must consider the relationship of all the required tasks, tools and methods used, and the skill, training and motivation of the people involved.</a:t>
            </a:r>
          </a:p>
          <a:p>
            <a:pPr algn="just">
              <a:buNone/>
            </a:pPr>
            <a:endParaRPr lang="en-US" sz="24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marL="457200" indent="-457200" algn="just">
              <a:buNone/>
            </a:pPr>
            <a:r>
              <a:rPr lang="en-US" sz="2600" dirty="0" smtClean="0">
                <a:latin typeface="Times New Roman" pitchFamily="18" charset="0"/>
                <a:cs typeface="Times New Roman" pitchFamily="18" charset="0"/>
              </a:rPr>
              <a:t>	To improve their software capabilities, organizations must take six steps.</a:t>
            </a:r>
          </a:p>
          <a:p>
            <a:pPr marL="457200" indent="-457200" algn="just">
              <a:buAutoNum type="arabicPeriod"/>
            </a:pPr>
            <a:endParaRPr lang="en-US" sz="2400" dirty="0" smtClean="0">
              <a:latin typeface="Times New Roman" pitchFamily="18" charset="0"/>
              <a:cs typeface="Times New Roman" pitchFamily="18" charset="0"/>
            </a:endParaRPr>
          </a:p>
          <a:p>
            <a:pPr marL="457200" indent="-457200" algn="just">
              <a:buAutoNum type="arabicPeriod"/>
            </a:pPr>
            <a:r>
              <a:rPr lang="en-US" sz="2400" dirty="0" smtClean="0">
                <a:latin typeface="Times New Roman" pitchFamily="18" charset="0"/>
                <a:cs typeface="Times New Roman" pitchFamily="18" charset="0"/>
              </a:rPr>
              <a:t>Understand the current status of their development process or processes.</a:t>
            </a:r>
          </a:p>
          <a:p>
            <a:pPr marL="457200" indent="-457200" algn="just">
              <a:buAutoNum type="arabicPeriod"/>
            </a:pPr>
            <a:r>
              <a:rPr lang="en-US" sz="2400" dirty="0" smtClean="0">
                <a:latin typeface="Times New Roman" pitchFamily="18" charset="0"/>
                <a:cs typeface="Times New Roman" pitchFamily="18" charset="0"/>
              </a:rPr>
              <a:t>Develop a vision of the desired process.</a:t>
            </a:r>
          </a:p>
          <a:p>
            <a:pPr marL="457200" indent="-457200" algn="just">
              <a:buAutoNum type="arabicPeriod"/>
            </a:pPr>
            <a:r>
              <a:rPr lang="en-US" sz="2400" dirty="0" smtClean="0">
                <a:latin typeface="Times New Roman" pitchFamily="18" charset="0"/>
                <a:cs typeface="Times New Roman" pitchFamily="18" charset="0"/>
              </a:rPr>
              <a:t>Establish a list of required process improvement actions in order of priority.</a:t>
            </a:r>
          </a:p>
          <a:p>
            <a:pPr marL="457200" indent="-457200" algn="just">
              <a:buAutoNum type="arabicPeriod"/>
            </a:pPr>
            <a:r>
              <a:rPr lang="en-US" sz="2400" dirty="0" smtClean="0">
                <a:latin typeface="Times New Roman" pitchFamily="18" charset="0"/>
                <a:cs typeface="Times New Roman" pitchFamily="18" charset="0"/>
              </a:rPr>
              <a:t>Produce a plan to accomplish the required actions.</a:t>
            </a:r>
          </a:p>
          <a:p>
            <a:pPr marL="457200" indent="-457200" algn="just">
              <a:buAutoNum type="arabicPeriod"/>
            </a:pPr>
            <a:r>
              <a:rPr lang="en-US" sz="2400" dirty="0" smtClean="0">
                <a:latin typeface="Times New Roman" pitchFamily="18" charset="0"/>
                <a:cs typeface="Times New Roman" pitchFamily="18" charset="0"/>
              </a:rPr>
              <a:t>Commit the resources to execute the plan.</a:t>
            </a:r>
          </a:p>
          <a:p>
            <a:pPr marL="457200" indent="-457200" algn="just">
              <a:buAutoNum type="arabicPeriod"/>
            </a:pPr>
            <a:r>
              <a:rPr lang="en-US" sz="2400" dirty="0" smtClean="0">
                <a:latin typeface="Times New Roman" pitchFamily="18" charset="0"/>
                <a:cs typeface="Times New Roman" pitchFamily="18" charset="0"/>
              </a:rPr>
              <a:t>Start over at step 1.</a:t>
            </a:r>
          </a:p>
          <a:p>
            <a:pPr marL="457200" indent="-457200" algn="just">
              <a:buNone/>
            </a:pPr>
            <a:endParaRPr lang="en-US" sz="2400"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marL="457200" indent="-457200" algn="just">
              <a:buNone/>
            </a:pPr>
            <a:r>
              <a:rPr lang="en-US" sz="2400" dirty="0" smtClean="0">
                <a:latin typeface="Times New Roman" pitchFamily="18" charset="0"/>
                <a:cs typeface="Times New Roman" pitchFamily="18" charset="0"/>
              </a:rPr>
              <a:t>	To improve an organization, it is necessary to have a clear picture of the ultimate goal and some way to measure the progress. </a:t>
            </a:r>
          </a:p>
          <a:p>
            <a:pPr marL="457200" indent="-457200" algn="just">
              <a:buNone/>
            </a:pPr>
            <a:endParaRPr lang="en-US" sz="2400"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	There are six improvement steps which characterize the software process into one of the five maturity levels.</a:t>
            </a:r>
          </a:p>
          <a:p>
            <a:pPr marL="457200" indent="-457200" algn="just">
              <a:buNone/>
            </a:pPr>
            <a:endParaRPr lang="en-US" sz="2400"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	By establishing their organizations position in this maturity structure, software professionals and their managers can more readily identify areas where improvement actions will be fruitful. </a:t>
            </a:r>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62500" lnSpcReduction="20000"/>
          </a:bodyPr>
          <a:lstStyle/>
          <a:p>
            <a:pPr algn="just">
              <a:buNone/>
            </a:pPr>
            <a:r>
              <a:rPr lang="en-US" sz="3800" b="1" dirty="0" smtClean="0">
                <a:latin typeface="Times New Roman" pitchFamily="18" charset="0"/>
                <a:cs typeface="Times New Roman" pitchFamily="18" charset="0"/>
              </a:rPr>
              <a:t>Process Maturity Levels</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The five levels of process maturity namely initial, repeatable, defined, managed and optimizing have some general characteristics.</a:t>
            </a:r>
          </a:p>
          <a:p>
            <a:pPr algn="just">
              <a:buNone/>
            </a:pPr>
            <a:endParaRPr lang="en-US" sz="2400" dirty="0" smtClean="0">
              <a:latin typeface="Times New Roman" pitchFamily="18" charset="0"/>
              <a:cs typeface="Times New Roman" pitchFamily="18" charset="0"/>
            </a:endParaRPr>
          </a:p>
          <a:p>
            <a:pPr marL="457200" indent="-457200" algn="just">
              <a:buAutoNum type="arabicPeriod"/>
            </a:pPr>
            <a:r>
              <a:rPr lang="en-US" dirty="0" smtClean="0">
                <a:latin typeface="Times New Roman" pitchFamily="18" charset="0"/>
                <a:cs typeface="Times New Roman" pitchFamily="18" charset="0"/>
              </a:rPr>
              <a:t>Initial : Until the process is under statistical control, orderly progress in process improvement is not possible. There are many degrees of statistical control but the first step is to achieve the involving of predictability of schedules and costs.</a:t>
            </a:r>
          </a:p>
          <a:p>
            <a:pPr marL="457200" indent="-457200" algn="just">
              <a:buAutoNum type="arabicPeriod"/>
            </a:pPr>
            <a:endParaRPr lang="en-US" dirty="0" smtClean="0">
              <a:latin typeface="Times New Roman" pitchFamily="18" charset="0"/>
              <a:cs typeface="Times New Roman" pitchFamily="18" charset="0"/>
            </a:endParaRPr>
          </a:p>
          <a:p>
            <a:pPr marL="457200" indent="-457200" algn="just">
              <a:buAutoNum type="arabicPeriod"/>
            </a:pPr>
            <a:r>
              <a:rPr lang="en-US" dirty="0" smtClean="0">
                <a:latin typeface="Times New Roman" pitchFamily="18" charset="0"/>
                <a:cs typeface="Times New Roman" pitchFamily="18" charset="0"/>
              </a:rPr>
              <a:t>Repeatable : The organization has achieved a stable process with a repeatable level of statistical control by initiating rigorous project management of commitments, costs, schedules, and changes.</a:t>
            </a:r>
          </a:p>
          <a:p>
            <a:pPr marL="457200" indent="-457200" algn="just">
              <a:buAutoNum type="arabicPeriod"/>
            </a:pPr>
            <a:endParaRPr lang="en-US" dirty="0" smtClean="0">
              <a:latin typeface="Times New Roman" pitchFamily="18" charset="0"/>
              <a:cs typeface="Times New Roman" pitchFamily="18" charset="0"/>
            </a:endParaRPr>
          </a:p>
          <a:p>
            <a:pPr marL="457200" indent="-457200" algn="just">
              <a:buAutoNum type="arabicPeriod"/>
            </a:pPr>
            <a:r>
              <a:rPr lang="en-US" dirty="0" smtClean="0">
                <a:latin typeface="Times New Roman" pitchFamily="18" charset="0"/>
                <a:cs typeface="Times New Roman" pitchFamily="18" charset="0"/>
              </a:rPr>
              <a:t>Defined : The organization has defined the process as a basis for consistent implementation and better understanding. At this point advanced technology can be introduced.</a:t>
            </a:r>
          </a:p>
          <a:p>
            <a:pPr marL="457200" indent="-457200" algn="just">
              <a:buAutoNum type="arabicPeriod"/>
            </a:pPr>
            <a:endParaRPr lang="en-US" dirty="0" smtClean="0">
              <a:latin typeface="Times New Roman" pitchFamily="18" charset="0"/>
              <a:cs typeface="Times New Roman" pitchFamily="18" charset="0"/>
            </a:endParaRPr>
          </a:p>
          <a:p>
            <a:pPr marL="457200" indent="-457200" algn="just">
              <a:buAutoNum type="arabicPeriod"/>
            </a:pPr>
            <a:r>
              <a:rPr lang="en-US" dirty="0" smtClean="0">
                <a:latin typeface="Times New Roman" pitchFamily="18" charset="0"/>
                <a:cs typeface="Times New Roman" pitchFamily="18" charset="0"/>
              </a:rPr>
              <a:t>Managed : The organization has initiated comprehensive process measurements and analysis. This is when the most significant quality improvements begin.</a:t>
            </a:r>
          </a:p>
          <a:p>
            <a:pPr marL="457200" indent="-457200" algn="just">
              <a:buAutoNum type="arabicPeriod"/>
            </a:pPr>
            <a:endParaRPr lang="en-US" dirty="0" smtClean="0">
              <a:latin typeface="Times New Roman" pitchFamily="18" charset="0"/>
              <a:cs typeface="Times New Roman" pitchFamily="18" charset="0"/>
            </a:endParaRPr>
          </a:p>
          <a:p>
            <a:pPr marL="457200" indent="-457200" algn="just">
              <a:buAutoNum type="arabicPeriod"/>
            </a:pPr>
            <a:r>
              <a:rPr lang="en-US" dirty="0" smtClean="0">
                <a:latin typeface="Times New Roman" pitchFamily="18" charset="0"/>
                <a:cs typeface="Times New Roman" pitchFamily="18" charset="0"/>
              </a:rPr>
              <a:t>Optimizing : The organization now has the foundation for continuing improvement and optimization of the 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These levels are selected because they</a:t>
            </a:r>
          </a:p>
          <a:p>
            <a:pPr marL="457200" indent="-457200" algn="just">
              <a:buFont typeface="+mj-lt"/>
              <a:buAutoNum type="arabicPeriod"/>
            </a:pPr>
            <a:r>
              <a:rPr lang="en-US" sz="2400" dirty="0" smtClean="0">
                <a:latin typeface="Times New Roman" pitchFamily="18" charset="0"/>
                <a:cs typeface="Times New Roman" pitchFamily="18" charset="0"/>
              </a:rPr>
              <a:t>Represent the actual historical phases of evolutionary improvement of the software organizations.</a:t>
            </a:r>
          </a:p>
          <a:p>
            <a:pPr marL="457200" indent="-457200" algn="just">
              <a:buFont typeface="+mj-lt"/>
              <a:buAutoNum type="arabicPeriod"/>
            </a:pPr>
            <a:r>
              <a:rPr lang="en-US" sz="2400" dirty="0" smtClean="0">
                <a:latin typeface="Times New Roman" pitchFamily="18" charset="0"/>
                <a:cs typeface="Times New Roman" pitchFamily="18" charset="0"/>
              </a:rPr>
              <a:t>Represent a measure of improvement that is reasonable to achieve from the prior level.</a:t>
            </a:r>
          </a:p>
          <a:p>
            <a:pPr marL="457200" indent="-457200" algn="just">
              <a:buFont typeface="+mj-lt"/>
              <a:buAutoNum type="arabicPeriod"/>
            </a:pPr>
            <a:r>
              <a:rPr lang="en-US" sz="2400" dirty="0" smtClean="0">
                <a:latin typeface="Times New Roman" pitchFamily="18" charset="0"/>
                <a:cs typeface="Times New Roman" pitchFamily="18" charset="0"/>
              </a:rPr>
              <a:t>Suggest interim improvement goals and progress measures.</a:t>
            </a:r>
          </a:p>
          <a:p>
            <a:pPr marL="457200" indent="-457200" algn="just">
              <a:buFont typeface="+mj-lt"/>
              <a:buAutoNum type="arabicPeriod"/>
            </a:pPr>
            <a:r>
              <a:rPr lang="en-US" sz="2400" dirty="0" smtClean="0">
                <a:latin typeface="Times New Roman" pitchFamily="18" charset="0"/>
                <a:cs typeface="Times New Roman" pitchFamily="18" charset="0"/>
              </a:rPr>
              <a:t>A set of immediate improvement priorities, once an organizations status in the framework is known.</a:t>
            </a:r>
          </a:p>
          <a:p>
            <a:pPr marL="457200" indent="-457200" algn="just">
              <a:buNone/>
            </a:pPr>
            <a:endParaRPr lang="en-US" sz="2400"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	There are many other elements to these maturity level transitions, the primary objective is to achieve a controlled and measured process as the foundation for continuing improvement.</a:t>
            </a:r>
          </a:p>
          <a:p>
            <a:pPr marL="457200" indent="-457200" algn="just">
              <a:buNone/>
            </a:pPr>
            <a:endParaRPr lang="en-US" sz="2400"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	This process maturity structure is intended for use with an assessment methodology and a management system.</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Assessment helps an organization identify its specific maturity status, and the management system establishes a structure for implementing the priority improvement actions. </a:t>
            </a:r>
          </a:p>
          <a:p>
            <a:pPr algn="just"/>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Once the position in this maturity structure is defined, the organization can concentrate on those items that will help it advance to the next level.</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When a software organization does not have an effective project planning system, it may be difficult or even impossible to introduce advanced methods or technology.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Poor project planning generally leads to unrealistic schedules, inadequate resources and frequent crisis. In such circumstances, new methods are usually ignored and priority is given to coding and testing.</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Process Maturity Levels</a:t>
            </a:r>
            <a:endParaRPr lang="en-US" sz="2400" dirty="0">
              <a:latin typeface="Times New Roman" pitchFamily="18" charset="0"/>
              <a:cs typeface="Times New Roman" pitchFamily="18" charset="0"/>
            </a:endParaRPr>
          </a:p>
        </p:txBody>
      </p:sp>
      <p:sp>
        <p:nvSpPr>
          <p:cNvPr id="4" name="Rectangle 3"/>
          <p:cNvSpPr/>
          <p:nvPr/>
        </p:nvSpPr>
        <p:spPr>
          <a:xfrm>
            <a:off x="533400" y="53340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Initial </a:t>
            </a:r>
            <a:endParaRPr lang="en-US" dirty="0"/>
          </a:p>
        </p:txBody>
      </p:sp>
      <p:sp>
        <p:nvSpPr>
          <p:cNvPr id="5" name="Rectangle 4"/>
          <p:cNvSpPr/>
          <p:nvPr/>
        </p:nvSpPr>
        <p:spPr>
          <a:xfrm>
            <a:off x="1828800" y="40386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Repeatable </a:t>
            </a:r>
            <a:endParaRPr lang="en-US" dirty="0"/>
          </a:p>
        </p:txBody>
      </p:sp>
      <p:sp>
        <p:nvSpPr>
          <p:cNvPr id="6" name="Rectangle 5"/>
          <p:cNvSpPr/>
          <p:nvPr/>
        </p:nvSpPr>
        <p:spPr>
          <a:xfrm>
            <a:off x="3276600" y="27432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Defined </a:t>
            </a:r>
            <a:endParaRPr lang="en-US" dirty="0"/>
          </a:p>
        </p:txBody>
      </p:sp>
      <p:sp>
        <p:nvSpPr>
          <p:cNvPr id="7" name="Rectangle 6"/>
          <p:cNvSpPr/>
          <p:nvPr/>
        </p:nvSpPr>
        <p:spPr>
          <a:xfrm>
            <a:off x="4648200" y="15240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Managed </a:t>
            </a:r>
            <a:endParaRPr lang="en-US" dirty="0"/>
          </a:p>
        </p:txBody>
      </p:sp>
      <p:sp>
        <p:nvSpPr>
          <p:cNvPr id="8" name="Rectangle 7"/>
          <p:cNvSpPr/>
          <p:nvPr/>
        </p:nvSpPr>
        <p:spPr>
          <a:xfrm>
            <a:off x="5943600" y="3048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Optimizing </a:t>
            </a:r>
            <a:endParaRPr lang="en-US" dirty="0"/>
          </a:p>
        </p:txBody>
      </p:sp>
      <p:cxnSp>
        <p:nvCxnSpPr>
          <p:cNvPr id="10" name="Straight Arrow Connector 9"/>
          <p:cNvCxnSpPr>
            <a:stCxn id="4" idx="0"/>
            <a:endCxn id="5" idx="2"/>
          </p:cNvCxnSpPr>
          <p:nvPr/>
        </p:nvCxnSpPr>
        <p:spPr>
          <a:xfrm rot="5400000" flipH="1" flipV="1">
            <a:off x="1981200" y="4305300"/>
            <a:ext cx="762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0"/>
            <a:endCxn id="6" idx="2"/>
          </p:cNvCxnSpPr>
          <p:nvPr/>
        </p:nvCxnSpPr>
        <p:spPr>
          <a:xfrm rot="5400000" flipH="1" flipV="1">
            <a:off x="3352800" y="2933700"/>
            <a:ext cx="7620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0"/>
            <a:endCxn id="7" idx="2"/>
          </p:cNvCxnSpPr>
          <p:nvPr/>
        </p:nvCxnSpPr>
        <p:spPr>
          <a:xfrm rot="5400000" flipH="1" flipV="1">
            <a:off x="4800600" y="1714500"/>
            <a:ext cx="6858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0"/>
            <a:endCxn id="8" idx="2"/>
          </p:cNvCxnSpPr>
          <p:nvPr/>
        </p:nvCxnSpPr>
        <p:spPr>
          <a:xfrm rot="5400000" flipH="1" flipV="1">
            <a:off x="6134100" y="533400"/>
            <a:ext cx="685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90800" y="4800600"/>
            <a:ext cx="2895600" cy="369332"/>
          </a:xfrm>
          <a:prstGeom prst="rect">
            <a:avLst/>
          </a:prstGeom>
          <a:noFill/>
        </p:spPr>
        <p:txBody>
          <a:bodyPr wrap="square" rtlCol="0">
            <a:spAutoFit/>
          </a:bodyPr>
          <a:lstStyle/>
          <a:p>
            <a:r>
              <a:rPr lang="en-US" dirty="0" smtClean="0"/>
              <a:t>Basic Management Control</a:t>
            </a:r>
            <a:endParaRPr lang="en-US" dirty="0"/>
          </a:p>
        </p:txBody>
      </p:sp>
      <p:sp>
        <p:nvSpPr>
          <p:cNvPr id="27" name="TextBox 26"/>
          <p:cNvSpPr txBox="1"/>
          <p:nvPr/>
        </p:nvSpPr>
        <p:spPr>
          <a:xfrm>
            <a:off x="7086600" y="990600"/>
            <a:ext cx="1752600" cy="369332"/>
          </a:xfrm>
          <a:prstGeom prst="rect">
            <a:avLst/>
          </a:prstGeom>
          <a:noFill/>
        </p:spPr>
        <p:txBody>
          <a:bodyPr wrap="square" rtlCol="0">
            <a:spAutoFit/>
          </a:bodyPr>
          <a:lstStyle/>
          <a:p>
            <a:r>
              <a:rPr lang="en-US" dirty="0" smtClean="0"/>
              <a:t>Process Control</a:t>
            </a:r>
            <a:endParaRPr lang="en-US" dirty="0"/>
          </a:p>
        </p:txBody>
      </p:sp>
      <p:sp>
        <p:nvSpPr>
          <p:cNvPr id="28" name="TextBox 27"/>
          <p:cNvSpPr txBox="1"/>
          <p:nvPr/>
        </p:nvSpPr>
        <p:spPr>
          <a:xfrm>
            <a:off x="5715000" y="2286000"/>
            <a:ext cx="2895600" cy="369332"/>
          </a:xfrm>
          <a:prstGeom prst="rect">
            <a:avLst/>
          </a:prstGeom>
          <a:noFill/>
        </p:spPr>
        <p:txBody>
          <a:bodyPr wrap="square" rtlCol="0">
            <a:spAutoFit/>
          </a:bodyPr>
          <a:lstStyle/>
          <a:p>
            <a:r>
              <a:rPr lang="en-US" dirty="0" smtClean="0"/>
              <a:t>Process Measurement</a:t>
            </a:r>
            <a:endParaRPr lang="en-US" dirty="0"/>
          </a:p>
        </p:txBody>
      </p:sp>
      <p:sp>
        <p:nvSpPr>
          <p:cNvPr id="29" name="TextBox 28"/>
          <p:cNvSpPr txBox="1"/>
          <p:nvPr/>
        </p:nvSpPr>
        <p:spPr>
          <a:xfrm>
            <a:off x="4343400" y="3505200"/>
            <a:ext cx="2895600" cy="369332"/>
          </a:xfrm>
          <a:prstGeom prst="rect">
            <a:avLst/>
          </a:prstGeom>
          <a:noFill/>
        </p:spPr>
        <p:txBody>
          <a:bodyPr wrap="square" rtlCol="0">
            <a:spAutoFit/>
          </a:bodyPr>
          <a:lstStyle/>
          <a:p>
            <a:r>
              <a:rPr lang="en-US" dirty="0" smtClean="0"/>
              <a:t>Process Definition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The Initial Process (Level 1)</a:t>
            </a:r>
          </a:p>
          <a:p>
            <a:pPr lvl="1" algn="just"/>
            <a:r>
              <a:rPr lang="en-US" sz="2000" dirty="0" smtClean="0">
                <a:latin typeface="Times New Roman" pitchFamily="18" charset="0"/>
                <a:cs typeface="Times New Roman" pitchFamily="18" charset="0"/>
              </a:rPr>
              <a:t>Also called ad hoc and also chaotic.</a:t>
            </a:r>
          </a:p>
          <a:p>
            <a:pPr lvl="1" algn="just"/>
            <a:r>
              <a:rPr lang="en-US" sz="2000" dirty="0" smtClean="0">
                <a:latin typeface="Times New Roman" pitchFamily="18" charset="0"/>
                <a:cs typeface="Times New Roman" pitchFamily="18" charset="0"/>
              </a:rPr>
              <a:t>At this stage the organization operates without formalized procedures, cost estimates and project plans.</a:t>
            </a:r>
          </a:p>
          <a:p>
            <a:pPr lvl="1" algn="just"/>
            <a:r>
              <a:rPr lang="en-US" sz="2000" dirty="0" smtClean="0">
                <a:latin typeface="Times New Roman" pitchFamily="18" charset="0"/>
                <a:cs typeface="Times New Roman" pitchFamily="18" charset="0"/>
              </a:rPr>
              <a:t>Tools are neither well integrated with the process nor uniformly applied.</a:t>
            </a:r>
          </a:p>
          <a:p>
            <a:pPr lvl="1" algn="just"/>
            <a:r>
              <a:rPr lang="en-US" sz="2000" dirty="0" smtClean="0">
                <a:latin typeface="Times New Roman" pitchFamily="18" charset="0"/>
                <a:cs typeface="Times New Roman" pitchFamily="18" charset="0"/>
              </a:rPr>
              <a:t>Change control is the drawback, and there is little senior management exposure or understanding of the problems and issues.</a:t>
            </a:r>
          </a:p>
          <a:p>
            <a:pPr lvl="1" algn="just"/>
            <a:r>
              <a:rPr lang="en-US" sz="2000" dirty="0" smtClean="0">
                <a:latin typeface="Times New Roman" pitchFamily="18" charset="0"/>
                <a:cs typeface="Times New Roman" pitchFamily="18" charset="0"/>
              </a:rPr>
              <a:t>Many problems are postponed or forgotten, software installation and maintenance are often serious problems.</a:t>
            </a:r>
          </a:p>
          <a:p>
            <a:pPr lvl="1" algn="just"/>
            <a:r>
              <a:rPr lang="en-US" sz="2000" dirty="0" smtClean="0">
                <a:latin typeface="Times New Roman" pitchFamily="18" charset="0"/>
                <a:cs typeface="Times New Roman" pitchFamily="18" charset="0"/>
              </a:rPr>
              <a:t>At this level the organization may have formal procedures for planning and tracking their work, there is no management mechanism to ensure that they are used. The </a:t>
            </a:r>
            <a:r>
              <a:rPr lang="en-US" sz="2000" smtClean="0">
                <a:latin typeface="Times New Roman" pitchFamily="18" charset="0"/>
                <a:cs typeface="Times New Roman" pitchFamily="18" charset="0"/>
              </a:rPr>
              <a:t>best test is </a:t>
            </a:r>
            <a:r>
              <a:rPr lang="en-US" sz="2000" dirty="0" smtClean="0">
                <a:latin typeface="Times New Roman" pitchFamily="18" charset="0"/>
                <a:cs typeface="Times New Roman" pitchFamily="18" charset="0"/>
              </a:rPr>
              <a:t>how the organization tackles in such crisis.</a:t>
            </a:r>
          </a:p>
          <a:p>
            <a:pPr lvl="1" algn="just"/>
            <a:r>
              <a:rPr lang="en-US" sz="2000" dirty="0" smtClean="0">
                <a:latin typeface="Times New Roman" pitchFamily="18" charset="0"/>
                <a:cs typeface="Times New Roman" pitchFamily="18" charset="0"/>
              </a:rPr>
              <a:t>If the organization abandons established procedures and reverts back to coding and testing, it is likely to be in the Initial Process Level. </a:t>
            </a:r>
          </a:p>
          <a:p>
            <a:pPr lvl="1" algn="just"/>
            <a:r>
              <a:rPr lang="en-US" sz="2000" dirty="0" smtClean="0">
                <a:latin typeface="Times New Roman" pitchFamily="18" charset="0"/>
                <a:cs typeface="Times New Roman" pitchFamily="18" charset="0"/>
              </a:rPr>
              <a:t>If the techniques and methods are appropriate, then they should be used in crisis, otherwise they are not necessary.</a:t>
            </a:r>
          </a:p>
          <a:p>
            <a:pPr lvl="1" algn="just"/>
            <a:endParaRPr lang="en-US" sz="20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In software, coding and testing are like progress activities. While they must be done, there is always a danger of going in the wrong direction. Without a sound plan and thoughtful analysis of the problems, there is no way to know.</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Organizations at the Initial Process Level can improve their performance by instituting the basic project controls. The most important are </a:t>
            </a:r>
          </a:p>
          <a:p>
            <a:pPr lvl="1" algn="just"/>
            <a:r>
              <a:rPr lang="en-US" sz="2000" dirty="0" smtClean="0">
                <a:latin typeface="Times New Roman" pitchFamily="18" charset="0"/>
                <a:cs typeface="Times New Roman" pitchFamily="18" charset="0"/>
              </a:rPr>
              <a:t>Project Management</a:t>
            </a:r>
          </a:p>
          <a:p>
            <a:pPr lvl="1" algn="just"/>
            <a:r>
              <a:rPr lang="en-US" sz="2000" dirty="0" smtClean="0">
                <a:latin typeface="Times New Roman" pitchFamily="18" charset="0"/>
                <a:cs typeface="Times New Roman" pitchFamily="18" charset="0"/>
              </a:rPr>
              <a:t>Management Oversight</a:t>
            </a:r>
          </a:p>
          <a:p>
            <a:pPr lvl="1" algn="just"/>
            <a:r>
              <a:rPr lang="en-US" sz="2000" dirty="0" smtClean="0">
                <a:latin typeface="Times New Roman" pitchFamily="18" charset="0"/>
                <a:cs typeface="Times New Roman" pitchFamily="18" charset="0"/>
              </a:rPr>
              <a:t>Quality Assurance</a:t>
            </a:r>
          </a:p>
          <a:p>
            <a:pPr lvl="1" algn="just"/>
            <a:r>
              <a:rPr lang="en-US" sz="2000" dirty="0" smtClean="0">
                <a:latin typeface="Times New Roman" pitchFamily="18" charset="0"/>
                <a:cs typeface="Times New Roman" pitchFamily="18" charset="0"/>
              </a:rPr>
              <a:t>Change Control</a:t>
            </a:r>
          </a:p>
          <a:p>
            <a:pPr lvl="1" algn="just">
              <a:buNone/>
            </a:pPr>
            <a:endParaRPr lang="en-US" sz="2000" dirty="0" smtClean="0">
              <a:latin typeface="Times New Roman" pitchFamily="18" charset="0"/>
              <a:cs typeface="Times New Roman" pitchFamily="18" charset="0"/>
            </a:endParaRPr>
          </a:p>
          <a:p>
            <a:pPr lvl="1" algn="just">
              <a:buNone/>
            </a:pPr>
            <a:r>
              <a:rPr lang="en-US" sz="2400" dirty="0" smtClean="0">
                <a:latin typeface="Times New Roman" pitchFamily="18" charset="0"/>
                <a:cs typeface="Times New Roman" pitchFamily="18" charset="0"/>
              </a:rPr>
              <a:t>	The fundamental role of the </a:t>
            </a:r>
            <a:r>
              <a:rPr lang="en-US" sz="2400" b="1" dirty="0" smtClean="0">
                <a:latin typeface="Times New Roman" pitchFamily="18" charset="0"/>
                <a:cs typeface="Times New Roman" pitchFamily="18" charset="0"/>
              </a:rPr>
              <a:t>project management</a:t>
            </a:r>
            <a:r>
              <a:rPr lang="en-US" sz="2400" dirty="0" smtClean="0">
                <a:latin typeface="Times New Roman" pitchFamily="18" charset="0"/>
                <a:cs typeface="Times New Roman" pitchFamily="18" charset="0"/>
              </a:rPr>
              <a:t> system is to ensure effective control of commitments. This requires adequate preparation, clear responsibility, public declaration and dedication to performance.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Autofit/>
          </a:bodyPr>
          <a:lstStyle/>
          <a:p>
            <a:pPr>
              <a:buNone/>
            </a:pPr>
            <a:r>
              <a:rPr lang="en-US" sz="2600" b="1" dirty="0" smtClean="0">
                <a:latin typeface="Times New Roman" pitchFamily="18" charset="0"/>
                <a:ea typeface="Tahoma" pitchFamily="34" charset="0"/>
                <a:cs typeface="Times New Roman" pitchFamily="18" charset="0"/>
              </a:rPr>
              <a:t>Course Objectives</a:t>
            </a:r>
          </a:p>
          <a:p>
            <a:pPr algn="just"/>
            <a:r>
              <a:rPr lang="en-US" sz="2600" dirty="0" smtClean="0">
                <a:latin typeface="Times New Roman" pitchFamily="18" charset="0"/>
                <a:ea typeface="Tahoma" pitchFamily="34" charset="0"/>
                <a:cs typeface="Times New Roman" pitchFamily="18" charset="0"/>
              </a:rPr>
              <a:t>To acquire knowledge on software process management</a:t>
            </a:r>
          </a:p>
          <a:p>
            <a:pPr algn="just"/>
            <a:r>
              <a:rPr lang="en-US" sz="2600" dirty="0" smtClean="0">
                <a:latin typeface="Times New Roman" pitchFamily="18" charset="0"/>
                <a:ea typeface="Tahoma" pitchFamily="34" charset="0"/>
                <a:cs typeface="Times New Roman" pitchFamily="18" charset="0"/>
              </a:rPr>
              <a:t>To acquire managerial skills for software project development</a:t>
            </a:r>
          </a:p>
          <a:p>
            <a:pPr algn="just"/>
            <a:r>
              <a:rPr lang="en-US" sz="2600" dirty="0" smtClean="0">
                <a:latin typeface="Times New Roman" pitchFamily="18" charset="0"/>
                <a:ea typeface="Tahoma" pitchFamily="34" charset="0"/>
                <a:cs typeface="Times New Roman" pitchFamily="18" charset="0"/>
              </a:rPr>
              <a:t>To understand software economics</a:t>
            </a:r>
          </a:p>
          <a:p>
            <a:endParaRPr lang="en-US" sz="2600" dirty="0" smtClean="0">
              <a:latin typeface="Times New Roman" pitchFamily="18" charset="0"/>
              <a:ea typeface="Tahoma" pitchFamily="34" charset="0"/>
              <a:cs typeface="Times New Roman" pitchFamily="18" charset="0"/>
            </a:endParaRPr>
          </a:p>
          <a:p>
            <a:pPr>
              <a:buNone/>
            </a:pPr>
            <a:r>
              <a:rPr lang="en-US" sz="2600" b="1" dirty="0" smtClean="0">
                <a:latin typeface="Times New Roman" pitchFamily="18" charset="0"/>
                <a:ea typeface="Tahoma" pitchFamily="34" charset="0"/>
                <a:cs typeface="Times New Roman" pitchFamily="18" charset="0"/>
              </a:rPr>
              <a:t>Course Outcomes</a:t>
            </a:r>
          </a:p>
          <a:p>
            <a:pPr algn="just"/>
            <a:r>
              <a:rPr lang="en-US" sz="2600" dirty="0" smtClean="0">
                <a:latin typeface="Times New Roman" pitchFamily="18" charset="0"/>
                <a:ea typeface="Tahoma" pitchFamily="34" charset="0"/>
                <a:cs typeface="Times New Roman" pitchFamily="18" charset="0"/>
              </a:rPr>
              <a:t>Gain knowledge of software economics, phases in the life cycle of software development, project organization, project control and project instrumentation.</a:t>
            </a:r>
          </a:p>
          <a:p>
            <a:pPr algn="just"/>
            <a:r>
              <a:rPr lang="en-US" sz="2600" dirty="0" smtClean="0">
                <a:latin typeface="Times New Roman" pitchFamily="18" charset="0"/>
                <a:ea typeface="Tahoma" pitchFamily="34" charset="0"/>
                <a:cs typeface="Times New Roman" pitchFamily="18" charset="0"/>
              </a:rPr>
              <a:t>Analyze the major and minor milestones, artifacts and metrics from management and technical perspectives.</a:t>
            </a:r>
          </a:p>
          <a:p>
            <a:pPr algn="just"/>
            <a:r>
              <a:rPr lang="en-US" sz="2600" dirty="0" smtClean="0">
                <a:latin typeface="Times New Roman" pitchFamily="18" charset="0"/>
                <a:ea typeface="Tahoma" pitchFamily="34" charset="0"/>
                <a:cs typeface="Times New Roman" pitchFamily="18" charset="0"/>
              </a:rPr>
              <a:t>Design and develop software product using conventional and modern principles of software project management.</a:t>
            </a:r>
            <a:endParaRPr lang="en-US" sz="2600" dirty="0">
              <a:latin typeface="Times New Roman" pitchFamily="18" charset="0"/>
              <a:ea typeface="Tahoma" pitchFamily="34"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Project management starts with an understanding of the job’s magnitude. A plan must be developed to determine the best schedule and the anticipated resources required.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disciplined software development organization must have a senior </a:t>
            </a:r>
            <a:r>
              <a:rPr lang="en-US" sz="2400" b="1" dirty="0" smtClean="0">
                <a:latin typeface="Times New Roman" pitchFamily="18" charset="0"/>
                <a:cs typeface="Times New Roman" pitchFamily="18" charset="0"/>
              </a:rPr>
              <a:t>management oversight</a:t>
            </a:r>
            <a:r>
              <a:rPr lang="en-US" sz="2400" dirty="0" smtClean="0">
                <a:latin typeface="Times New Roman" pitchFamily="18" charset="0"/>
                <a:cs typeface="Times New Roman" pitchFamily="18" charset="0"/>
              </a:rPr>
              <a:t>. This includes review and approval of all major development plans prior to their official commitment.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quarterly review should be conducted of facility-wide process compliance, installed quality performance, schedule tracking, cost trends, computing service and quality and productivity goals by project. The lack of reviews result in uneven and inadequate implementation of the process as well as frequent over commitments and cost surprises.</a:t>
            </a:r>
            <a:endParaRPr lang="en-US"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dirty="0" smtClean="0">
                <a:latin typeface="Times New Roman" pitchFamily="18" charset="0"/>
                <a:cs typeface="Times New Roman" pitchFamily="18" charset="0"/>
              </a:rPr>
              <a:t>	A </a:t>
            </a:r>
            <a:r>
              <a:rPr lang="en-US" sz="2400" b="1" dirty="0" smtClean="0">
                <a:latin typeface="Times New Roman" pitchFamily="18" charset="0"/>
                <a:cs typeface="Times New Roman" pitchFamily="18" charset="0"/>
              </a:rPr>
              <a:t>quality assurance</a:t>
            </a:r>
            <a:r>
              <a:rPr lang="en-US" sz="2400" dirty="0" smtClean="0">
                <a:latin typeface="Times New Roman" pitchFamily="18" charset="0"/>
                <a:cs typeface="Times New Roman" pitchFamily="18" charset="0"/>
              </a:rPr>
              <a:t> group is charged with assuring management that software work is done the way it is supposed to be done. To be effective, the assurance organization must have an independent reporting line to senior management and sufficient resources to monitor performance of all key planning, implementation and verification activities. This requires about 3 to 6 percent of the size of the software organization.</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Change control</a:t>
            </a:r>
            <a:r>
              <a:rPr lang="en-US" sz="2400" dirty="0" smtClean="0">
                <a:latin typeface="Times New Roman" pitchFamily="18" charset="0"/>
                <a:cs typeface="Times New Roman" pitchFamily="18" charset="0"/>
              </a:rPr>
              <a:t> for software is fundamental to business and financial control as well as technical stability. To develop quality software on a predictable schedule, requirements must be established and maintained with reasonable stability throughout the development life cycle. While requirements changes are often needed, historical evidence shows that many can be delayed and incorporated later. Design and code changes must be made to correct problems found in development and test, but must be carefully introduced. If changes are not controlled, then orderly design, implementation and test is impossible and no quality plan can be effective. </a:t>
            </a: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The Repeatable Process (Level 2)</a:t>
            </a:r>
          </a:p>
          <a:p>
            <a:pPr lvl="1" algn="just"/>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It provides control over the way the organization establishes its plans and commitments.</a:t>
            </a:r>
          </a:p>
          <a:p>
            <a:pPr lvl="1" algn="just"/>
            <a:r>
              <a:rPr lang="en-US" sz="2000" dirty="0" smtClean="0">
                <a:latin typeface="Times New Roman" pitchFamily="18" charset="0"/>
                <a:cs typeface="Times New Roman" pitchFamily="18" charset="0"/>
              </a:rPr>
              <a:t>This control provides an improvement over the Initial Process Level that the people in the organization tend to believe they have mastered the software problem.</a:t>
            </a:r>
          </a:p>
          <a:p>
            <a:pPr lvl="1" algn="just"/>
            <a:r>
              <a:rPr lang="en-US" sz="2000" dirty="0" smtClean="0">
                <a:latin typeface="Times New Roman" pitchFamily="18" charset="0"/>
                <a:cs typeface="Times New Roman" pitchFamily="18" charset="0"/>
              </a:rPr>
              <a:t>They have achieved a degree of statistical control through learning to make and meet their estimates and plans.</a:t>
            </a:r>
          </a:p>
          <a:p>
            <a:pPr lvl="1" algn="just"/>
            <a:r>
              <a:rPr lang="en-US" sz="2000" dirty="0" smtClean="0">
                <a:latin typeface="Times New Roman" pitchFamily="18" charset="0"/>
                <a:cs typeface="Times New Roman" pitchFamily="18" charset="0"/>
              </a:rPr>
              <a:t>The organizations at the Repeatable Process Level face major risks when they are presented with new challenges.</a:t>
            </a:r>
            <a:endParaRPr lang="en-US" sz="16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The changes that represent the highest risk at this level are</a:t>
            </a:r>
          </a:p>
          <a:p>
            <a:pPr lvl="2" algn="just"/>
            <a:endParaRPr lang="en-US" sz="18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Unless they are introduced with great care, new tools and methods will affect the process, thus destroying the relevance of the intuitive historical base on which the organization relies.</a:t>
            </a:r>
          </a:p>
          <a:p>
            <a:pPr lvl="2" algn="just"/>
            <a:r>
              <a:rPr lang="en-US" sz="1800" dirty="0" smtClean="0">
                <a:latin typeface="Times New Roman" pitchFamily="18" charset="0"/>
                <a:cs typeface="Times New Roman" pitchFamily="18" charset="0"/>
              </a:rPr>
              <a:t>When the organization must develop a new kind of product, it is entering new territory.</a:t>
            </a:r>
          </a:p>
          <a:p>
            <a:pPr lvl="2" algn="just"/>
            <a:r>
              <a:rPr lang="en-US" sz="1800" dirty="0" smtClean="0">
                <a:latin typeface="Times New Roman" pitchFamily="18" charset="0"/>
                <a:cs typeface="Times New Roman" pitchFamily="18" charset="0"/>
              </a:rPr>
              <a:t>Major organizational changes can also be highly disruptive.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key actions required to advance from the Repeatable to the next stage, the Defined Process, are to </a:t>
            </a:r>
            <a:r>
              <a:rPr lang="en-US" sz="2400" b="1" dirty="0" smtClean="0">
                <a:latin typeface="Times New Roman" pitchFamily="18" charset="0"/>
                <a:cs typeface="Times New Roman" pitchFamily="18" charset="0"/>
              </a:rPr>
              <a:t>establish a process group</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establish a development process architecture</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introduce software engineering methods and technologies</a:t>
            </a:r>
            <a:r>
              <a:rPr lang="en-US" sz="2400" dirty="0" smtClean="0">
                <a:latin typeface="Times New Roman" pitchFamily="18" charset="0"/>
                <a:cs typeface="Times New Roman" pitchFamily="18" charset="0"/>
              </a:rPr>
              <a:t>.</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Establish process group</a:t>
            </a:r>
          </a:p>
          <a:p>
            <a:pPr lvl="1" algn="just"/>
            <a:r>
              <a:rPr lang="en-US" sz="2000" dirty="0" smtClean="0">
                <a:latin typeface="Times New Roman" pitchFamily="18" charset="0"/>
                <a:cs typeface="Times New Roman" pitchFamily="18" charset="0"/>
              </a:rPr>
              <a:t>It is a technical resource that focuses exclusively on improving the software process. </a:t>
            </a:r>
          </a:p>
          <a:p>
            <a:pPr lvl="1" algn="just"/>
            <a:r>
              <a:rPr lang="en-US" sz="2000" dirty="0" smtClean="0">
                <a:latin typeface="Times New Roman" pitchFamily="18" charset="0"/>
                <a:cs typeface="Times New Roman" pitchFamily="18" charset="0"/>
              </a:rPr>
              <a:t>In software organizations at early maturity levels, all the people are devoted to product work.</a:t>
            </a:r>
          </a:p>
          <a:p>
            <a:pPr lvl="1" algn="just"/>
            <a:r>
              <a:rPr lang="en-US" sz="2000" dirty="0" smtClean="0">
                <a:latin typeface="Times New Roman" pitchFamily="18" charset="0"/>
                <a:cs typeface="Times New Roman" pitchFamily="18" charset="0"/>
              </a:rPr>
              <a:t>Until some people are given full time assignments to work on the process, little orderly progress can be made in improving it.</a:t>
            </a:r>
          </a:p>
          <a:p>
            <a:pPr lvl="1" algn="just"/>
            <a:r>
              <a:rPr lang="en-US" sz="2000" dirty="0" smtClean="0">
                <a:latin typeface="Times New Roman" pitchFamily="18" charset="0"/>
                <a:cs typeface="Times New Roman" pitchFamily="18" charset="0"/>
              </a:rPr>
              <a:t>The responsibility of the process group include </a:t>
            </a:r>
          </a:p>
          <a:p>
            <a:pPr lvl="2" algn="just"/>
            <a:r>
              <a:rPr lang="en-US" sz="1900" dirty="0" smtClean="0">
                <a:latin typeface="Times New Roman" pitchFamily="18" charset="0"/>
                <a:cs typeface="Times New Roman" pitchFamily="18" charset="0"/>
              </a:rPr>
              <a:t>Defining the development progress</a:t>
            </a:r>
          </a:p>
          <a:p>
            <a:pPr lvl="2" algn="just"/>
            <a:r>
              <a:rPr lang="en-US" sz="1900" dirty="0" smtClean="0">
                <a:latin typeface="Times New Roman" pitchFamily="18" charset="0"/>
                <a:cs typeface="Times New Roman" pitchFamily="18" charset="0"/>
              </a:rPr>
              <a:t>Identifying technology needs and opportunities</a:t>
            </a:r>
          </a:p>
          <a:p>
            <a:pPr lvl="2" algn="just"/>
            <a:r>
              <a:rPr lang="en-US" sz="1900" dirty="0" smtClean="0">
                <a:latin typeface="Times New Roman" pitchFamily="18" charset="0"/>
                <a:cs typeface="Times New Roman" pitchFamily="18" charset="0"/>
              </a:rPr>
              <a:t>Advising the projects</a:t>
            </a:r>
          </a:p>
          <a:p>
            <a:pPr lvl="2" algn="just"/>
            <a:r>
              <a:rPr lang="en-US" sz="1900" dirty="0" smtClean="0">
                <a:latin typeface="Times New Roman" pitchFamily="18" charset="0"/>
                <a:cs typeface="Times New Roman" pitchFamily="18" charset="0"/>
              </a:rPr>
              <a:t>Conducting quarterly management reviews of process status and performance</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algn="just"/>
            <a:r>
              <a:rPr lang="en-US" sz="2400" b="1" dirty="0" smtClean="0">
                <a:latin typeface="Times New Roman" pitchFamily="18" charset="0"/>
                <a:cs typeface="Times New Roman" pitchFamily="18" charset="0"/>
              </a:rPr>
              <a:t>Establish a software development process architecture or development life cycle</a:t>
            </a:r>
          </a:p>
          <a:p>
            <a:pPr algn="just"/>
            <a:endParaRPr lang="en-US" sz="24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It describes the technical and management activities required for proper execution of the development process.</a:t>
            </a:r>
          </a:p>
          <a:p>
            <a:pPr lvl="1" algn="just"/>
            <a:r>
              <a:rPr lang="en-US" sz="2000" dirty="0" smtClean="0">
                <a:latin typeface="Times New Roman" pitchFamily="18" charset="0"/>
                <a:cs typeface="Times New Roman" pitchFamily="18" charset="0"/>
              </a:rPr>
              <a:t>This process needs to be tuned to the specific needs of the organization, and it will vary depending on the size and importance of the project as well as the technical nature of the work.</a:t>
            </a:r>
          </a:p>
          <a:p>
            <a:pPr lvl="1" algn="just"/>
            <a:r>
              <a:rPr lang="en-US" sz="2000" dirty="0" smtClean="0">
                <a:latin typeface="Times New Roman" pitchFamily="18" charset="0"/>
                <a:cs typeface="Times New Roman" pitchFamily="18" charset="0"/>
              </a:rPr>
              <a:t>The architecture is a structural decomposition of the development cycle into tasks, each of which has a defined set of prerequisites, functional descriptions, verification procedures, and task completion specifications. </a:t>
            </a:r>
          </a:p>
          <a:p>
            <a:pPr lvl="1" algn="just"/>
            <a:r>
              <a:rPr lang="en-US" sz="2000" dirty="0" smtClean="0">
                <a:latin typeface="Times New Roman" pitchFamily="18" charset="0"/>
                <a:cs typeface="Times New Roman" pitchFamily="18" charset="0"/>
              </a:rPr>
              <a:t>The decomposition continues until each defined task is performed by an individual or single management unit.</a:t>
            </a:r>
          </a:p>
          <a:p>
            <a:pPr lvl="1" algn="just">
              <a:buNone/>
            </a:pPr>
            <a:endParaRPr lang="en-US" sz="2000" dirty="0" smtClean="0">
              <a:latin typeface="Times New Roman" pitchFamily="18" charset="0"/>
              <a:cs typeface="Times New Roman" pitchFamily="18" charset="0"/>
            </a:endParaRPr>
          </a:p>
          <a:p>
            <a:pPr lvl="1" algn="just">
              <a:buNone/>
            </a:pPr>
            <a:endParaRPr lang="en-US" sz="2000" dirty="0" smtClean="0">
              <a:latin typeface="Times New Roman" pitchFamily="18" charset="0"/>
              <a:cs typeface="Times New Roman" pitchFamily="18" charset="0"/>
            </a:endParaRPr>
          </a:p>
          <a:p>
            <a:pPr lvl="1" algn="just"/>
            <a:endParaRPr lang="en-US" sz="2000" dirty="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Introduce a family of software engineering methods and technologies</a:t>
            </a:r>
          </a:p>
          <a:p>
            <a:pPr algn="just"/>
            <a:endParaRPr lang="en-US" sz="2400" b="1"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These include design and code inspections, formal design methods, library control systems, comprehensive testing methods.</a:t>
            </a:r>
          </a:p>
          <a:p>
            <a:pPr lvl="1" algn="just"/>
            <a:r>
              <a:rPr lang="en-US" sz="2000" dirty="0" smtClean="0">
                <a:latin typeface="Times New Roman" pitchFamily="18" charset="0"/>
                <a:cs typeface="Times New Roman" pitchFamily="18" charset="0"/>
              </a:rPr>
              <a:t>Prototyping should be considered, with the adoption of modern implementation languages.</a:t>
            </a:r>
            <a:endParaRPr lang="en-US"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The Defined Process (Level 3)</a:t>
            </a:r>
          </a:p>
          <a:p>
            <a:pPr algn="just"/>
            <a:endParaRPr lang="en-US" sz="2400" b="1"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At this stage, the organization has achieved the foundation for major and continuing  progress.</a:t>
            </a:r>
          </a:p>
          <a:p>
            <a:pPr lvl="1" algn="just"/>
            <a:r>
              <a:rPr lang="en-US" sz="2000" dirty="0" smtClean="0">
                <a:latin typeface="Times New Roman" pitchFamily="18" charset="0"/>
                <a:cs typeface="Times New Roman" pitchFamily="18" charset="0"/>
              </a:rPr>
              <a:t>The software teams now will likely to use the process that has been defined. The foundation has now been established for examining the process and now the teams decide how to improve it.</a:t>
            </a:r>
          </a:p>
          <a:p>
            <a:pPr lvl="1" algn="just"/>
            <a:r>
              <a:rPr lang="en-US" sz="2000" dirty="0" smtClean="0">
                <a:latin typeface="Times New Roman" pitchFamily="18" charset="0"/>
                <a:cs typeface="Times New Roman" pitchFamily="18" charset="0"/>
              </a:rPr>
              <a:t>It is still qualitative, as there is little data to indicate how much is accomplished or how effective the process is.</a:t>
            </a:r>
          </a:p>
          <a:p>
            <a:pPr lvl="1" algn="just"/>
            <a:r>
              <a:rPr lang="en-US" sz="2000" dirty="0" smtClean="0">
                <a:latin typeface="Times New Roman" pitchFamily="18" charset="0"/>
                <a:cs typeface="Times New Roman" pitchFamily="18" charset="0"/>
              </a:rPr>
              <a:t>With the Defined Process, measurements on specific tasks can only be focused. </a:t>
            </a:r>
          </a:p>
          <a:p>
            <a:pPr lvl="1" algn="just"/>
            <a:r>
              <a:rPr lang="en-US" sz="2000" dirty="0" smtClean="0">
                <a:latin typeface="Times New Roman" pitchFamily="18" charset="0"/>
                <a:cs typeface="Times New Roman" pitchFamily="18" charset="0"/>
              </a:rPr>
              <a:t>The process architecture is an essential prerequisite to effective measurement. The key steps required to advance from Defined Process to the next level are</a:t>
            </a:r>
          </a:p>
          <a:p>
            <a:pPr lvl="2" algn="just"/>
            <a:r>
              <a:rPr lang="en-US" sz="1600" dirty="0" smtClean="0">
                <a:latin typeface="Times New Roman" pitchFamily="18" charset="0"/>
                <a:cs typeface="Times New Roman" pitchFamily="18" charset="0"/>
              </a:rPr>
              <a:t>Establish minimum basic set of process measurements to identify the quality and cost parameters of each process step.</a:t>
            </a:r>
          </a:p>
          <a:p>
            <a:pPr lvl="2" algn="just"/>
            <a:r>
              <a:rPr lang="en-US" sz="1600" dirty="0" smtClean="0">
                <a:latin typeface="Times New Roman" pitchFamily="18" charset="0"/>
                <a:cs typeface="Times New Roman" pitchFamily="18" charset="0"/>
              </a:rPr>
              <a:t>Establish a process database and the resources to manage and maintain it. </a:t>
            </a:r>
          </a:p>
          <a:p>
            <a:pPr lvl="2" algn="just"/>
            <a:r>
              <a:rPr lang="en-US" sz="1600" dirty="0" smtClean="0">
                <a:latin typeface="Times New Roman" pitchFamily="18" charset="0"/>
                <a:cs typeface="Times New Roman" pitchFamily="18" charset="0"/>
              </a:rPr>
              <a:t>Provide sufficient process resources to gather and maintain this process data and to advise project members on its use.</a:t>
            </a:r>
          </a:p>
          <a:p>
            <a:pPr lvl="2" algn="just"/>
            <a:r>
              <a:rPr lang="en-US" sz="1600" dirty="0" smtClean="0">
                <a:latin typeface="Times New Roman" pitchFamily="18" charset="0"/>
                <a:cs typeface="Times New Roman" pitchFamily="18" charset="0"/>
              </a:rPr>
              <a:t>Assess the relative quality of each product and inform management where quality targets are not being met.</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The Managed Process (Level 4)</a:t>
            </a:r>
          </a:p>
          <a:p>
            <a:pPr lvl="1" algn="just"/>
            <a:r>
              <a:rPr lang="en-US" sz="2000" dirty="0" smtClean="0">
                <a:latin typeface="Times New Roman" pitchFamily="18" charset="0"/>
                <a:cs typeface="Times New Roman" pitchFamily="18" charset="0"/>
              </a:rPr>
              <a:t>While advancing from Initial Process to Managed Process, software organizations expect to make substantial quality improvements.</a:t>
            </a:r>
          </a:p>
          <a:p>
            <a:pPr lvl="1" algn="just"/>
            <a:r>
              <a:rPr lang="en-US" sz="2000" dirty="0" smtClean="0">
                <a:latin typeface="Times New Roman" pitchFamily="18" charset="0"/>
                <a:cs typeface="Times New Roman" pitchFamily="18" charset="0"/>
              </a:rPr>
              <a:t>The greatest problem with Managed Process is the cost of gathering data. There are a number of valuable measures of the software process, but such data is expensive to gather and maintain.</a:t>
            </a:r>
          </a:p>
          <a:p>
            <a:pPr lvl="1" algn="just"/>
            <a:r>
              <a:rPr lang="en-US" sz="2000" dirty="0" smtClean="0">
                <a:latin typeface="Times New Roman" pitchFamily="18" charset="0"/>
                <a:cs typeface="Times New Roman" pitchFamily="18" charset="0"/>
              </a:rPr>
              <a:t>Data gathering should be done with care, and it should be precisely define each piece of data in advance.</a:t>
            </a:r>
          </a:p>
          <a:p>
            <a:pPr lvl="1" algn="just"/>
            <a:r>
              <a:rPr lang="en-US" sz="2000" dirty="0" smtClean="0">
                <a:latin typeface="Times New Roman" pitchFamily="18" charset="0"/>
                <a:cs typeface="Times New Roman" pitchFamily="18" charset="0"/>
              </a:rPr>
              <a:t>The two fundamental requirements for advancing from Managed Process to the next level are</a:t>
            </a:r>
          </a:p>
          <a:p>
            <a:pPr lvl="1" algn="just"/>
            <a:endParaRPr lang="en-US" sz="20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Support automatic gathering of process data. </a:t>
            </a:r>
          </a:p>
          <a:p>
            <a:pPr lvl="2" algn="just"/>
            <a:endParaRPr lang="en-US" sz="18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Use process data both to analyze and to modify the process to prevent problems and improve efficiency. </a:t>
            </a:r>
            <a:endParaRPr lang="en-US" sz="1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The Optimizing Process (Level 5)</a:t>
            </a:r>
          </a:p>
          <a:p>
            <a:pPr lvl="1" algn="just"/>
            <a:r>
              <a:rPr lang="en-US" sz="2000" dirty="0" smtClean="0">
                <a:latin typeface="Times New Roman" pitchFamily="18" charset="0"/>
                <a:cs typeface="Times New Roman" pitchFamily="18" charset="0"/>
              </a:rPr>
              <a:t>Process optimization goes on at all levels of maturity. </a:t>
            </a:r>
          </a:p>
          <a:p>
            <a:pPr lvl="1" algn="just"/>
            <a:r>
              <a:rPr lang="en-US" sz="2000" dirty="0" smtClean="0">
                <a:latin typeface="Times New Roman" pitchFamily="18" charset="0"/>
                <a:cs typeface="Times New Roman" pitchFamily="18" charset="0"/>
              </a:rPr>
              <a:t>Up to this point software development managers largely focus on their products and will gather and analyze only data that directly relates to product improvement.</a:t>
            </a:r>
          </a:p>
          <a:p>
            <a:pPr lvl="1" algn="just"/>
            <a:r>
              <a:rPr lang="en-US" sz="2000" dirty="0" smtClean="0">
                <a:latin typeface="Times New Roman" pitchFamily="18" charset="0"/>
                <a:cs typeface="Times New Roman" pitchFamily="18" charset="0"/>
              </a:rPr>
              <a:t>In the Optimizing Process, the data is available to tune the process itself. </a:t>
            </a:r>
          </a:p>
          <a:p>
            <a:pPr lvl="1" algn="just">
              <a:buNone/>
            </a:pPr>
            <a:endParaRPr lang="en-US" sz="2000" dirty="0" smtClean="0">
              <a:latin typeface="Times New Roman" pitchFamily="18" charset="0"/>
              <a:cs typeface="Times New Roman" pitchFamily="18" charset="0"/>
            </a:endParaRPr>
          </a:p>
          <a:p>
            <a:pPr lvl="1" algn="just">
              <a:buNone/>
            </a:pPr>
            <a:endParaRPr lang="en-US"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marL="468313" lvl="2" algn="just">
              <a:buNone/>
            </a:pPr>
            <a:r>
              <a:rPr lang="en-US" b="1" dirty="0" smtClean="0">
                <a:latin typeface="Times New Roman" pitchFamily="18" charset="0"/>
                <a:cs typeface="Times New Roman" pitchFamily="18" charset="0"/>
              </a:rPr>
              <a:t>Summary </a:t>
            </a:r>
          </a:p>
          <a:p>
            <a:pPr marL="468313" lvl="2" algn="just"/>
            <a:r>
              <a:rPr lang="en-US" dirty="0" smtClean="0">
                <a:latin typeface="Times New Roman" pitchFamily="18" charset="0"/>
                <a:cs typeface="Times New Roman" pitchFamily="18" charset="0"/>
              </a:rPr>
              <a:t>The improvement of software development organizations follows six steps</a:t>
            </a:r>
          </a:p>
          <a:p>
            <a:pPr marL="925513" lvl="3" algn="just"/>
            <a:r>
              <a:rPr lang="en-US" dirty="0" smtClean="0">
                <a:latin typeface="Times New Roman" pitchFamily="18" charset="0"/>
                <a:cs typeface="Times New Roman" pitchFamily="18" charset="0"/>
              </a:rPr>
              <a:t>Understand the current status of the development process</a:t>
            </a:r>
          </a:p>
          <a:p>
            <a:pPr marL="925513" lvl="3" algn="just"/>
            <a:r>
              <a:rPr lang="en-US" dirty="0" smtClean="0">
                <a:latin typeface="Times New Roman" pitchFamily="18" charset="0"/>
                <a:cs typeface="Times New Roman" pitchFamily="18" charset="0"/>
              </a:rPr>
              <a:t>Develop a vision of the desired process</a:t>
            </a:r>
          </a:p>
          <a:p>
            <a:pPr marL="925513" lvl="3" algn="just"/>
            <a:r>
              <a:rPr lang="en-US" dirty="0" smtClean="0">
                <a:latin typeface="Times New Roman" pitchFamily="18" charset="0"/>
                <a:cs typeface="Times New Roman" pitchFamily="18" charset="0"/>
              </a:rPr>
              <a:t>Establish a list of required process improvement actions in order of priority</a:t>
            </a:r>
          </a:p>
          <a:p>
            <a:pPr marL="925513" lvl="3" algn="just"/>
            <a:r>
              <a:rPr lang="en-US" dirty="0" smtClean="0">
                <a:latin typeface="Times New Roman" pitchFamily="18" charset="0"/>
                <a:cs typeface="Times New Roman" pitchFamily="18" charset="0"/>
              </a:rPr>
              <a:t>Produce a plan to accomplish the required actions</a:t>
            </a:r>
          </a:p>
          <a:p>
            <a:pPr marL="925513" lvl="3" algn="just"/>
            <a:r>
              <a:rPr lang="en-US" dirty="0" smtClean="0">
                <a:latin typeface="Times New Roman" pitchFamily="18" charset="0"/>
                <a:cs typeface="Times New Roman" pitchFamily="18" charset="0"/>
              </a:rPr>
              <a:t>Commit the resources to execute the plan</a:t>
            </a:r>
          </a:p>
          <a:p>
            <a:pPr marL="925513" lvl="3" algn="just"/>
            <a:r>
              <a:rPr lang="en-US" dirty="0" smtClean="0">
                <a:latin typeface="Times New Roman" pitchFamily="18" charset="0"/>
                <a:cs typeface="Times New Roman" pitchFamily="18" charset="0"/>
              </a:rPr>
              <a:t>Start over at step 1</a:t>
            </a:r>
          </a:p>
          <a:p>
            <a:pPr marL="468313" lvl="2" algn="just"/>
            <a:r>
              <a:rPr lang="en-US" dirty="0" smtClean="0">
                <a:latin typeface="Times New Roman" pitchFamily="18" charset="0"/>
                <a:cs typeface="Times New Roman" pitchFamily="18" charset="0"/>
              </a:rPr>
              <a:t>A maturity structure addresses six steps by characterizing a software process into one of the five maturity levels</a:t>
            </a:r>
          </a:p>
          <a:p>
            <a:pPr marL="925513" lvl="3" algn="just"/>
            <a:r>
              <a:rPr lang="en-US" dirty="0" smtClean="0">
                <a:latin typeface="Times New Roman" pitchFamily="18" charset="0"/>
                <a:cs typeface="Times New Roman" pitchFamily="18" charset="0"/>
              </a:rPr>
              <a:t>Initial – Until the process is under statistical control, no orderly progress in process improvement is possible</a:t>
            </a:r>
          </a:p>
          <a:p>
            <a:pPr marL="925513" lvl="3" algn="just"/>
            <a:r>
              <a:rPr lang="en-US" dirty="0" smtClean="0">
                <a:latin typeface="Times New Roman" pitchFamily="18" charset="0"/>
                <a:cs typeface="Times New Roman" pitchFamily="18" charset="0"/>
              </a:rPr>
              <a:t>Repeatable – </a:t>
            </a:r>
            <a:r>
              <a:rPr lang="en-US" smtClean="0">
                <a:latin typeface="Times New Roman" pitchFamily="18" charset="0"/>
                <a:cs typeface="Times New Roman" pitchFamily="18" charset="0"/>
              </a:rPr>
              <a:t>Organization has achieved </a:t>
            </a:r>
            <a:r>
              <a:rPr lang="en-US" dirty="0" smtClean="0">
                <a:latin typeface="Times New Roman" pitchFamily="18" charset="0"/>
                <a:cs typeface="Times New Roman" pitchFamily="18" charset="0"/>
              </a:rPr>
              <a:t>stable process with repeatable level</a:t>
            </a:r>
          </a:p>
          <a:p>
            <a:pPr marL="925513" lvl="3" algn="just"/>
            <a:r>
              <a:rPr lang="en-US" dirty="0" smtClean="0">
                <a:latin typeface="Times New Roman" pitchFamily="18" charset="0"/>
                <a:cs typeface="Times New Roman" pitchFamily="18" charset="0"/>
              </a:rPr>
              <a:t>Defined – Organization has defined the process</a:t>
            </a:r>
          </a:p>
          <a:p>
            <a:pPr marL="925513" lvl="3" algn="just"/>
            <a:r>
              <a:rPr lang="en-US" dirty="0" smtClean="0">
                <a:latin typeface="Times New Roman" pitchFamily="18" charset="0"/>
                <a:cs typeface="Times New Roman" pitchFamily="18" charset="0"/>
              </a:rPr>
              <a:t>Managed – Organization has initiated process measurements</a:t>
            </a:r>
          </a:p>
          <a:p>
            <a:pPr marL="925513" lvl="3" algn="just"/>
            <a:r>
              <a:rPr lang="en-US" dirty="0" smtClean="0">
                <a:latin typeface="Times New Roman" pitchFamily="18" charset="0"/>
                <a:cs typeface="Times New Roman" pitchFamily="18" charset="0"/>
              </a:rPr>
              <a:t>Optimizing – Organization has the foundation for continuing improvement and optimization</a:t>
            </a:r>
          </a:p>
          <a:p>
            <a:pPr marL="925513" lvl="3" algn="just">
              <a:buNone/>
            </a:pPr>
            <a:endParaRPr lang="en-US" dirty="0" smtClean="0">
              <a:latin typeface="Times New Roman" pitchFamily="18" charset="0"/>
              <a:cs typeface="Times New Roman" pitchFamily="18" charset="0"/>
            </a:endParaRPr>
          </a:p>
          <a:p>
            <a:pPr marL="461963" lvl="3" algn="just">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Autofit/>
          </a:bodyPr>
          <a:lstStyle/>
          <a:p>
            <a:pPr algn="ctr">
              <a:buNone/>
            </a:pPr>
            <a:r>
              <a:rPr lang="en-US" sz="2600" b="1" dirty="0" smtClean="0">
                <a:latin typeface="Times New Roman" pitchFamily="18" charset="0"/>
                <a:cs typeface="Times New Roman" pitchFamily="18" charset="0"/>
              </a:rPr>
              <a:t>SYLLABUS</a:t>
            </a:r>
          </a:p>
          <a:p>
            <a:pPr algn="ctr">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UNIT – I :</a:t>
            </a:r>
            <a:r>
              <a:rPr lang="en-US" sz="2400" dirty="0" smtClean="0">
                <a:latin typeface="Times New Roman" pitchFamily="18" charset="0"/>
                <a:cs typeface="Times New Roman" pitchFamily="18" charset="0"/>
              </a:rPr>
              <a:t> Software Process Maturity, Software Maturity Framework, Principles of Software Process Change, Software Process Assessment, The Initial Process, The Repeatable Process, The Defined Process, The Managed Process, The Optimizing Process. Process Reference Models Capability Maturity Model (CMM), CMMI, PCMM, PSP, TSP). </a:t>
            </a:r>
          </a:p>
          <a:p>
            <a:pPr algn="just">
              <a:buNone/>
            </a:pPr>
            <a:r>
              <a:rPr lang="en-US" sz="2400" dirty="0" smtClean="0">
                <a:latin typeface="Times New Roman" pitchFamily="18" charset="0"/>
                <a:cs typeface="Times New Roman" pitchFamily="18" charset="0"/>
              </a:rPr>
              <a:t>	</a:t>
            </a:r>
          </a:p>
          <a:p>
            <a:pPr algn="just">
              <a:buNone/>
            </a:pPr>
            <a:r>
              <a:rPr lang="en-US" sz="2400" b="1" dirty="0" smtClean="0">
                <a:latin typeface="Times New Roman" pitchFamily="18" charset="0"/>
                <a:cs typeface="Times New Roman" pitchFamily="18" charset="0"/>
              </a:rPr>
              <a:t>	UNIT – II :</a:t>
            </a:r>
            <a:r>
              <a:rPr lang="en-US" sz="2400" dirty="0" smtClean="0">
                <a:latin typeface="Times New Roman" pitchFamily="18" charset="0"/>
                <a:cs typeface="Times New Roman" pitchFamily="18" charset="0"/>
              </a:rPr>
              <a:t> Software Project Management Renaissance Conventional Software Management, Evolution of Software Economics, Improving Software Economics, The old way and the new way. Life-Cycle Phases and Process artifacts Engineering and Production stages, inception phase, elaboration phase, construction phase, transition phase, artifact sets, management artifacts, engineering artifacts and pragmatic artifacts, model-based software architectures.</a:t>
            </a:r>
          </a:p>
          <a:p>
            <a:pPr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The Principles of Software Process Change</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 this chapter, we shall see the principles for changing the software process and some misconceptions about software work.</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When some approach seems to fit  a need, it would be tempting to assume that it will solve the problems. While process management provides a basis for assessing software problems and a consistent framework for organizational improvement, it is not a solution at all.</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Two other key areas that need to be considered are</a:t>
            </a:r>
          </a:p>
          <a:p>
            <a:pPr lvl="1" algn="just"/>
            <a:r>
              <a:rPr lang="en-US" sz="2000" dirty="0" smtClean="0">
                <a:latin typeface="Times New Roman" pitchFamily="18" charset="0"/>
                <a:cs typeface="Times New Roman" pitchFamily="18" charset="0"/>
              </a:rPr>
              <a:t>People </a:t>
            </a:r>
          </a:p>
          <a:p>
            <a:pPr lvl="1" algn="just"/>
            <a:r>
              <a:rPr lang="en-US" sz="2000" dirty="0" smtClean="0">
                <a:latin typeface="Times New Roman" pitchFamily="18" charset="0"/>
                <a:cs typeface="Times New Roman" pitchFamily="18" charset="0"/>
              </a:rPr>
              <a:t>Design methods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10000"/>
          </a:bodyPr>
          <a:lstStyle/>
          <a:p>
            <a:pPr algn="just"/>
            <a:r>
              <a:rPr lang="en-US" sz="2400" b="1" dirty="0" smtClean="0">
                <a:latin typeface="Times New Roman" pitchFamily="18" charset="0"/>
                <a:cs typeface="Times New Roman" pitchFamily="18" charset="0"/>
              </a:rPr>
              <a:t>The People</a:t>
            </a:r>
          </a:p>
          <a:p>
            <a:pPr lvl="1" algn="just"/>
            <a:r>
              <a:rPr lang="en-US" sz="2400" dirty="0" smtClean="0">
                <a:latin typeface="Times New Roman" pitchFamily="18" charset="0"/>
                <a:cs typeface="Times New Roman" pitchFamily="18" charset="0"/>
              </a:rPr>
              <a:t>Large software teams must necessarily contain a mix of talents – few teams members will be unusually talented, while many will be normally or marginally capable.</a:t>
            </a:r>
          </a:p>
          <a:p>
            <a:pPr lvl="1" algn="just"/>
            <a:r>
              <a:rPr lang="en-US" sz="2400" dirty="0" smtClean="0">
                <a:latin typeface="Times New Roman" pitchFamily="18" charset="0"/>
                <a:cs typeface="Times New Roman" pitchFamily="18" charset="0"/>
              </a:rPr>
              <a:t>It is possible to assign the less skilled people to the least sensitive tasks, it is not always not possible to know who this is or which parts of the product have the lowest risks.</a:t>
            </a:r>
          </a:p>
          <a:p>
            <a:pPr lvl="1" algn="just"/>
            <a:r>
              <a:rPr lang="en-US" sz="2400" dirty="0" smtClean="0">
                <a:latin typeface="Times New Roman" pitchFamily="18" charset="0"/>
                <a:cs typeface="Times New Roman" pitchFamily="18" charset="0"/>
              </a:rPr>
              <a:t>Not all errors are made by the least skilled professionals.</a:t>
            </a:r>
          </a:p>
          <a:p>
            <a:pPr lvl="1" algn="just"/>
            <a:r>
              <a:rPr lang="en-US" sz="2400" dirty="0" smtClean="0">
                <a:latin typeface="Times New Roman" pitchFamily="18" charset="0"/>
                <a:cs typeface="Times New Roman" pitchFamily="18" charset="0"/>
              </a:rPr>
              <a:t>Everyone makes mistakes, and the most errors concern the most complex parts of the design. Even when this work is done by the most talented people.</a:t>
            </a:r>
          </a:p>
          <a:p>
            <a:pPr lvl="1" algn="just"/>
            <a:r>
              <a:rPr lang="en-US" sz="2400" dirty="0" smtClean="0">
                <a:latin typeface="Times New Roman" pitchFamily="18" charset="0"/>
                <a:cs typeface="Times New Roman" pitchFamily="18" charset="0"/>
              </a:rPr>
              <a:t>Better people clearly do better work. Most organizations want best teams for the projects. Focusing only on talent, can lead into a blind path for several reasons.</a:t>
            </a:r>
          </a:p>
          <a:p>
            <a:pPr lvl="1" algn="just"/>
            <a:endParaRPr lang="en-US" sz="16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The best people are always in short supply.</a:t>
            </a:r>
          </a:p>
          <a:p>
            <a:pPr lvl="2" algn="just"/>
            <a:endParaRPr lang="en-US" sz="16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You probably have about the best team you can get right now.</a:t>
            </a:r>
          </a:p>
          <a:p>
            <a:pPr lvl="2" algn="just"/>
            <a:endParaRPr lang="en-US" sz="1600" dirty="0" smtClean="0">
              <a:latin typeface="Times New Roman" pitchFamily="18" charset="0"/>
              <a:cs typeface="Times New Roman" pitchFamily="18" charset="0"/>
            </a:endParaRPr>
          </a:p>
          <a:p>
            <a:pPr lvl="2" algn="just"/>
            <a:r>
              <a:rPr lang="en-US" sz="1800" dirty="0" smtClean="0">
                <a:latin typeface="Times New Roman" pitchFamily="18" charset="0"/>
                <a:cs typeface="Times New Roman" pitchFamily="18" charset="0"/>
              </a:rPr>
              <a:t>With proper leadership and support, most people can do much better work than they are currently doing.</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Design </a:t>
            </a:r>
          </a:p>
          <a:p>
            <a:pPr lvl="1" algn="just"/>
            <a:r>
              <a:rPr lang="en-US" sz="2300" dirty="0" smtClean="0">
                <a:latin typeface="Times New Roman" pitchFamily="18" charset="0"/>
                <a:cs typeface="Times New Roman" pitchFamily="18" charset="0"/>
              </a:rPr>
              <a:t>Superior products have superior designs.</a:t>
            </a:r>
          </a:p>
          <a:p>
            <a:pPr lvl="1" algn="just"/>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In the study of many software products, what separated success from failure, it is found that success was always designed by people who understood the application.</a:t>
            </a:r>
          </a:p>
          <a:p>
            <a:pPr lvl="1" algn="just"/>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A program can be viewed as executable knowledge. Program designers should thus have application knowledge. </a:t>
            </a:r>
          </a:p>
          <a:p>
            <a:pPr lvl="1" algn="just"/>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When this knowledge is coupled with the ability to produce a creative design, a quality product will result. </a:t>
            </a:r>
          </a:p>
          <a:p>
            <a:pPr lvl="1" algn="just"/>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With such talents, an orderly process can be of great help. Without them, good product design is unlikely, regardless of the process used.</a:t>
            </a:r>
          </a:p>
          <a:p>
            <a:pPr lvl="1"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sz="2400" b="1" dirty="0" smtClean="0">
                <a:latin typeface="Times New Roman" pitchFamily="18" charset="0"/>
                <a:cs typeface="Times New Roman" pitchFamily="18" charset="0"/>
              </a:rPr>
              <a:t>The Six Basic Principles</a:t>
            </a:r>
          </a:p>
          <a:p>
            <a:pPr algn="just"/>
            <a:endParaRPr lang="en-US" sz="2400" b="1" dirty="0" smtClean="0">
              <a:latin typeface="Times New Roman" pitchFamily="18" charset="0"/>
              <a:cs typeface="Times New Roman" pitchFamily="18" charset="0"/>
            </a:endParaRPr>
          </a:p>
          <a:p>
            <a:pPr marL="457200" indent="-457200" algn="just">
              <a:buFont typeface="+mj-lt"/>
              <a:buAutoNum type="arabicPeriod"/>
            </a:pPr>
            <a:r>
              <a:rPr lang="en-US" sz="2400" b="1" dirty="0" smtClean="0">
                <a:latin typeface="Times New Roman" pitchFamily="18" charset="0"/>
                <a:cs typeface="Times New Roman" pitchFamily="18" charset="0"/>
              </a:rPr>
              <a:t>Major changes to the software process must start at the top: </a:t>
            </a:r>
            <a:r>
              <a:rPr lang="en-US" sz="2400" dirty="0" smtClean="0">
                <a:latin typeface="Times New Roman" pitchFamily="18" charset="0"/>
                <a:cs typeface="Times New Roman" pitchFamily="18" charset="0"/>
              </a:rPr>
              <a:t>Senior management leadership is required to launch the change effort and to provide continuing resources and priority.</a:t>
            </a:r>
          </a:p>
          <a:p>
            <a:pPr marL="457200" indent="-457200" algn="just">
              <a:buFont typeface="+mj-lt"/>
              <a:buAutoNum type="arabicPeriod"/>
            </a:pPr>
            <a:r>
              <a:rPr lang="en-US" sz="2400" b="1" dirty="0" smtClean="0">
                <a:latin typeface="Times New Roman" pitchFamily="18" charset="0"/>
                <a:cs typeface="Times New Roman" pitchFamily="18" charset="0"/>
              </a:rPr>
              <a:t>Ultimately, everyone must be involved: </a:t>
            </a:r>
            <a:r>
              <a:rPr lang="en-US" sz="2400" dirty="0" smtClean="0">
                <a:latin typeface="Times New Roman" pitchFamily="18" charset="0"/>
                <a:cs typeface="Times New Roman" pitchFamily="18" charset="0"/>
              </a:rPr>
              <a:t>Software engineering is a team effort, and anyone who does not participate in improvement will miss the benefits and may even inhibit progress.</a:t>
            </a:r>
          </a:p>
          <a:p>
            <a:pPr marL="457200" indent="-457200" algn="just">
              <a:buFont typeface="+mj-lt"/>
              <a:buAutoNum type="arabicPeriod"/>
            </a:pPr>
            <a:r>
              <a:rPr lang="en-US" sz="2400" b="1" dirty="0" smtClean="0">
                <a:latin typeface="Times New Roman" pitchFamily="18" charset="0"/>
                <a:cs typeface="Times New Roman" pitchFamily="18" charset="0"/>
              </a:rPr>
              <a:t>Effective change requires a goal and knowledge of the current process:</a:t>
            </a:r>
            <a:r>
              <a:rPr lang="en-US" sz="2400" dirty="0" smtClean="0">
                <a:latin typeface="Times New Roman" pitchFamily="18" charset="0"/>
                <a:cs typeface="Times New Roman" pitchFamily="18" charset="0"/>
              </a:rPr>
              <a:t> It means, if any change is required, the person initiating the change should know the current state of the process.</a:t>
            </a:r>
          </a:p>
          <a:p>
            <a:pPr marL="457200" indent="-457200" algn="just">
              <a:buFont typeface="+mj-lt"/>
              <a:buAutoNum type="arabicPeriod"/>
            </a:pPr>
            <a:r>
              <a:rPr lang="en-US" sz="2400" b="1" dirty="0" smtClean="0">
                <a:latin typeface="Times New Roman" pitchFamily="18" charset="0"/>
                <a:cs typeface="Times New Roman" pitchFamily="18" charset="0"/>
              </a:rPr>
              <a:t>Change is continuous: </a:t>
            </a:r>
            <a:r>
              <a:rPr lang="en-US" sz="2400" dirty="0" smtClean="0">
                <a:latin typeface="Times New Roman" pitchFamily="18" charset="0"/>
                <a:cs typeface="Times New Roman" pitchFamily="18" charset="0"/>
              </a:rPr>
              <a:t>Software process improvement is not a one-shot effort; it involves continual learning and growth.</a:t>
            </a:r>
          </a:p>
          <a:p>
            <a:pPr marL="457200" indent="-457200" algn="just">
              <a:buFont typeface="+mj-lt"/>
              <a:buAutoNum type="arabicPeriod"/>
            </a:pPr>
            <a:r>
              <a:rPr lang="en-US" sz="2400" b="1" dirty="0" smtClean="0">
                <a:latin typeface="Times New Roman" pitchFamily="18" charset="0"/>
                <a:cs typeface="Times New Roman" pitchFamily="18" charset="0"/>
              </a:rPr>
              <a:t>Software process changes will not be retained without conscious effort and periodic reinforcement.</a:t>
            </a:r>
          </a:p>
          <a:p>
            <a:pPr marL="457200" indent="-457200" algn="just">
              <a:buFont typeface="+mj-lt"/>
              <a:buAutoNum type="arabicPeriod"/>
            </a:pPr>
            <a:r>
              <a:rPr lang="en-US" sz="2400" b="1" dirty="0" smtClean="0">
                <a:latin typeface="Times New Roman" pitchFamily="18" charset="0"/>
                <a:cs typeface="Times New Roman" pitchFamily="18" charset="0"/>
              </a:rPr>
              <a:t>Software process improvement requires investment: </a:t>
            </a:r>
            <a:r>
              <a:rPr lang="en-US" sz="2400" dirty="0" smtClean="0">
                <a:latin typeface="Times New Roman" pitchFamily="18" charset="0"/>
                <a:cs typeface="Times New Roman" pitchFamily="18" charset="0"/>
              </a:rPr>
              <a:t>It takes planning, dedicated people, management time and capital investment.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Some common misconceptions about the Software Process</a:t>
            </a:r>
          </a:p>
          <a:p>
            <a:pPr lvl="1" algn="just"/>
            <a:endParaRPr lang="en-US" sz="20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We must start with firm requirements</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If it passes test, it must be OK</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Software quality can’t be measured</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The problems are technical</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We need better people</a:t>
            </a:r>
          </a:p>
          <a:p>
            <a:pPr lvl="1" algn="just"/>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Software management </a:t>
            </a:r>
            <a:r>
              <a:rPr lang="en-US" sz="2400" smtClean="0">
                <a:latin typeface="Times New Roman" pitchFamily="18" charset="0"/>
                <a:cs typeface="Times New Roman" pitchFamily="18" charset="0"/>
              </a:rPr>
              <a:t>is different</a:t>
            </a:r>
            <a:endParaRPr lang="en-US" sz="2400" dirty="0" smtClean="0">
              <a:latin typeface="Times New Roman" pitchFamily="18" charset="0"/>
              <a:cs typeface="Times New Roman" pitchFamily="18" charset="0"/>
            </a:endParaRPr>
          </a:p>
          <a:p>
            <a:pPr lvl="1" algn="just"/>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A strategy for implementing Software Process Change</a:t>
            </a:r>
          </a:p>
          <a:p>
            <a:pPr lvl="1" algn="just"/>
            <a:endParaRPr lang="en-US" sz="1000" b="1"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In software, resistance to change generally takes two forms.</a:t>
            </a:r>
          </a:p>
          <a:p>
            <a:pPr lvl="2" algn="just"/>
            <a:endParaRPr lang="en-US" sz="1000" dirty="0" smtClean="0">
              <a:latin typeface="Times New Roman" pitchFamily="18" charset="0"/>
              <a:cs typeface="Times New Roman" pitchFamily="18" charset="0"/>
            </a:endParaRPr>
          </a:p>
          <a:p>
            <a:pPr lvl="2" algn="just"/>
            <a:r>
              <a:rPr lang="en-US" sz="2200" dirty="0" smtClean="0">
                <a:latin typeface="Times New Roman" pitchFamily="18" charset="0"/>
                <a:cs typeface="Times New Roman" pitchFamily="18" charset="0"/>
              </a:rPr>
              <a:t>The professionals see their problems as fixed and incapable of solution. </a:t>
            </a:r>
          </a:p>
          <a:p>
            <a:pPr lvl="2" algn="just"/>
            <a:endParaRPr lang="en-US" sz="1000" dirty="0" smtClean="0">
              <a:latin typeface="Times New Roman" pitchFamily="18" charset="0"/>
              <a:cs typeface="Times New Roman" pitchFamily="18" charset="0"/>
            </a:endParaRPr>
          </a:p>
          <a:p>
            <a:pPr lvl="2" algn="just"/>
            <a:r>
              <a:rPr lang="en-US" sz="2200" dirty="0" smtClean="0">
                <a:latin typeface="Times New Roman" pitchFamily="18" charset="0"/>
                <a:cs typeface="Times New Roman" pitchFamily="18" charset="0"/>
              </a:rPr>
              <a:t>Management often doesn’t understand the real issues or sees them too technically insignificant to be important.</a:t>
            </a:r>
          </a:p>
          <a:p>
            <a:pPr lvl="2" algn="just">
              <a:buNone/>
            </a:pPr>
            <a:endParaRPr lang="en-US" sz="10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An effective change process has three phases</a:t>
            </a:r>
            <a:r>
              <a:rPr lang="en-US" sz="2400" b="1" dirty="0" smtClean="0">
                <a:latin typeface="Times New Roman" pitchFamily="18" charset="0"/>
                <a:cs typeface="Times New Roman" pitchFamily="18" charset="0"/>
              </a:rPr>
              <a:t> unfreezing, moving and re-freezing. </a:t>
            </a:r>
          </a:p>
          <a:p>
            <a:pPr lvl="1" algn="just"/>
            <a:endParaRPr lang="en-US" sz="1000" b="1"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With the software process, </a:t>
            </a:r>
            <a:r>
              <a:rPr lang="en-US" sz="2400" b="1" dirty="0" smtClean="0">
                <a:latin typeface="Times New Roman" pitchFamily="18" charset="0"/>
                <a:cs typeface="Times New Roman" pitchFamily="18" charset="0"/>
              </a:rPr>
              <a:t>unfreezing</a:t>
            </a:r>
            <a:r>
              <a:rPr lang="en-US" sz="2400" dirty="0" smtClean="0">
                <a:latin typeface="Times New Roman" pitchFamily="18" charset="0"/>
                <a:cs typeface="Times New Roman" pitchFamily="18" charset="0"/>
              </a:rPr>
              <a:t> is best initiated by an effort to understand the true problems in the organization and to make people aware of the opportunities for change.</a:t>
            </a:r>
          </a:p>
          <a:p>
            <a:pPr lvl="1" algn="just"/>
            <a:r>
              <a:rPr lang="en-US" sz="2400" dirty="0" smtClean="0">
                <a:latin typeface="Times New Roman" pitchFamily="18" charset="0"/>
                <a:cs typeface="Times New Roman" pitchFamily="18" charset="0"/>
              </a:rPr>
              <a:t>One way to do this is with a software process assessment .</a:t>
            </a:r>
          </a:p>
          <a:p>
            <a:pPr lvl="2">
              <a:buNone/>
            </a:pPr>
            <a:endParaRPr lang="en-US" sz="1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sz="2400" b="1" dirty="0" smtClean="0">
                <a:latin typeface="Times New Roman" pitchFamily="18" charset="0"/>
                <a:cs typeface="Times New Roman" pitchFamily="18" charset="0"/>
              </a:rPr>
              <a:t>Champions, Sponsors and Agents</a:t>
            </a:r>
          </a:p>
          <a:p>
            <a:pPr lvl="1" algn="just"/>
            <a:r>
              <a:rPr lang="en-US" sz="2300" b="1" dirty="0" smtClean="0">
                <a:latin typeface="Times New Roman" pitchFamily="18" charset="0"/>
                <a:cs typeface="Times New Roman" pitchFamily="18" charset="0"/>
              </a:rPr>
              <a:t>Champions</a:t>
            </a:r>
            <a:r>
              <a:rPr lang="en-US" sz="2300" dirty="0" smtClean="0">
                <a:latin typeface="Times New Roman" pitchFamily="18" charset="0"/>
                <a:cs typeface="Times New Roman" pitchFamily="18" charset="0"/>
              </a:rPr>
              <a:t> are the ones who initiate the change process. They bring management’s attention to the subject, obtain the blessing of a </a:t>
            </a:r>
            <a:r>
              <a:rPr lang="en-US" sz="2300" b="1" dirty="0" smtClean="0">
                <a:latin typeface="Times New Roman" pitchFamily="18" charset="0"/>
                <a:cs typeface="Times New Roman" pitchFamily="18" charset="0"/>
              </a:rPr>
              <a:t>sponsor</a:t>
            </a:r>
            <a:r>
              <a:rPr lang="en-US" sz="2300" dirty="0" smtClean="0">
                <a:latin typeface="Times New Roman" pitchFamily="18" charset="0"/>
                <a:cs typeface="Times New Roman" pitchFamily="18" charset="0"/>
              </a:rPr>
              <a:t>, and establish the credibility to get the change program launched. </a:t>
            </a:r>
          </a:p>
          <a:p>
            <a:pPr lvl="1" algn="just"/>
            <a:r>
              <a:rPr lang="en-US" sz="2300" dirty="0" smtClean="0">
                <a:latin typeface="Times New Roman" pitchFamily="18" charset="0"/>
                <a:cs typeface="Times New Roman" pitchFamily="18" charset="0"/>
              </a:rPr>
              <a:t>The </a:t>
            </a:r>
            <a:r>
              <a:rPr lang="en-US" sz="2300" b="1" dirty="0" smtClean="0">
                <a:latin typeface="Times New Roman" pitchFamily="18" charset="0"/>
                <a:cs typeface="Times New Roman" pitchFamily="18" charset="0"/>
              </a:rPr>
              <a:t>champion</a:t>
            </a:r>
            <a:r>
              <a:rPr lang="en-US" sz="2300" dirty="0" smtClean="0">
                <a:latin typeface="Times New Roman" pitchFamily="18" charset="0"/>
                <a:cs typeface="Times New Roman" pitchFamily="18" charset="0"/>
              </a:rPr>
              <a:t> maintains focus on the goal, strives to overcome obstacles, and refuses to give up when the going gets rough.</a:t>
            </a:r>
          </a:p>
          <a:p>
            <a:pPr lvl="1" algn="just"/>
            <a:r>
              <a:rPr lang="en-US" sz="2300" dirty="0" smtClean="0">
                <a:latin typeface="Times New Roman" pitchFamily="18" charset="0"/>
                <a:cs typeface="Times New Roman" pitchFamily="18" charset="0"/>
              </a:rPr>
              <a:t>Although </a:t>
            </a:r>
            <a:r>
              <a:rPr lang="en-US" sz="2300" b="1" dirty="0" smtClean="0">
                <a:latin typeface="Times New Roman" pitchFamily="18" charset="0"/>
                <a:cs typeface="Times New Roman" pitchFamily="18" charset="0"/>
              </a:rPr>
              <a:t>champions</a:t>
            </a:r>
            <a:r>
              <a:rPr lang="en-US" sz="2300" dirty="0" smtClean="0">
                <a:latin typeface="Times New Roman" pitchFamily="18" charset="0"/>
                <a:cs typeface="Times New Roman" pitchFamily="18" charset="0"/>
              </a:rPr>
              <a:t> don’t always win, winners always have champions.</a:t>
            </a:r>
          </a:p>
          <a:p>
            <a:pPr lvl="1" algn="just"/>
            <a:r>
              <a:rPr lang="en-US" sz="2300" dirty="0" smtClean="0">
                <a:latin typeface="Times New Roman" pitchFamily="18" charset="0"/>
                <a:cs typeface="Times New Roman" pitchFamily="18" charset="0"/>
              </a:rPr>
              <a:t>The senior management role is equally crucial: someone in authority needs to recognize the value of the work and sponsor it. This is done by providing both resources and official backing. With this the champion’s job is done, and it is time to actually launch the </a:t>
            </a:r>
            <a:r>
              <a:rPr lang="en-US" sz="2300" b="1" dirty="0" smtClean="0">
                <a:latin typeface="Times New Roman" pitchFamily="18" charset="0"/>
                <a:cs typeface="Times New Roman" pitchFamily="18" charset="0"/>
              </a:rPr>
              <a:t>change process</a:t>
            </a:r>
            <a:r>
              <a:rPr lang="en-US" sz="2300" dirty="0" smtClean="0">
                <a:latin typeface="Times New Roman" pitchFamily="18" charset="0"/>
                <a:cs typeface="Times New Roman" pitchFamily="18" charset="0"/>
              </a:rPr>
              <a:t>.</a:t>
            </a:r>
          </a:p>
          <a:p>
            <a:pPr lvl="1" algn="just"/>
            <a:r>
              <a:rPr lang="en-US" sz="2300" dirty="0" smtClean="0">
                <a:latin typeface="Times New Roman" pitchFamily="18" charset="0"/>
                <a:cs typeface="Times New Roman" pitchFamily="18" charset="0"/>
              </a:rPr>
              <a:t>Once, it is clear that changes are needed and management </a:t>
            </a:r>
            <a:r>
              <a:rPr lang="en-US" sz="2300" b="1" dirty="0" smtClean="0">
                <a:latin typeface="Times New Roman" pitchFamily="18" charset="0"/>
                <a:cs typeface="Times New Roman" pitchFamily="18" charset="0"/>
              </a:rPr>
              <a:t>sponsorship</a:t>
            </a:r>
            <a:r>
              <a:rPr lang="en-US" sz="2300" dirty="0" smtClean="0">
                <a:latin typeface="Times New Roman" pitchFamily="18" charset="0"/>
                <a:cs typeface="Times New Roman" pitchFamily="18" charset="0"/>
              </a:rPr>
              <a:t> has been obtained, the next step is to identify the </a:t>
            </a:r>
            <a:r>
              <a:rPr lang="en-US" sz="2300" b="1" dirty="0" smtClean="0">
                <a:latin typeface="Times New Roman" pitchFamily="18" charset="0"/>
                <a:cs typeface="Times New Roman" pitchFamily="18" charset="0"/>
              </a:rPr>
              <a:t>change agents</a:t>
            </a:r>
            <a:r>
              <a:rPr lang="en-US" sz="2300" dirty="0" smtClean="0">
                <a:latin typeface="Times New Roman" pitchFamily="18" charset="0"/>
                <a:cs typeface="Times New Roman" pitchFamily="18" charset="0"/>
              </a:rPr>
              <a:t> who will lead change planning and implementation. </a:t>
            </a:r>
          </a:p>
          <a:p>
            <a:pPr lvl="1" algn="just"/>
            <a:r>
              <a:rPr lang="en-US" sz="2300" b="1" dirty="0" smtClean="0">
                <a:latin typeface="Times New Roman" pitchFamily="18" charset="0"/>
                <a:cs typeface="Times New Roman" pitchFamily="18" charset="0"/>
              </a:rPr>
              <a:t>Agents</a:t>
            </a:r>
            <a:r>
              <a:rPr lang="en-US" sz="2300" dirty="0" smtClean="0">
                <a:latin typeface="Times New Roman" pitchFamily="18" charset="0"/>
                <a:cs typeface="Times New Roman" pitchFamily="18" charset="0"/>
              </a:rPr>
              <a:t> gather the resources, assign the work, and call on senior management for help when needed.</a:t>
            </a:r>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sz="2400" dirty="0" smtClean="0">
                <a:latin typeface="Times New Roman" pitchFamily="18" charset="0"/>
                <a:cs typeface="Times New Roman" pitchFamily="18" charset="0"/>
              </a:rPr>
              <a:t>In selecting agents, the key points to consider are:</a:t>
            </a:r>
          </a:p>
          <a:p>
            <a:pPr lvl="1" algn="just"/>
            <a:r>
              <a:rPr lang="en-US" sz="2200" dirty="0" smtClean="0">
                <a:latin typeface="Times New Roman" pitchFamily="18" charset="0"/>
                <a:cs typeface="Times New Roman" pitchFamily="18" charset="0"/>
              </a:rPr>
              <a:t>Agents should be enthusiastic about leading the change process.</a:t>
            </a:r>
          </a:p>
          <a:p>
            <a:pPr lvl="1" algn="just"/>
            <a:r>
              <a:rPr lang="en-US" sz="2200" dirty="0" smtClean="0">
                <a:latin typeface="Times New Roman" pitchFamily="18" charset="0"/>
                <a:cs typeface="Times New Roman" pitchFamily="18" charset="0"/>
              </a:rPr>
              <a:t>Agents must be both technically and politically capable of understanding the problems and ensuring that effective solutions are implemented.</a:t>
            </a:r>
          </a:p>
          <a:p>
            <a:pPr lvl="1" algn="just"/>
            <a:r>
              <a:rPr lang="en-US" sz="2200" dirty="0" smtClean="0">
                <a:latin typeface="Times New Roman" pitchFamily="18" charset="0"/>
                <a:cs typeface="Times New Roman" pitchFamily="18" charset="0"/>
              </a:rPr>
              <a:t>Agents need the respect of the people they are to deal with.</a:t>
            </a:r>
          </a:p>
          <a:p>
            <a:pPr lvl="1" algn="just"/>
            <a:r>
              <a:rPr lang="en-US" sz="2200" dirty="0" smtClean="0">
                <a:latin typeface="Times New Roman" pitchFamily="18" charset="0"/>
                <a:cs typeface="Times New Roman" pitchFamily="18" charset="0"/>
              </a:rPr>
              <a:t>Agents must have management’s confidence and support or they will not act with the assurance needed to get wide cooperation and acceptance.</a:t>
            </a:r>
          </a:p>
          <a:p>
            <a:pPr algn="just"/>
            <a:r>
              <a:rPr lang="en-US" sz="2400" b="1" dirty="0" smtClean="0">
                <a:latin typeface="Times New Roman" pitchFamily="18" charset="0"/>
                <a:cs typeface="Times New Roman" pitchFamily="18" charset="0"/>
              </a:rPr>
              <a:t>The Elements of change</a:t>
            </a:r>
          </a:p>
          <a:p>
            <a:pPr lvl="1" algn="just"/>
            <a:r>
              <a:rPr lang="en-US" sz="2200" dirty="0" smtClean="0">
                <a:latin typeface="Times New Roman" pitchFamily="18" charset="0"/>
                <a:cs typeface="Times New Roman" pitchFamily="18" charset="0"/>
              </a:rPr>
              <a:t>The three key elements of effective change are </a:t>
            </a:r>
            <a:r>
              <a:rPr lang="en-US" sz="2200" b="1" dirty="0" smtClean="0">
                <a:latin typeface="Times New Roman" pitchFamily="18" charset="0"/>
                <a:cs typeface="Times New Roman" pitchFamily="18" charset="0"/>
              </a:rPr>
              <a:t>planning, implementation and communication</a:t>
            </a:r>
            <a:r>
              <a:rPr lang="en-US" sz="2200" dirty="0" smtClean="0">
                <a:latin typeface="Times New Roman" pitchFamily="18" charset="0"/>
                <a:cs typeface="Times New Roman" pitchFamily="18" charset="0"/>
              </a:rPr>
              <a:t>.</a:t>
            </a:r>
          </a:p>
          <a:p>
            <a:pPr lvl="1" algn="just"/>
            <a:r>
              <a:rPr lang="en-US" sz="2200" dirty="0" smtClean="0">
                <a:latin typeface="Times New Roman" pitchFamily="18" charset="0"/>
                <a:cs typeface="Times New Roman" pitchFamily="18" charset="0"/>
              </a:rPr>
              <a:t>The </a:t>
            </a:r>
            <a:r>
              <a:rPr lang="en-US" sz="2200" b="1" dirty="0" smtClean="0">
                <a:latin typeface="Times New Roman" pitchFamily="18" charset="0"/>
                <a:cs typeface="Times New Roman" pitchFamily="18" charset="0"/>
              </a:rPr>
              <a:t>planning stage</a:t>
            </a:r>
            <a:r>
              <a:rPr lang="en-US" sz="2200" dirty="0" smtClean="0">
                <a:latin typeface="Times New Roman" pitchFamily="18" charset="0"/>
                <a:cs typeface="Times New Roman" pitchFamily="18" charset="0"/>
              </a:rPr>
              <a:t> should involve knowledgeable representatives from each of the affected groups. This helps to ensure that a competent plan is developed and makes its acceptance more likely.</a:t>
            </a:r>
          </a:p>
          <a:p>
            <a:pPr lvl="1" algn="just"/>
            <a:r>
              <a:rPr lang="en-US" sz="2200" dirty="0" smtClean="0">
                <a:latin typeface="Times New Roman" pitchFamily="18" charset="0"/>
                <a:cs typeface="Times New Roman" pitchFamily="18" charset="0"/>
              </a:rPr>
              <a:t> Once the plan is developed, caution is advised when starting implementation. Some initial trial efforts can minimize the risk that an early failure will derail the entire process. Broader implementation should quickly follow these early successes.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lvl="1" algn="just"/>
            <a:r>
              <a:rPr lang="en-US" sz="2200" dirty="0" smtClean="0">
                <a:latin typeface="Times New Roman" pitchFamily="18" charset="0"/>
                <a:cs typeface="Times New Roman" pitchFamily="18" charset="0"/>
              </a:rPr>
              <a:t>It is essential to maintain a continuous stream of actions and successes. </a:t>
            </a:r>
          </a:p>
          <a:p>
            <a:pPr lvl="1" algn="just"/>
            <a:r>
              <a:rPr lang="en-US" sz="2200" dirty="0" smtClean="0">
                <a:latin typeface="Times New Roman" pitchFamily="18" charset="0"/>
                <a:cs typeface="Times New Roman" pitchFamily="18" charset="0"/>
              </a:rPr>
              <a:t>It is essential to have public plans, periodic progress reports and early demonstrations of success. </a:t>
            </a:r>
          </a:p>
          <a:p>
            <a:pPr lvl="1" algn="just"/>
            <a:r>
              <a:rPr lang="en-US" sz="2200" dirty="0" smtClean="0">
                <a:latin typeface="Times New Roman" pitchFamily="18" charset="0"/>
                <a:cs typeface="Times New Roman" pitchFamily="18" charset="0"/>
              </a:rPr>
              <a:t>These reassure the people and also help to ensure continued executive support.</a:t>
            </a:r>
          </a:p>
          <a:p>
            <a:pPr algn="just"/>
            <a:endParaRPr lang="en-US" sz="20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Refreezing</a:t>
            </a:r>
          </a:p>
          <a:p>
            <a:pPr algn="just"/>
            <a:endParaRPr lang="en-US" sz="2000" b="1"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The basic objective is to ensure that an achieved capability is retained. Some common techniques are</a:t>
            </a:r>
          </a:p>
          <a:p>
            <a:pPr lvl="2" algn="just"/>
            <a:endParaRPr lang="en-US" sz="2000" dirty="0" smtClean="0">
              <a:latin typeface="Times New Roman" pitchFamily="18" charset="0"/>
              <a:cs typeface="Times New Roman" pitchFamily="18" charset="0"/>
            </a:endParaRPr>
          </a:p>
          <a:p>
            <a:pPr lvl="2" algn="just"/>
            <a:r>
              <a:rPr lang="en-US" sz="2300" dirty="0" smtClean="0">
                <a:latin typeface="Times New Roman" pitchFamily="18" charset="0"/>
                <a:cs typeface="Times New Roman" pitchFamily="18" charset="0"/>
              </a:rPr>
              <a:t>Retain the management team that instituted the change.</a:t>
            </a:r>
          </a:p>
          <a:p>
            <a:pPr lvl="2" algn="just"/>
            <a:r>
              <a:rPr lang="en-US" sz="2300" dirty="0" smtClean="0">
                <a:latin typeface="Times New Roman" pitchFamily="18" charset="0"/>
                <a:cs typeface="Times New Roman" pitchFamily="18" charset="0"/>
              </a:rPr>
              <a:t>Modify the organization’s procedures.</a:t>
            </a:r>
          </a:p>
          <a:p>
            <a:pPr lvl="2" algn="just"/>
            <a:r>
              <a:rPr lang="en-US" sz="2300" dirty="0" smtClean="0">
                <a:latin typeface="Times New Roman" pitchFamily="18" charset="0"/>
                <a:cs typeface="Times New Roman" pitchFamily="18" charset="0"/>
              </a:rPr>
              <a:t>Establish measurements and incentives.</a:t>
            </a:r>
          </a:p>
          <a:p>
            <a:pPr lvl="2" algn="just"/>
            <a:r>
              <a:rPr lang="en-US" sz="2300" dirty="0" smtClean="0">
                <a:latin typeface="Times New Roman" pitchFamily="18" charset="0"/>
                <a:cs typeface="Times New Roman" pitchFamily="18" charset="0"/>
              </a:rPr>
              <a:t>Set up a dedicated staff to monitor and support performance.</a:t>
            </a:r>
          </a:p>
          <a:p>
            <a:pPr lvl="2" algn="just"/>
            <a:r>
              <a:rPr lang="en-US" sz="2300" dirty="0" smtClean="0">
                <a:latin typeface="Times New Roman" pitchFamily="18" charset="0"/>
                <a:cs typeface="Times New Roman" pitchFamily="18" charset="0"/>
              </a:rPr>
              <a:t>Establish an education and training program.</a:t>
            </a:r>
          </a:p>
          <a:p>
            <a:pPr lvl="2"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marL="468313" lvl="2" algn="just">
              <a:buNone/>
            </a:pPr>
            <a:r>
              <a:rPr lang="en-US" b="1" dirty="0" smtClean="0">
                <a:latin typeface="Times New Roman" pitchFamily="18" charset="0"/>
                <a:cs typeface="Times New Roman" pitchFamily="18" charset="0"/>
              </a:rPr>
              <a:t>Summary</a:t>
            </a:r>
          </a:p>
          <a:p>
            <a:pPr marL="468313" lvl="2" algn="just"/>
            <a:r>
              <a:rPr lang="en-US" dirty="0" smtClean="0">
                <a:latin typeface="Times New Roman" pitchFamily="18" charset="0"/>
                <a:cs typeface="Times New Roman" pitchFamily="18" charset="0"/>
              </a:rPr>
              <a:t>The six basic principles of software process change</a:t>
            </a:r>
          </a:p>
          <a:p>
            <a:pPr marL="925513" lvl="3" algn="just"/>
            <a:r>
              <a:rPr lang="en-US" sz="2000" dirty="0" smtClean="0">
                <a:latin typeface="Times New Roman" pitchFamily="18" charset="0"/>
                <a:cs typeface="Times New Roman" pitchFamily="18" charset="0"/>
              </a:rPr>
              <a:t>Major changes to the software process must start at the top. </a:t>
            </a:r>
          </a:p>
          <a:p>
            <a:pPr marL="925513" lvl="3" algn="just"/>
            <a:r>
              <a:rPr lang="en-US" sz="2000" dirty="0" smtClean="0">
                <a:latin typeface="Times New Roman" pitchFamily="18" charset="0"/>
                <a:cs typeface="Times New Roman" pitchFamily="18" charset="0"/>
              </a:rPr>
              <a:t>Ultimately, everyone must be involved. </a:t>
            </a:r>
          </a:p>
          <a:p>
            <a:pPr marL="925513" lvl="3" algn="just"/>
            <a:r>
              <a:rPr lang="en-US" sz="2000" dirty="0" smtClean="0">
                <a:latin typeface="Times New Roman" pitchFamily="18" charset="0"/>
                <a:cs typeface="Times New Roman" pitchFamily="18" charset="0"/>
              </a:rPr>
              <a:t>Effective change requires a goal and knowledge of the current process. </a:t>
            </a:r>
          </a:p>
          <a:p>
            <a:pPr marL="925513" lvl="3" algn="just"/>
            <a:r>
              <a:rPr lang="en-US" sz="2000" dirty="0" smtClean="0">
                <a:latin typeface="Times New Roman" pitchFamily="18" charset="0"/>
                <a:cs typeface="Times New Roman" pitchFamily="18" charset="0"/>
              </a:rPr>
              <a:t>Change is continuous. </a:t>
            </a:r>
          </a:p>
          <a:p>
            <a:pPr marL="925513" lvl="3" algn="just"/>
            <a:r>
              <a:rPr lang="en-US" sz="2000" dirty="0" smtClean="0">
                <a:latin typeface="Times New Roman" pitchFamily="18" charset="0"/>
                <a:cs typeface="Times New Roman" pitchFamily="18" charset="0"/>
              </a:rPr>
              <a:t>Software process changes will not be retained without conscious effort and periodic reinforcement. </a:t>
            </a:r>
          </a:p>
          <a:p>
            <a:pPr marL="925513" lvl="3" algn="just"/>
            <a:r>
              <a:rPr lang="en-US" sz="2000" dirty="0" smtClean="0">
                <a:latin typeface="Times New Roman" pitchFamily="18" charset="0"/>
                <a:cs typeface="Times New Roman" pitchFamily="18" charset="0"/>
              </a:rPr>
              <a:t>Software process improvement requires investment</a:t>
            </a:r>
            <a:endParaRPr lang="en-US" dirty="0" smtClean="0">
              <a:latin typeface="Times New Roman" pitchFamily="18" charset="0"/>
              <a:cs typeface="Times New Roman" pitchFamily="18" charset="0"/>
            </a:endParaRPr>
          </a:p>
          <a:p>
            <a:pPr marL="468313" lvl="2" algn="just"/>
            <a:r>
              <a:rPr lang="en-US" dirty="0" smtClean="0">
                <a:latin typeface="Times New Roman" pitchFamily="18" charset="0"/>
                <a:cs typeface="Times New Roman" pitchFamily="18" charset="0"/>
              </a:rPr>
              <a:t>The key topics to focus on once the decision has been made to invest in process improvement are</a:t>
            </a:r>
          </a:p>
          <a:p>
            <a:pPr marL="925513" lvl="3" algn="just"/>
            <a:r>
              <a:rPr lang="en-US" dirty="0" smtClean="0">
                <a:latin typeface="Times New Roman" pitchFamily="18" charset="0"/>
                <a:cs typeface="Times New Roman" pitchFamily="18" charset="0"/>
              </a:rPr>
              <a:t>To improve the software process, someone must work on it</a:t>
            </a:r>
          </a:p>
          <a:p>
            <a:pPr marL="925513" lvl="3" algn="just"/>
            <a:r>
              <a:rPr lang="en-US" dirty="0" smtClean="0">
                <a:latin typeface="Times New Roman" pitchFamily="18" charset="0"/>
                <a:cs typeface="Times New Roman" pitchFamily="18" charset="0"/>
              </a:rPr>
              <a:t>Unplanned process improvement is wishful thinking</a:t>
            </a:r>
          </a:p>
          <a:p>
            <a:pPr marL="925513" lvl="3" algn="just"/>
            <a:r>
              <a:rPr lang="en-US" dirty="0" smtClean="0">
                <a:latin typeface="Times New Roman" pitchFamily="18" charset="0"/>
                <a:cs typeface="Times New Roman" pitchFamily="18" charset="0"/>
              </a:rPr>
              <a:t>Automation of a poorly defined process will produce poorly defined results</a:t>
            </a:r>
          </a:p>
          <a:p>
            <a:pPr marL="925513" lvl="3" algn="just"/>
            <a:r>
              <a:rPr lang="en-US" dirty="0" smtClean="0">
                <a:latin typeface="Times New Roman" pitchFamily="18" charset="0"/>
                <a:cs typeface="Times New Roman" pitchFamily="18" charset="0"/>
              </a:rPr>
              <a:t>Improvements should be small, tested steps</a:t>
            </a:r>
          </a:p>
          <a:p>
            <a:pPr marL="925513" lvl="3" algn="just"/>
            <a:r>
              <a:rPr lang="en-US" dirty="0" smtClean="0">
                <a:latin typeface="Times New Roman" pitchFamily="18" charset="0"/>
                <a:cs typeface="Times New Roman" pitchFamily="18" charset="0"/>
              </a:rPr>
              <a:t>Train, train, train….</a:t>
            </a:r>
          </a:p>
          <a:p>
            <a:pPr marL="468313" lvl="2"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	UNIT – III :</a:t>
            </a:r>
            <a:r>
              <a:rPr lang="en-US" sz="2400" dirty="0" smtClean="0">
                <a:latin typeface="Times New Roman" pitchFamily="18" charset="0"/>
                <a:cs typeface="Times New Roman" pitchFamily="18" charset="0"/>
              </a:rPr>
              <a:t> Workflows and Checkpoints of process Software process workflows, Iteration workflows, Major milestones, minor milestones, periodic status assessments. Process Planning, Work breakdown structures, Planning guidelines, cost and schedule estimating process, iteration planning process, Pragmatic planning.</a:t>
            </a:r>
          </a:p>
          <a:p>
            <a:pPr algn="just">
              <a:buNone/>
            </a:pPr>
            <a:r>
              <a:rPr lang="en-US" sz="2400" dirty="0" smtClean="0">
                <a:latin typeface="Times New Roman" pitchFamily="18" charset="0"/>
                <a:cs typeface="Times New Roman" pitchFamily="18" charset="0"/>
              </a:rPr>
              <a:t>	</a:t>
            </a:r>
          </a:p>
          <a:p>
            <a:pPr algn="just">
              <a:buNone/>
            </a:pPr>
            <a:r>
              <a:rPr lang="en-US" sz="2400" b="1" dirty="0" smtClean="0">
                <a:latin typeface="Times New Roman" pitchFamily="18" charset="0"/>
                <a:cs typeface="Times New Roman" pitchFamily="18" charset="0"/>
              </a:rPr>
              <a:t>	UNIT – IV :</a:t>
            </a:r>
            <a:r>
              <a:rPr lang="en-US" sz="2400" dirty="0" smtClean="0">
                <a:latin typeface="Times New Roman" pitchFamily="18" charset="0"/>
                <a:cs typeface="Times New Roman" pitchFamily="18" charset="0"/>
              </a:rPr>
              <a:t> Project Organizations Line-of-business organizations, project organizations, evolution of organizations, process automation. Project Control and process instrumentation The seven-core metrics, management indicators, quality indicators, life-cycle expectations, Pragmatic software metrics, metrics automation.</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UNIT – V :</a:t>
            </a:r>
            <a:r>
              <a:rPr lang="en-US" sz="2400" dirty="0" smtClean="0">
                <a:latin typeface="Times New Roman" pitchFamily="18" charset="0"/>
                <a:cs typeface="Times New Roman" pitchFamily="18" charset="0"/>
              </a:rPr>
              <a:t> CCPDS-R Case Study and Future Software Project Management Practices Modern Project Profiles, Next-Generation software Economics, Modern Process Transitions.</a:t>
            </a:r>
            <a:endParaRPr lang="en-US" sz="24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marL="468313" lvl="2" algn="just"/>
            <a:r>
              <a:rPr lang="en-US" dirty="0" smtClean="0">
                <a:latin typeface="Times New Roman" pitchFamily="18" charset="0"/>
                <a:cs typeface="Times New Roman" pitchFamily="18" charset="0"/>
              </a:rPr>
              <a:t>Some common misconceptions about the software process are</a:t>
            </a:r>
          </a:p>
          <a:p>
            <a:pPr marL="925513" lvl="3" algn="just"/>
            <a:r>
              <a:rPr lang="en-US" dirty="0" smtClean="0">
                <a:latin typeface="Times New Roman" pitchFamily="18" charset="0"/>
                <a:cs typeface="Times New Roman" pitchFamily="18" charset="0"/>
              </a:rPr>
              <a:t>We must start with firm requirements</a:t>
            </a:r>
          </a:p>
          <a:p>
            <a:pPr marL="925513" lvl="3" algn="just"/>
            <a:r>
              <a:rPr lang="en-US" dirty="0" smtClean="0">
                <a:latin typeface="Times New Roman" pitchFamily="18" charset="0"/>
                <a:cs typeface="Times New Roman" pitchFamily="18" charset="0"/>
              </a:rPr>
              <a:t>If it passes test, it must be OK</a:t>
            </a:r>
          </a:p>
          <a:p>
            <a:pPr marL="925513" lvl="3" algn="just"/>
            <a:r>
              <a:rPr lang="en-US" dirty="0" smtClean="0">
                <a:latin typeface="Times New Roman" pitchFamily="18" charset="0"/>
                <a:cs typeface="Times New Roman" pitchFamily="18" charset="0"/>
              </a:rPr>
              <a:t>Software quality can’t be measured</a:t>
            </a:r>
          </a:p>
          <a:p>
            <a:pPr marL="925513" lvl="3" algn="just"/>
            <a:r>
              <a:rPr lang="en-US" dirty="0" smtClean="0">
                <a:latin typeface="Times New Roman" pitchFamily="18" charset="0"/>
                <a:cs typeface="Times New Roman" pitchFamily="18" charset="0"/>
              </a:rPr>
              <a:t>The problems are technical</a:t>
            </a:r>
          </a:p>
          <a:p>
            <a:pPr marL="925513" lvl="3" algn="just"/>
            <a:r>
              <a:rPr lang="en-US" dirty="0" smtClean="0">
                <a:latin typeface="Times New Roman" pitchFamily="18" charset="0"/>
                <a:cs typeface="Times New Roman" pitchFamily="18" charset="0"/>
              </a:rPr>
              <a:t>We need better programmers</a:t>
            </a:r>
          </a:p>
          <a:p>
            <a:pPr marL="925513" lvl="3" algn="just"/>
            <a:r>
              <a:rPr lang="en-US" dirty="0" smtClean="0">
                <a:latin typeface="Times New Roman" pitchFamily="18" charset="0"/>
                <a:cs typeface="Times New Roman" pitchFamily="18" charset="0"/>
              </a:rPr>
              <a:t>Software management is different</a:t>
            </a:r>
          </a:p>
          <a:p>
            <a:pPr marL="925513" lvl="3"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20000"/>
          </a:bodyPr>
          <a:lstStyle/>
          <a:p>
            <a:pPr algn="ctr">
              <a:buNone/>
            </a:pPr>
            <a:r>
              <a:rPr lang="en-US" sz="2600" b="1" dirty="0" smtClean="0">
                <a:latin typeface="Times New Roman" pitchFamily="18" charset="0"/>
                <a:cs typeface="Times New Roman" pitchFamily="18" charset="0"/>
              </a:rPr>
              <a:t>Software Process Assessment</a:t>
            </a:r>
          </a:p>
          <a:p>
            <a:pPr algn="just">
              <a:buNone/>
            </a:pPr>
            <a:endParaRPr lang="en-US" sz="20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Process assessment</a:t>
            </a:r>
            <a:r>
              <a:rPr lang="en-US" sz="2500" dirty="0" smtClean="0">
                <a:latin typeface="Times New Roman" pitchFamily="18" charset="0"/>
                <a:cs typeface="Times New Roman" pitchFamily="18" charset="0"/>
              </a:rPr>
              <a:t> helps software organization to improve themselves by identifying their critical problems and establishing improvement priorities. The basic assessment objectives are</a:t>
            </a:r>
          </a:p>
          <a:p>
            <a:pPr algn="just">
              <a:buNone/>
            </a:pPr>
            <a:endParaRPr lang="en-US" sz="1400" dirty="0" smtClean="0">
              <a:latin typeface="Times New Roman" pitchFamily="18" charset="0"/>
              <a:cs typeface="Times New Roman" pitchFamily="18" charset="0"/>
            </a:endParaRPr>
          </a:p>
          <a:p>
            <a:pPr lvl="1" algn="just"/>
            <a:r>
              <a:rPr lang="en-US" sz="2500" dirty="0" smtClean="0">
                <a:latin typeface="Times New Roman" pitchFamily="18" charset="0"/>
                <a:cs typeface="Times New Roman" pitchFamily="18" charset="0"/>
              </a:rPr>
              <a:t>To learn how the organization works</a:t>
            </a:r>
          </a:p>
          <a:p>
            <a:pPr lvl="1" algn="just"/>
            <a:r>
              <a:rPr lang="en-US" sz="2500" dirty="0" smtClean="0">
                <a:latin typeface="Times New Roman" pitchFamily="18" charset="0"/>
                <a:cs typeface="Times New Roman" pitchFamily="18" charset="0"/>
              </a:rPr>
              <a:t>To identify its major problems</a:t>
            </a:r>
          </a:p>
          <a:p>
            <a:pPr lvl="1" algn="just"/>
            <a:r>
              <a:rPr lang="en-US" sz="2500" dirty="0" smtClean="0">
                <a:latin typeface="Times New Roman" pitchFamily="18" charset="0"/>
                <a:cs typeface="Times New Roman" pitchFamily="18" charset="0"/>
              </a:rPr>
              <a:t>To enroll its opinion leaders in the change process</a:t>
            </a:r>
          </a:p>
          <a:p>
            <a:pPr lvl="1" algn="just">
              <a:buNone/>
            </a:pPr>
            <a:endParaRPr lang="en-US" sz="1300" dirty="0" smtClean="0">
              <a:latin typeface="Times New Roman" pitchFamily="18" charset="0"/>
              <a:cs typeface="Times New Roman" pitchFamily="18" charset="0"/>
            </a:endParaRPr>
          </a:p>
          <a:p>
            <a:pPr lvl="1" algn="just">
              <a:buNone/>
            </a:pPr>
            <a:r>
              <a:rPr lang="en-US" sz="2600" dirty="0" smtClean="0">
                <a:latin typeface="Times New Roman" pitchFamily="18" charset="0"/>
                <a:cs typeface="Times New Roman" pitchFamily="18" charset="0"/>
              </a:rPr>
              <a:t>A</a:t>
            </a:r>
            <a:r>
              <a:rPr lang="en-US" sz="2600" b="1" dirty="0" smtClean="0">
                <a:latin typeface="Times New Roman" pitchFamily="18" charset="0"/>
                <a:cs typeface="Times New Roman" pitchFamily="18" charset="0"/>
              </a:rPr>
              <a:t> software process assessment</a:t>
            </a:r>
            <a:r>
              <a:rPr lang="en-US" sz="2600" dirty="0" smtClean="0">
                <a:latin typeface="Times New Roman" pitchFamily="18" charset="0"/>
                <a:cs typeface="Times New Roman" pitchFamily="18" charset="0"/>
              </a:rPr>
              <a:t> is not an audit but a review of the</a:t>
            </a:r>
          </a:p>
          <a:p>
            <a:pPr lvl="1" algn="just">
              <a:buNone/>
            </a:pPr>
            <a:r>
              <a:rPr lang="en-US" sz="2600" dirty="0" smtClean="0">
                <a:latin typeface="Times New Roman" pitchFamily="18" charset="0"/>
                <a:cs typeface="Times New Roman" pitchFamily="18" charset="0"/>
              </a:rPr>
              <a:t>software organization to advise its management and professionals</a:t>
            </a:r>
          </a:p>
          <a:p>
            <a:pPr lvl="1" algn="just">
              <a:buNone/>
            </a:pPr>
            <a:r>
              <a:rPr lang="en-US" sz="2600" dirty="0" smtClean="0">
                <a:latin typeface="Times New Roman" pitchFamily="18" charset="0"/>
                <a:cs typeface="Times New Roman" pitchFamily="18" charset="0"/>
              </a:rPr>
              <a:t>on how they can improve their operation.</a:t>
            </a:r>
          </a:p>
          <a:p>
            <a:pPr lvl="1" algn="just">
              <a:buNone/>
            </a:pPr>
            <a:endParaRPr lang="en-US" sz="1300" dirty="0" smtClean="0">
              <a:latin typeface="Times New Roman" pitchFamily="18" charset="0"/>
              <a:cs typeface="Times New Roman" pitchFamily="18" charset="0"/>
            </a:endParaRPr>
          </a:p>
          <a:p>
            <a:pPr lvl="1" algn="just">
              <a:buNone/>
            </a:pPr>
            <a:r>
              <a:rPr lang="en-US" sz="2600" b="1" dirty="0" smtClean="0">
                <a:latin typeface="Times New Roman" pitchFamily="18" charset="0"/>
                <a:cs typeface="Times New Roman" pitchFamily="18" charset="0"/>
              </a:rPr>
              <a:t>Software Process Assessment</a:t>
            </a:r>
            <a:r>
              <a:rPr lang="en-US" sz="24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is conducted by a team of software</a:t>
            </a:r>
          </a:p>
          <a:p>
            <a:pPr lvl="1" algn="just">
              <a:buNone/>
            </a:pPr>
            <a:r>
              <a:rPr lang="en-US" sz="2600" dirty="0" smtClean="0">
                <a:latin typeface="Times New Roman" pitchFamily="18" charset="0"/>
                <a:cs typeface="Times New Roman" pitchFamily="18" charset="0"/>
              </a:rPr>
              <a:t>professionals who have assessment experience or training. </a:t>
            </a:r>
          </a:p>
          <a:p>
            <a:pPr lvl="1" algn="just">
              <a:buNone/>
            </a:pPr>
            <a:endParaRPr lang="en-US" sz="1300" dirty="0" smtClean="0">
              <a:latin typeface="Times New Roman" pitchFamily="18" charset="0"/>
              <a:cs typeface="Times New Roman" pitchFamily="18" charset="0"/>
            </a:endParaRPr>
          </a:p>
          <a:p>
            <a:pPr lvl="1" algn="just">
              <a:buNone/>
            </a:pPr>
            <a:r>
              <a:rPr lang="en-US" sz="2600" dirty="0" smtClean="0">
                <a:latin typeface="Times New Roman" pitchFamily="18" charset="0"/>
                <a:cs typeface="Times New Roman" pitchFamily="18" charset="0"/>
              </a:rPr>
              <a:t>Some or all the members from the organization can be assigned the</a:t>
            </a:r>
          </a:p>
          <a:p>
            <a:pPr lvl="1" algn="just">
              <a:buNone/>
            </a:pPr>
            <a:r>
              <a:rPr lang="en-US" sz="2600" dirty="0" smtClean="0">
                <a:latin typeface="Times New Roman" pitchFamily="18" charset="0"/>
                <a:cs typeface="Times New Roman" pitchFamily="18" charset="0"/>
              </a:rPr>
              <a:t>duty to do assessment. However, it is desirable to have a mix of</a:t>
            </a:r>
          </a:p>
          <a:p>
            <a:pPr lvl="1" algn="just">
              <a:buNone/>
            </a:pPr>
            <a:r>
              <a:rPr lang="en-US" sz="2600" dirty="0" smtClean="0">
                <a:latin typeface="Times New Roman" pitchFamily="18" charset="0"/>
                <a:cs typeface="Times New Roman" pitchFamily="18" charset="0"/>
              </a:rPr>
              <a:t>local and outside reviewers. </a:t>
            </a:r>
            <a:endParaRPr lang="en-US" sz="26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dirty="0" smtClean="0">
                <a:latin typeface="Times New Roman" pitchFamily="18" charset="0"/>
                <a:cs typeface="Times New Roman" pitchFamily="18" charset="0"/>
              </a:rPr>
              <a:t>The purpose of an assessment is to identify the highest priority areas for improvement and to provide guidance on how to make those improvements.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Assessment is based on the principle that the local mangers and professionals want to improve their own operation and that their primary need is guidance on </a:t>
            </a:r>
            <a:r>
              <a:rPr lang="en-US" sz="2400" b="1" dirty="0" smtClean="0">
                <a:latin typeface="Times New Roman" pitchFamily="18" charset="0"/>
                <a:cs typeface="Times New Roman" pitchFamily="18" charset="0"/>
              </a:rPr>
              <a:t>what to do and how to do it</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While this principle generally applies, there are exceptions. Some organizations are under pressure, having inexperienced managers or having low professional skill level, then outside guidance and assistance is required.</a:t>
            </a:r>
            <a:endParaRPr lang="en-US" sz="24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sz="2400" b="1" dirty="0" smtClean="0">
                <a:latin typeface="Times New Roman" pitchFamily="18" charset="0"/>
                <a:cs typeface="Times New Roman" pitchFamily="18" charset="0"/>
              </a:rPr>
              <a:t>Assessment Phases</a:t>
            </a:r>
          </a:p>
          <a:p>
            <a:pPr lvl="1" algn="just"/>
            <a:r>
              <a:rPr lang="en-US" sz="2200" dirty="0" smtClean="0">
                <a:latin typeface="Times New Roman" pitchFamily="18" charset="0"/>
                <a:cs typeface="Times New Roman" pitchFamily="18" charset="0"/>
              </a:rPr>
              <a:t>Assessments are typically conducted in three phases</a:t>
            </a:r>
          </a:p>
          <a:p>
            <a:pPr lvl="2" algn="just"/>
            <a:endParaRPr lang="en-US" sz="1200" dirty="0" smtClean="0">
              <a:latin typeface="Times New Roman" pitchFamily="18" charset="0"/>
              <a:cs typeface="Times New Roman" pitchFamily="18" charset="0"/>
            </a:endParaRPr>
          </a:p>
          <a:p>
            <a:pPr lvl="2" algn="just"/>
            <a:r>
              <a:rPr lang="en-US" sz="2200" b="1" dirty="0" smtClean="0">
                <a:latin typeface="Times New Roman" pitchFamily="18" charset="0"/>
                <a:cs typeface="Times New Roman" pitchFamily="18" charset="0"/>
              </a:rPr>
              <a:t>Preparation :</a:t>
            </a:r>
            <a:r>
              <a:rPr lang="en-US" sz="2200" dirty="0" smtClean="0">
                <a:latin typeface="Times New Roman" pitchFamily="18" charset="0"/>
                <a:cs typeface="Times New Roman" pitchFamily="18" charset="0"/>
              </a:rPr>
              <a:t> During this phase, senior management become committed to the process, agrees to participate personally, and commits to take action on the resulting recommendations or explain the reasons for not doing so. This phase concludes with a brief one or two day training program for the assessment team.</a:t>
            </a:r>
          </a:p>
          <a:p>
            <a:pPr lvl="2" algn="just"/>
            <a:endParaRPr lang="en-US" sz="1200" dirty="0" smtClean="0">
              <a:latin typeface="Times New Roman" pitchFamily="18" charset="0"/>
              <a:cs typeface="Times New Roman" pitchFamily="18" charset="0"/>
            </a:endParaRPr>
          </a:p>
          <a:p>
            <a:pPr lvl="2" algn="just"/>
            <a:r>
              <a:rPr lang="en-US" sz="2200" b="1" dirty="0" smtClean="0">
                <a:latin typeface="Times New Roman" pitchFamily="18" charset="0"/>
                <a:cs typeface="Times New Roman" pitchFamily="18" charset="0"/>
              </a:rPr>
              <a:t>Assessment :</a:t>
            </a:r>
            <a:r>
              <a:rPr lang="en-US" sz="2200" dirty="0" smtClean="0">
                <a:latin typeface="Times New Roman" pitchFamily="18" charset="0"/>
                <a:cs typeface="Times New Roman" pitchFamily="18" charset="0"/>
              </a:rPr>
              <a:t> This is an on-site assessment phase. This activity takes several days depending on the organization and the assessment technique used. It concludes with a preliminary report of the findings to the local management. </a:t>
            </a:r>
          </a:p>
          <a:p>
            <a:pPr lvl="2" algn="just"/>
            <a:endParaRPr lang="en-US" sz="1200" dirty="0" smtClean="0">
              <a:latin typeface="Times New Roman" pitchFamily="18" charset="0"/>
              <a:cs typeface="Times New Roman" pitchFamily="18" charset="0"/>
            </a:endParaRPr>
          </a:p>
          <a:p>
            <a:pPr lvl="2" algn="just"/>
            <a:r>
              <a:rPr lang="en-US" sz="2200" b="1" dirty="0" smtClean="0">
                <a:latin typeface="Times New Roman" pitchFamily="18" charset="0"/>
                <a:cs typeface="Times New Roman" pitchFamily="18" charset="0"/>
              </a:rPr>
              <a:t>Recommendations : </a:t>
            </a:r>
            <a:r>
              <a:rPr lang="en-US" sz="2200" dirty="0" smtClean="0">
                <a:latin typeface="Times New Roman" pitchFamily="18" charset="0"/>
                <a:cs typeface="Times New Roman" pitchFamily="18" charset="0"/>
              </a:rPr>
              <a:t>In this phase, the findings and the recommendations are presented to the local managers. A local action team is them assembled to plan and implement the recommendations. The assessing organization may provide assistance during this period and may participate in the subsequent follow-up assessment.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Five Assessment Principles</a:t>
            </a:r>
          </a:p>
          <a:p>
            <a:pPr algn="just">
              <a:buNone/>
            </a:pPr>
            <a:endParaRPr lang="en-US" sz="24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basic requirements for a good assessment are a competent team, sound leadership and a cooperative organization. Because software is human-intensive, some special considerations should be kept in mind. They are</a:t>
            </a:r>
          </a:p>
          <a:p>
            <a:pPr algn="just">
              <a:buNone/>
            </a:pPr>
            <a:endParaRPr lang="en-US" sz="2400" dirty="0" smtClean="0">
              <a:latin typeface="Times New Roman" pitchFamily="18" charset="0"/>
              <a:cs typeface="Times New Roman" pitchFamily="18" charset="0"/>
            </a:endParaRPr>
          </a:p>
          <a:p>
            <a:pPr marL="457200" indent="-457200" algn="just">
              <a:buFont typeface="+mj-lt"/>
              <a:buAutoNum type="arabicPeriod"/>
            </a:pPr>
            <a:r>
              <a:rPr lang="en-US" sz="2400" dirty="0" smtClean="0">
                <a:latin typeface="Times New Roman" pitchFamily="18" charset="0"/>
                <a:cs typeface="Times New Roman" pitchFamily="18" charset="0"/>
              </a:rPr>
              <a:t>The need for the process model as a basis for the requirement</a:t>
            </a:r>
          </a:p>
          <a:p>
            <a:pPr marL="457200" indent="-457200" algn="just">
              <a:buFont typeface="+mj-lt"/>
              <a:buAutoNum type="arabicPeriod"/>
            </a:pPr>
            <a:r>
              <a:rPr lang="en-US" sz="2400" dirty="0" smtClean="0">
                <a:latin typeface="Times New Roman" pitchFamily="18" charset="0"/>
                <a:cs typeface="Times New Roman" pitchFamily="18" charset="0"/>
              </a:rPr>
              <a:t>The requirement for confidentiality</a:t>
            </a:r>
          </a:p>
          <a:p>
            <a:pPr marL="457200" indent="-457200" algn="just">
              <a:buFont typeface="+mj-lt"/>
              <a:buAutoNum type="arabicPeriod"/>
            </a:pPr>
            <a:r>
              <a:rPr lang="en-US" sz="2400" dirty="0" smtClean="0">
                <a:latin typeface="Times New Roman" pitchFamily="18" charset="0"/>
                <a:cs typeface="Times New Roman" pitchFamily="18" charset="0"/>
              </a:rPr>
              <a:t>Senior management involvement</a:t>
            </a:r>
          </a:p>
          <a:p>
            <a:pPr marL="457200" indent="-457200" algn="just">
              <a:buFont typeface="+mj-lt"/>
              <a:buAutoNum type="arabicPeriod"/>
            </a:pPr>
            <a:r>
              <a:rPr lang="en-US" sz="2400" dirty="0" smtClean="0">
                <a:latin typeface="Times New Roman" pitchFamily="18" charset="0"/>
                <a:cs typeface="Times New Roman" pitchFamily="18" charset="0"/>
              </a:rPr>
              <a:t>An attitude of respect for the views of the people in the organization being assessed</a:t>
            </a:r>
          </a:p>
          <a:p>
            <a:pPr marL="457200" indent="-457200" algn="just">
              <a:buFont typeface="+mj-lt"/>
              <a:buAutoNum type="arabicPeriod"/>
            </a:pPr>
            <a:r>
              <a:rPr lang="en-US" sz="2400" dirty="0" smtClean="0">
                <a:latin typeface="Times New Roman" pitchFamily="18" charset="0"/>
                <a:cs typeface="Times New Roman" pitchFamily="18" charset="0"/>
              </a:rPr>
              <a:t>An action orientation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Assessment Process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first step in any assessment is to identify the organization to be assessed and the team to do it. This requires the site manager’s commitment to doing the assessment and willingness to assign sufficient skilled resources to get it done,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professional assessment groups are rare, most organizations will have to assemble an assessment team of their own.</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small staff of assessment specialists can be helpful in supporting local assessment groups. If such a group is available, they must strictly observe confidentiality.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advantage of such specialist groups is that they can maintain a relatively stable and repeatable assessment process. They can also help the local organization track their progress and compare their performance with a composite of other smaller groups.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Forming an assessment team</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assessment team leader is selected first. This person is someone who has considerable software experience, has the ability to lead small groups, and is able to convincingly present results. The leader should have assessment experience or should obtain advice and assistance from someone who has.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assessment team members should all be experienced software developers and one or more should have experience in each phase of the software process.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Four to six professionals typically form a team, more can be used if desired. Since large teams cost more money and are harder to manage, an upper limit of eight to ten is usually advised.</a:t>
            </a:r>
            <a:endParaRPr lang="en-US" sz="1200" dirty="0" smtClean="0">
              <a:latin typeface="Times New Roman" pitchFamily="18" charset="0"/>
              <a:cs typeface="Times New Roman" pitchFamily="18" charset="0"/>
            </a:endParaRP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team members should be drawn from several groups within the organization being assessed and most should be from other projects than those selected for review.</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A few members can come from assurance or support groups. No one should participate in the assessment who is personally involved in reviewing, supporting or managing the projects being assessed.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members can be drawn from parallel projects, local test groups or Software Quality Assurance (SQA) groups  from other locations. The local SQA people should not be used.</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Guidelines for selecting assessment team members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Each assessment team member should </a:t>
            </a:r>
          </a:p>
          <a:p>
            <a:pPr lvl="1" algn="just"/>
            <a:r>
              <a:rPr lang="en-US" sz="2000" dirty="0" smtClean="0">
                <a:latin typeface="Times New Roman" pitchFamily="18" charset="0"/>
                <a:cs typeface="Times New Roman" pitchFamily="18" charset="0"/>
              </a:rPr>
              <a:t>Have at least 8 to 10 years professional software experience</a:t>
            </a:r>
          </a:p>
          <a:p>
            <a:pPr lvl="1" algn="just"/>
            <a:r>
              <a:rPr lang="en-US" sz="2000" dirty="0" smtClean="0">
                <a:latin typeface="Times New Roman" pitchFamily="18" charset="0"/>
                <a:cs typeface="Times New Roman" pitchFamily="18" charset="0"/>
              </a:rPr>
              <a:t>Be well respected in the organization</a:t>
            </a:r>
          </a:p>
          <a:p>
            <a:pPr lvl="1" algn="just"/>
            <a:r>
              <a:rPr lang="en-US" sz="2000" dirty="0" smtClean="0">
                <a:latin typeface="Times New Roman" pitchFamily="18" charset="0"/>
                <a:cs typeface="Times New Roman" pitchFamily="18" charset="0"/>
              </a:rPr>
              <a:t>Be able to deal with people in an informal and nonthreatening manner</a:t>
            </a:r>
          </a:p>
          <a:p>
            <a:pPr lvl="1" algn="just"/>
            <a:r>
              <a:rPr lang="en-US" sz="2000" dirty="0" smtClean="0">
                <a:latin typeface="Times New Roman" pitchFamily="18" charset="0"/>
                <a:cs typeface="Times New Roman" pitchFamily="18" charset="0"/>
              </a:rPr>
              <a:t>Be a team player</a:t>
            </a:r>
          </a:p>
          <a:p>
            <a:pPr lvl="1" algn="just"/>
            <a:r>
              <a:rPr lang="en-US" sz="2000" dirty="0" smtClean="0">
                <a:latin typeface="Times New Roman" pitchFamily="18" charset="0"/>
                <a:cs typeface="Times New Roman" pitchFamily="18" charset="0"/>
              </a:rPr>
              <a:t>Have attended assessment training with this team</a:t>
            </a:r>
          </a:p>
          <a:p>
            <a:pPr lvl="1" algn="just">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No assessment team should</a:t>
            </a:r>
          </a:p>
          <a:p>
            <a:pPr lvl="1" algn="just"/>
            <a:r>
              <a:rPr lang="en-US" sz="2000" dirty="0" smtClean="0">
                <a:latin typeface="Times New Roman" pitchFamily="18" charset="0"/>
                <a:cs typeface="Times New Roman" pitchFamily="18" charset="0"/>
              </a:rPr>
              <a:t>Be Currently serving in an audit or review capacity for any of the projects being answered</a:t>
            </a:r>
          </a:p>
          <a:p>
            <a:pPr lvl="1" algn="just"/>
            <a:r>
              <a:rPr lang="en-US" sz="2000" dirty="0" smtClean="0">
                <a:latin typeface="Times New Roman" pitchFamily="18" charset="0"/>
                <a:cs typeface="Times New Roman" pitchFamily="18" charset="0"/>
              </a:rPr>
              <a:t>Be a line manager over any of the projects being assessed or people being interviewed</a:t>
            </a:r>
          </a:p>
          <a:p>
            <a:pPr lvl="1" algn="just"/>
            <a:r>
              <a:rPr lang="en-US" sz="2000" dirty="0" smtClean="0">
                <a:latin typeface="Times New Roman" pitchFamily="18" charset="0"/>
                <a:cs typeface="Times New Roman" pitchFamily="18" charset="0"/>
              </a:rPr>
              <a:t>Be working directly on any of the projects being assessed or working on their direct support</a:t>
            </a:r>
          </a:p>
          <a:p>
            <a:pPr lvl="1" algn="just"/>
            <a:endParaRPr lang="en-US" sz="20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Self assessment Considerations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While organizations can assess themselves, there will be some problems.</a:t>
            </a:r>
          </a:p>
          <a:p>
            <a:pPr lvl="1" algn="just"/>
            <a:r>
              <a:rPr lang="en-US" sz="2000" dirty="0" smtClean="0">
                <a:latin typeface="Times New Roman" pitchFamily="18" charset="0"/>
                <a:cs typeface="Times New Roman" pitchFamily="18" charset="0"/>
              </a:rPr>
              <a:t>Few organizations can afford the staff of assessment experts.</a:t>
            </a:r>
          </a:p>
          <a:p>
            <a:pPr lvl="1" algn="just"/>
            <a:r>
              <a:rPr lang="en-US" sz="2000" dirty="0" smtClean="0">
                <a:latin typeface="Times New Roman" pitchFamily="18" charset="0"/>
                <a:cs typeface="Times New Roman" pitchFamily="18" charset="0"/>
              </a:rPr>
              <a:t>With temporary team, there is always a problem regarding the key people being involved in assessment.</a:t>
            </a:r>
          </a:p>
          <a:p>
            <a:pPr lvl="1" algn="just"/>
            <a:r>
              <a:rPr lang="en-US" sz="2000" dirty="0" smtClean="0">
                <a:latin typeface="Times New Roman" pitchFamily="18" charset="0"/>
                <a:cs typeface="Times New Roman" pitchFamily="18" charset="0"/>
              </a:rPr>
              <a:t>Site manager involvement is must</a:t>
            </a:r>
          </a:p>
          <a:p>
            <a:pPr lvl="1" algn="just">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Assessment Ground Rules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It is desirable to have a written set of assessment ground rules for the organization being assessed and for the assessment team.</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For external assessment, the site manager and the assessment team leader should sign a written agreement covering the ground rules. A copy of the standard agreement is found with Software Engineering Institute.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Such an agreement minimizes subsequent misunderstandings and ensures agreement on critical points.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items to be covered include</a:t>
            </a:r>
          </a:p>
          <a:p>
            <a:pPr lvl="1" algn="just"/>
            <a:r>
              <a:rPr lang="en-US" sz="2000" dirty="0" smtClean="0">
                <a:latin typeface="Times New Roman" pitchFamily="18" charset="0"/>
                <a:cs typeface="Times New Roman" pitchFamily="18" charset="0"/>
              </a:rPr>
              <a:t>The assessment results will be kept confidential by the assessment team members.</a:t>
            </a:r>
          </a:p>
          <a:p>
            <a:pPr lvl="1" algn="just"/>
            <a:r>
              <a:rPr lang="en-US" sz="2000" dirty="0" smtClean="0">
                <a:latin typeface="Times New Roman" pitchFamily="18" charset="0"/>
                <a:cs typeface="Times New Roman" pitchFamily="18" charset="0"/>
              </a:rPr>
              <a:t>The site manager personally agrees to participate in the opening and closing assessment meetings.</a:t>
            </a: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algn="just">
              <a:buNone/>
            </a:pPr>
            <a:r>
              <a:rPr lang="en-US" sz="2400" b="1" dirty="0" smtClean="0">
                <a:latin typeface="Times New Roman" pitchFamily="18" charset="0"/>
                <a:cs typeface="Times New Roman" pitchFamily="18" charset="0"/>
              </a:rPr>
              <a:t>	TEXT BOOKS:</a:t>
            </a:r>
          </a:p>
          <a:p>
            <a:pPr algn="just">
              <a:buNone/>
            </a:pPr>
            <a:r>
              <a:rPr lang="en-US" sz="2400" dirty="0" smtClean="0">
                <a:latin typeface="Times New Roman" pitchFamily="18" charset="0"/>
                <a:cs typeface="Times New Roman" pitchFamily="18" charset="0"/>
              </a:rPr>
              <a:t>	1. Managing the Software Process, Watts S. Humphrey, Pearson Education </a:t>
            </a:r>
          </a:p>
          <a:p>
            <a:pPr algn="just">
              <a:buNone/>
            </a:pPr>
            <a:r>
              <a:rPr lang="en-US" sz="2400" dirty="0" smtClean="0">
                <a:latin typeface="Times New Roman" pitchFamily="18" charset="0"/>
                <a:cs typeface="Times New Roman" pitchFamily="18" charset="0"/>
              </a:rPr>
              <a:t>	2. Software Project Management, Walker Royce, Pearson Education </a:t>
            </a:r>
          </a:p>
          <a:p>
            <a:pPr algn="just"/>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REFERENCES:</a:t>
            </a:r>
          </a:p>
          <a:p>
            <a:pPr algn="just">
              <a:buNone/>
            </a:pPr>
            <a:r>
              <a:rPr lang="en-US" sz="2400" dirty="0" smtClean="0">
                <a:latin typeface="Times New Roman" pitchFamily="18" charset="0"/>
                <a:cs typeface="Times New Roman" pitchFamily="18" charset="0"/>
              </a:rPr>
              <a:t>	1. An Introduction to the Team Software Process, Watts S. Humphrey, Pearson Education</a:t>
            </a:r>
          </a:p>
          <a:p>
            <a:pPr algn="just">
              <a:buNone/>
            </a:pPr>
            <a:r>
              <a:rPr lang="en-US" sz="2400" dirty="0" smtClean="0">
                <a:latin typeface="Times New Roman" pitchFamily="18" charset="0"/>
                <a:cs typeface="Times New Roman" pitchFamily="18" charset="0"/>
              </a:rPr>
              <a:t>	2. 2000 Process Improvement Essentials, James R. </a:t>
            </a:r>
            <a:r>
              <a:rPr lang="en-US" sz="2400" dirty="0" err="1" smtClean="0">
                <a:latin typeface="Times New Roman" pitchFamily="18" charset="0"/>
                <a:cs typeface="Times New Roman" pitchFamily="18" charset="0"/>
              </a:rPr>
              <a:t>Persse</a:t>
            </a:r>
            <a:r>
              <a:rPr lang="en-US" sz="2400" dirty="0" smtClean="0">
                <a:latin typeface="Times New Roman" pitchFamily="18" charset="0"/>
                <a:cs typeface="Times New Roman" pitchFamily="18" charset="0"/>
              </a:rPr>
              <a:t>, O’Reilly, 2006 </a:t>
            </a:r>
          </a:p>
          <a:p>
            <a:pPr algn="just">
              <a:buNone/>
            </a:pPr>
            <a:r>
              <a:rPr lang="en-US" sz="2400" dirty="0" smtClean="0">
                <a:latin typeface="Times New Roman" pitchFamily="18" charset="0"/>
                <a:cs typeface="Times New Roman" pitchFamily="18" charset="0"/>
              </a:rPr>
              <a:t>	3. Software Project Management, Bob Hughes &amp; Mike </a:t>
            </a:r>
            <a:r>
              <a:rPr lang="en-US" sz="2400" dirty="0" err="1" smtClean="0">
                <a:latin typeface="Times New Roman" pitchFamily="18" charset="0"/>
                <a:cs typeface="Times New Roman" pitchFamily="18" charset="0"/>
              </a:rPr>
              <a:t>Cotterell</a:t>
            </a:r>
            <a:r>
              <a:rPr lang="en-US" sz="2400" dirty="0" smtClean="0">
                <a:latin typeface="Times New Roman" pitchFamily="18" charset="0"/>
                <a:cs typeface="Times New Roman" pitchFamily="18" charset="0"/>
              </a:rPr>
              <a:t>, Fourth Edition, TMH, 2006 </a:t>
            </a:r>
          </a:p>
          <a:p>
            <a:pPr algn="just">
              <a:buNone/>
            </a:pPr>
            <a:r>
              <a:rPr lang="en-US" sz="2400" dirty="0" smtClean="0">
                <a:latin typeface="Times New Roman" pitchFamily="18" charset="0"/>
                <a:cs typeface="Times New Roman" pitchFamily="18" charset="0"/>
              </a:rPr>
              <a:t>	4. Applied Software Project Management, Andrew </a:t>
            </a:r>
            <a:r>
              <a:rPr lang="en-US" sz="2400" dirty="0" err="1" smtClean="0">
                <a:latin typeface="Times New Roman" pitchFamily="18" charset="0"/>
                <a:cs typeface="Times New Roman" pitchFamily="18" charset="0"/>
              </a:rPr>
              <a:t>Stellman</a:t>
            </a:r>
            <a:r>
              <a:rPr lang="en-US" sz="2400" dirty="0" smtClean="0">
                <a:latin typeface="Times New Roman" pitchFamily="18" charset="0"/>
                <a:cs typeface="Times New Roman" pitchFamily="18" charset="0"/>
              </a:rPr>
              <a:t> &amp; Jennifer Greene, O’Reilly, 2006</a:t>
            </a:r>
          </a:p>
          <a:p>
            <a:pPr algn="just">
              <a:buNone/>
            </a:pPr>
            <a:r>
              <a:rPr lang="en-US" sz="2400" dirty="0" smtClean="0">
                <a:latin typeface="Times New Roman" pitchFamily="18" charset="0"/>
                <a:cs typeface="Times New Roman" pitchFamily="18" charset="0"/>
              </a:rPr>
              <a:t>	5. Head First PMP, Jennifer Greene &amp; Andrew </a:t>
            </a:r>
            <a:r>
              <a:rPr lang="en-US" sz="2400" dirty="0" err="1" smtClean="0">
                <a:latin typeface="Times New Roman" pitchFamily="18" charset="0"/>
                <a:cs typeface="Times New Roman" pitchFamily="18" charset="0"/>
              </a:rPr>
              <a:t>Stellman</a:t>
            </a:r>
            <a:r>
              <a:rPr lang="en-US" sz="2400" dirty="0" smtClean="0">
                <a:latin typeface="Times New Roman" pitchFamily="18" charset="0"/>
                <a:cs typeface="Times New Roman" pitchFamily="18" charset="0"/>
              </a:rPr>
              <a:t>, O’Reilly, 2007</a:t>
            </a:r>
          </a:p>
          <a:p>
            <a:pPr algn="just">
              <a:buNone/>
            </a:pPr>
            <a:r>
              <a:rPr lang="en-US" sz="2400" dirty="0" smtClean="0">
                <a:latin typeface="Times New Roman" pitchFamily="18" charset="0"/>
                <a:cs typeface="Times New Roman" pitchFamily="18" charset="0"/>
              </a:rPr>
              <a:t>	6. Software Engineering Project Management, Richard H. Thayer &amp; Edward Yourdon, Second Edition, Wiley India, 2004</a:t>
            </a:r>
          </a:p>
          <a:p>
            <a:pPr algn="just">
              <a:buNone/>
            </a:pPr>
            <a:r>
              <a:rPr lang="en-US" sz="2400" dirty="0" smtClean="0">
                <a:latin typeface="Times New Roman" pitchFamily="18" charset="0"/>
                <a:cs typeface="Times New Roman" pitchFamily="18" charset="0"/>
              </a:rPr>
              <a:t>	7. Agile Project Management, Jim </a:t>
            </a:r>
            <a:r>
              <a:rPr lang="en-US" sz="2400" dirty="0" err="1" smtClean="0">
                <a:latin typeface="Times New Roman" pitchFamily="18" charset="0"/>
                <a:cs typeface="Times New Roman" pitchFamily="18" charset="0"/>
              </a:rPr>
              <a:t>Highsmith</a:t>
            </a:r>
            <a:r>
              <a:rPr lang="en-US" sz="2400" dirty="0" smtClean="0">
                <a:latin typeface="Times New Roman" pitchFamily="18" charset="0"/>
                <a:cs typeface="Times New Roman" pitchFamily="18" charset="0"/>
              </a:rPr>
              <a:t>, Pearson Education, 2004</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000" dirty="0" smtClean="0">
                <a:latin typeface="Times New Roman" pitchFamily="18" charset="0"/>
                <a:cs typeface="Times New Roman" pitchFamily="18" charset="0"/>
              </a:rPr>
              <a:t>Along with the regular members, the site managers agree to assign one or two professionals to handle the assessment arrangements and to lead the follow-up action plan work. They will be full assessment team leaders.</a:t>
            </a:r>
          </a:p>
          <a:p>
            <a:pPr lvl="1" algn="just"/>
            <a:r>
              <a:rPr lang="en-US" sz="2000" dirty="0" smtClean="0">
                <a:latin typeface="Times New Roman" pitchFamily="18" charset="0"/>
                <a:cs typeface="Times New Roman" pitchFamily="18" charset="0"/>
              </a:rPr>
              <a:t>The site manager commits to developing an implementing appropriate action plans in response to the assessment recommendations. When the action plan is not appropriate, the reasons will be explained to the assessment team.</a:t>
            </a:r>
          </a:p>
          <a:p>
            <a:pPr lvl="1" algn="just"/>
            <a:r>
              <a:rPr lang="en-US" sz="2000" dirty="0" smtClean="0">
                <a:latin typeface="Times New Roman" pitchFamily="18" charset="0"/>
                <a:cs typeface="Times New Roman" pitchFamily="18" charset="0"/>
              </a:rPr>
              <a:t>The site manager agrees to designate a person responsible for developing the action plans. </a:t>
            </a:r>
          </a:p>
          <a:p>
            <a:pPr lvl="1" algn="just"/>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Assessment Team Training</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As the assessment team is formed, the members must agree to participate fully during the training period, on-site review and wrap-up meetings.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Unrelated phone calls should be held, all other meetings and commitments rescheduled, and the members should be on time for every session.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Assessments are intense efforts and disruptive if one or two members are consistently late or preoccupied with other matters.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team leader conducts two or three training programs for the entire assessment team. This familiarizes the team members with the assessment process and helps to build a cohesive working group.</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Members who have previously have trained should participate in training the new team. They need to understand the organization being assessed, to contribute to assessment planning and to be an equal member of the new team. </a:t>
            </a:r>
          </a:p>
          <a:p>
            <a:pPr algn="just">
              <a:buNone/>
            </a:pP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lvl="1"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A training program includes the following steps</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The assessment schedule and objectives are outlined</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The assessment principles are reviewed, together with the software process model used as the assessment framework</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The organization members briefly outline the organization’s mission, its management structure and its recent history</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The assessment guidelines are discussed and all team members are asked to sign the written agreement</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A team-building exercise is conducted to assist the group in developing an effective and mutually supportive mode of operation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300" dirty="0" smtClean="0">
                <a:latin typeface="Times New Roman" pitchFamily="18" charset="0"/>
                <a:cs typeface="Times New Roman" pitchFamily="18" charset="0"/>
              </a:rPr>
              <a:t>The detailed plan for the assessment period is covered, including the purpose of each session, who participates and their roles. The plan covers</a:t>
            </a:r>
          </a:p>
          <a:p>
            <a:pPr lvl="2" algn="just"/>
            <a:r>
              <a:rPr lang="en-US" sz="2200" dirty="0" smtClean="0">
                <a:latin typeface="Times New Roman" pitchFamily="18" charset="0"/>
                <a:cs typeface="Times New Roman" pitchFamily="18" charset="0"/>
              </a:rPr>
              <a:t>The topics of each session</a:t>
            </a:r>
          </a:p>
          <a:p>
            <a:pPr lvl="2" algn="just"/>
            <a:r>
              <a:rPr lang="en-US" sz="2200" dirty="0" smtClean="0">
                <a:latin typeface="Times New Roman" pitchFamily="18" charset="0"/>
                <a:cs typeface="Times New Roman" pitchFamily="18" charset="0"/>
              </a:rPr>
              <a:t>The discussion leader assignments</a:t>
            </a:r>
          </a:p>
          <a:p>
            <a:pPr lvl="2" algn="just"/>
            <a:r>
              <a:rPr lang="en-US" sz="2200" dirty="0" smtClean="0">
                <a:latin typeface="Times New Roman" pitchFamily="18" charset="0"/>
                <a:cs typeface="Times New Roman" pitchFamily="18" charset="0"/>
              </a:rPr>
              <a:t>Who will note the findings and how</a:t>
            </a:r>
          </a:p>
          <a:p>
            <a:pPr lvl="2" algn="just"/>
            <a:r>
              <a:rPr lang="en-US" sz="2200" dirty="0" smtClean="0">
                <a:latin typeface="Times New Roman" pitchFamily="18" charset="0"/>
                <a:cs typeface="Times New Roman" pitchFamily="18" charset="0"/>
              </a:rPr>
              <a:t>When and how team conclusions are to be reached</a:t>
            </a:r>
          </a:p>
          <a:p>
            <a:pPr lvl="2" algn="just"/>
            <a:r>
              <a:rPr lang="en-US" sz="2200" dirty="0" smtClean="0">
                <a:latin typeface="Times New Roman" pitchFamily="18" charset="0"/>
                <a:cs typeface="Times New Roman" pitchFamily="18" charset="0"/>
              </a:rPr>
              <a:t>By whom and when any reports and presentations are to be prepared and presented</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When necessary, portions of this process are rehearsed until all members are comfortable with their roles</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On-site planning</a:t>
            </a:r>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Assessment Conduct</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Most technical people discuss the products they are developing, which provides much insight into the organizations problems. The objective is to explore the implementation of projects rather than the products being built or the way they are supposed to be done.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assessment should focus on what the projects actually do, how they do it, the problems encountered and the results obtained.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selected set of questions should be prepared in advance of the actual assessment period. This ensures efficient use of time as well as complete coverage of the material.</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These questions are reviewed with the project manager in the initial meetings which provides an overview of the process status and suggests areas for further exploration.</a:t>
            </a: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Probing Questions : In conducting assessments it is hard to obtain accurate information. The reasons include</a:t>
            </a:r>
          </a:p>
          <a:p>
            <a:pPr lvl="1" algn="just"/>
            <a:r>
              <a:rPr lang="en-US" sz="2200" dirty="0" smtClean="0">
                <a:latin typeface="Times New Roman" pitchFamily="18" charset="0"/>
                <a:cs typeface="Times New Roman" pitchFamily="18" charset="0"/>
              </a:rPr>
              <a:t>Questions are often misunderstood</a:t>
            </a:r>
          </a:p>
          <a:p>
            <a:pPr lvl="1" algn="just"/>
            <a:r>
              <a:rPr lang="en-US" sz="2200" dirty="0" smtClean="0">
                <a:latin typeface="Times New Roman" pitchFamily="18" charset="0"/>
                <a:cs typeface="Times New Roman" pitchFamily="18" charset="0"/>
              </a:rPr>
              <a:t>The respondents may have a different understanding of some common terms</a:t>
            </a:r>
          </a:p>
          <a:p>
            <a:pPr lvl="1" algn="just"/>
            <a:r>
              <a:rPr lang="en-US" sz="2200" dirty="0" smtClean="0">
                <a:latin typeface="Times New Roman" pitchFamily="18" charset="0"/>
                <a:cs typeface="Times New Roman" pitchFamily="18" charset="0"/>
              </a:rPr>
              <a:t>The respondents may not be broadly aware of the work in their own organization</a:t>
            </a:r>
          </a:p>
          <a:p>
            <a:pPr lvl="1" algn="just"/>
            <a:r>
              <a:rPr lang="en-US" sz="2200" dirty="0" smtClean="0">
                <a:latin typeface="Times New Roman" pitchFamily="18" charset="0"/>
                <a:cs typeface="Times New Roman" pitchFamily="18" charset="0"/>
              </a:rPr>
              <a:t>Occasionally people are unwilling to risk the truth</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Assessment Conclusions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team prepares a report on its initial findings. The report should be summary of the site status, with more detailed findings in key areas.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Prior to reviewing this material with site manager, the team should review it with project managers. This is done to identify any overlooked problems or any misstated topics.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Assessment Report</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final assessment team action is the presentation of a written final report and recommendations to the site manager and staff. The recommendation should emphasize on three or four items of highest priority.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No organization can handle more than a few priority tasks at a time, the total number of items requiring attention should be limited to ten. These should be clearly explained, together with the assessment team’s views on implementation priority.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wordings and the format of the recommendations should be carefully considered. The recommendations should start with a brief one or two sentence statement of precisely what is recommended. A more complete description should then explain what is to be done and why, with brief description.</a:t>
            </a: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A written assessment report should always be prepared because</a:t>
            </a:r>
          </a:p>
          <a:p>
            <a:pPr algn="just">
              <a:buNone/>
            </a:pPr>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Writing the actual recommendations helps the assessment team understand precisely what it is recommending. </a:t>
            </a:r>
          </a:p>
          <a:p>
            <a:pPr lvl="1" algn="just"/>
            <a:r>
              <a:rPr lang="en-US" sz="2300" dirty="0" smtClean="0">
                <a:latin typeface="Times New Roman" pitchFamily="18" charset="0"/>
                <a:cs typeface="Times New Roman" pitchFamily="18" charset="0"/>
              </a:rPr>
              <a:t>Since presentations are generally worded, their interpretation is highly dependent on the listener’s background and biases.</a:t>
            </a:r>
          </a:p>
          <a:p>
            <a:pPr lvl="1" algn="just"/>
            <a:r>
              <a:rPr lang="en-US" sz="2300" dirty="0" smtClean="0">
                <a:latin typeface="Times New Roman" pitchFamily="18" charset="0"/>
                <a:cs typeface="Times New Roman" pitchFamily="18" charset="0"/>
              </a:rPr>
              <a:t>A written report provides an ideal vehicle for informing the professionals about what was found and recommended. It provides a clear foundation for action plan preparation and implementation.</a:t>
            </a:r>
          </a:p>
          <a:p>
            <a:pPr algn="just"/>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Action Plans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action plans are next prepared by the local site organization, under the guidance of the team member named for this purpose. If properly chosen, this member is now fully knowledgeable on the issues and is able to start quickly. It is wise to involve leading professionals from several projects in action plan preparation.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Reassessments </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Organizations should generally conduct follow-up assessments one to two years after the initial action plans have been developed and approved.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reasons for reassessments are </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To assess the progress that has been made</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To provide a visible future milestone for completion of the actions from the prior assessments</a:t>
            </a:r>
          </a:p>
          <a:p>
            <a:pPr lvl="1" algn="just"/>
            <a:endParaRPr lang="en-US" sz="23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To establish new priorities for continued improvement</a:t>
            </a:r>
          </a:p>
          <a:p>
            <a:pPr algn="just">
              <a:buNone/>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Implementation Considerations</a:t>
            </a:r>
          </a:p>
          <a:p>
            <a:pPr algn="just"/>
            <a:endParaRPr lang="en-US" sz="1200" b="1"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The greatest risk is that no significant improvement actions will be taken.  </a:t>
            </a:r>
          </a:p>
          <a:p>
            <a:pPr lvl="1" algn="just"/>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Without proper management focus few efforts can be made, but soon everything will revert back as usual.</a:t>
            </a:r>
          </a:p>
          <a:p>
            <a:pPr lvl="1" algn="just"/>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A catalyst is needed to maintain the improvement priority such as goals and management reviews.</a:t>
            </a:r>
          </a:p>
          <a:p>
            <a:pPr lvl="1" algn="just"/>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Long term goals are first established and then sub-goals are defined  for intervening periods.</a:t>
            </a:r>
          </a:p>
          <a:p>
            <a:pPr lvl="1" algn="just"/>
            <a:endParaRPr lang="en-US" sz="1200" dirty="0" smtClean="0">
              <a:latin typeface="Times New Roman" pitchFamily="18" charset="0"/>
              <a:cs typeface="Times New Roman" pitchFamily="18" charset="0"/>
            </a:endParaRPr>
          </a:p>
          <a:p>
            <a:pPr lvl="1" algn="just"/>
            <a:r>
              <a:rPr lang="en-US" sz="2300" dirty="0" smtClean="0">
                <a:latin typeface="Times New Roman" pitchFamily="18" charset="0"/>
                <a:cs typeface="Times New Roman" pitchFamily="18" charset="0"/>
              </a:rPr>
              <a:t>A senior management quarterly review then maintains high-level checkpoint visibility, crystallizes the plans, and creates periodic checks that are required to get things accomplished.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dirty="0" smtClean="0">
                <a:latin typeface="Times New Roman" pitchFamily="18" charset="0"/>
                <a:cs typeface="Times New Roman" pitchFamily="18" charset="0"/>
              </a:rPr>
              <a:t>Overview of the topics</a:t>
            </a:r>
          </a:p>
          <a:p>
            <a:pPr algn="ctr">
              <a:buNone/>
            </a:pPr>
            <a:r>
              <a:rPr lang="en-US" smtClean="0">
                <a:latin typeface="Times New Roman" pitchFamily="18" charset="0"/>
                <a:cs typeface="Times New Roman" pitchFamily="18" charset="0"/>
              </a:rPr>
              <a:t>PART – I </a:t>
            </a:r>
            <a:endParaRPr lang="en-US"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Software Process Maturity </a:t>
            </a:r>
          </a:p>
          <a:p>
            <a:pPr lvl="1"/>
            <a:endParaRPr lang="en-US" b="1"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Initial Process</a:t>
            </a:r>
          </a:p>
          <a:p>
            <a:pPr lvl="1"/>
            <a:r>
              <a:rPr lang="en-US" dirty="0" smtClean="0">
                <a:latin typeface="Times New Roman" pitchFamily="18" charset="0"/>
                <a:cs typeface="Times New Roman" pitchFamily="18" charset="0"/>
              </a:rPr>
              <a:t>The Repeatable Process</a:t>
            </a:r>
          </a:p>
          <a:p>
            <a:pPr lvl="1"/>
            <a:r>
              <a:rPr lang="en-US" dirty="0" smtClean="0">
                <a:latin typeface="Times New Roman" pitchFamily="18" charset="0"/>
                <a:cs typeface="Times New Roman" pitchFamily="18" charset="0"/>
              </a:rPr>
              <a:t>The Defined Process</a:t>
            </a:r>
          </a:p>
          <a:p>
            <a:pPr lvl="1"/>
            <a:r>
              <a:rPr lang="en-US" dirty="0" smtClean="0">
                <a:latin typeface="Times New Roman" pitchFamily="18" charset="0"/>
                <a:cs typeface="Times New Roman" pitchFamily="18" charset="0"/>
              </a:rPr>
              <a:t>The Managed Process</a:t>
            </a:r>
          </a:p>
          <a:p>
            <a:pPr lvl="1"/>
            <a:r>
              <a:rPr lang="en-US" dirty="0" smtClean="0">
                <a:latin typeface="Times New Roman" pitchFamily="18" charset="0"/>
                <a:cs typeface="Times New Roman" pitchFamily="18" charset="0"/>
              </a:rPr>
              <a:t>The Optimizing Process</a:t>
            </a:r>
          </a:p>
          <a:p>
            <a:pPr lvl="1">
              <a:buNone/>
            </a:pPr>
            <a:endParaRPr lang="en-US" dirty="0" smtClean="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r>
              <a:rPr lang="en-US" sz="2400" dirty="0" smtClean="0">
                <a:latin typeface="Times New Roman" pitchFamily="18" charset="0"/>
                <a:cs typeface="Times New Roman" pitchFamily="18" charset="0"/>
              </a:rPr>
              <a:t>The following are to be considered</a:t>
            </a:r>
          </a:p>
          <a:p>
            <a:pPr lvl="2" algn="just"/>
            <a:r>
              <a:rPr lang="en-US" sz="2300" dirty="0" smtClean="0">
                <a:latin typeface="Times New Roman" pitchFamily="18" charset="0"/>
                <a:cs typeface="Times New Roman" pitchFamily="18" charset="0"/>
              </a:rPr>
              <a:t>Risks – Schedule conflicts, inadequate support, lack of follow-through</a:t>
            </a:r>
          </a:p>
          <a:p>
            <a:pPr lvl="2" algn="just"/>
            <a:r>
              <a:rPr lang="en-US" sz="2300" dirty="0" smtClean="0">
                <a:latin typeface="Times New Roman" pitchFamily="18" charset="0"/>
                <a:cs typeface="Times New Roman" pitchFamily="18" charset="0"/>
              </a:rPr>
              <a:t>Staffing – Most serious implementation problem. In addition to staffing the assessment itself, the other staffing needs include</a:t>
            </a:r>
          </a:p>
          <a:p>
            <a:pPr lvl="3" algn="just"/>
            <a:r>
              <a:rPr lang="en-US" sz="2200" dirty="0" smtClean="0">
                <a:latin typeface="Times New Roman" pitchFamily="18" charset="0"/>
                <a:cs typeface="Times New Roman" pitchFamily="18" charset="0"/>
              </a:rPr>
              <a:t>A small, full-time staff to focus and to guide the improvement efforts – </a:t>
            </a:r>
            <a:r>
              <a:rPr lang="en-US" sz="2200" b="1" dirty="0" smtClean="0">
                <a:latin typeface="Times New Roman" pitchFamily="18" charset="0"/>
                <a:cs typeface="Times New Roman" pitchFamily="18" charset="0"/>
              </a:rPr>
              <a:t>Software Engineering Process Group</a:t>
            </a:r>
          </a:p>
          <a:p>
            <a:pPr lvl="3" algn="just"/>
            <a:r>
              <a:rPr lang="en-US" sz="2200" dirty="0" smtClean="0">
                <a:latin typeface="Times New Roman" pitchFamily="18" charset="0"/>
                <a:cs typeface="Times New Roman" pitchFamily="18" charset="0"/>
              </a:rPr>
              <a:t>Part-time project participation in the action plan working groups </a:t>
            </a:r>
          </a:p>
          <a:p>
            <a:pPr lvl="3" algn="just"/>
            <a:r>
              <a:rPr lang="en-US" sz="2200" dirty="0" smtClean="0">
                <a:latin typeface="Times New Roman" pitchFamily="18" charset="0"/>
                <a:cs typeface="Times New Roman" pitchFamily="18" charset="0"/>
              </a:rPr>
              <a:t>Project review and implementation of the resulting actions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3400" b="1" dirty="0" smtClean="0">
                <a:latin typeface="Times New Roman" pitchFamily="18" charset="0"/>
                <a:cs typeface="Times New Roman" pitchFamily="18" charset="0"/>
              </a:rPr>
              <a:t>Summary</a:t>
            </a:r>
          </a:p>
          <a:p>
            <a:pPr algn="just"/>
            <a:r>
              <a:rPr lang="en-US" sz="2400" b="1" dirty="0" smtClean="0">
                <a:latin typeface="Times New Roman" pitchFamily="18" charset="0"/>
                <a:cs typeface="Times New Roman" pitchFamily="18" charset="0"/>
              </a:rPr>
              <a:t>Assessments are done</a:t>
            </a:r>
          </a:p>
          <a:p>
            <a:pPr lvl="1" algn="just"/>
            <a:r>
              <a:rPr lang="en-US" sz="2300" dirty="0" smtClean="0">
                <a:latin typeface="Times New Roman" pitchFamily="18" charset="0"/>
                <a:cs typeface="Times New Roman" pitchFamily="18" charset="0"/>
              </a:rPr>
              <a:t>To learn how the organization actually works</a:t>
            </a:r>
          </a:p>
          <a:p>
            <a:pPr lvl="1" algn="just"/>
            <a:r>
              <a:rPr lang="en-US" sz="2300" dirty="0" smtClean="0">
                <a:latin typeface="Times New Roman" pitchFamily="18" charset="0"/>
                <a:cs typeface="Times New Roman" pitchFamily="18" charset="0"/>
              </a:rPr>
              <a:t>To identify its major problems</a:t>
            </a:r>
          </a:p>
          <a:p>
            <a:pPr lvl="1" algn="just"/>
            <a:r>
              <a:rPr lang="en-US" sz="2300" dirty="0" smtClean="0">
                <a:latin typeface="Times New Roman" pitchFamily="18" charset="0"/>
                <a:cs typeface="Times New Roman" pitchFamily="18" charset="0"/>
              </a:rPr>
              <a:t>To enroll its opinion leaders in the change process</a:t>
            </a:r>
          </a:p>
          <a:p>
            <a:pPr algn="just"/>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Assessments are conducted in three phases</a:t>
            </a:r>
          </a:p>
          <a:p>
            <a:pPr lvl="1" algn="just"/>
            <a:r>
              <a:rPr lang="en-US" sz="2300" dirty="0" smtClean="0">
                <a:latin typeface="Times New Roman" pitchFamily="18" charset="0"/>
                <a:cs typeface="Times New Roman" pitchFamily="18" charset="0"/>
              </a:rPr>
              <a:t>Preparation</a:t>
            </a:r>
          </a:p>
          <a:p>
            <a:pPr lvl="1" algn="just"/>
            <a:r>
              <a:rPr lang="en-US" sz="2300" dirty="0" smtClean="0">
                <a:latin typeface="Times New Roman" pitchFamily="18" charset="0"/>
                <a:cs typeface="Times New Roman" pitchFamily="18" charset="0"/>
              </a:rPr>
              <a:t>The on-site assessment</a:t>
            </a:r>
          </a:p>
          <a:p>
            <a:pPr lvl="1" algn="just"/>
            <a:r>
              <a:rPr lang="en-US" sz="2300" dirty="0" smtClean="0">
                <a:latin typeface="Times New Roman" pitchFamily="18" charset="0"/>
                <a:cs typeface="Times New Roman" pitchFamily="18" charset="0"/>
              </a:rPr>
              <a:t>Findings</a:t>
            </a:r>
          </a:p>
          <a:p>
            <a:pPr lvl="1" algn="just"/>
            <a:r>
              <a:rPr lang="en-US" sz="2300" dirty="0" smtClean="0">
                <a:latin typeface="Times New Roman" pitchFamily="18" charset="0"/>
                <a:cs typeface="Times New Roman" pitchFamily="18" charset="0"/>
              </a:rPr>
              <a:t>Action recommendations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An assessment implies a standard, and it is done to support the organization’s improvement program.</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dirty="0" smtClean="0">
                <a:latin typeface="Times New Roman" pitchFamily="18" charset="0"/>
                <a:cs typeface="Times New Roman" pitchFamily="18" charset="0"/>
              </a:rPr>
              <a:t>The assessment team leader should be someone with considerable software experience, the ability to lead small groups and the ability to convincingly present the results.</a:t>
            </a:r>
          </a:p>
          <a:p>
            <a:pPr algn="just"/>
            <a:endParaRPr lang="en-US" sz="30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assessment team members should all be experienced software developers. Four or six professionals for an adequate team, although more can be used if desired.</a:t>
            </a:r>
          </a:p>
          <a:p>
            <a:pPr algn="just"/>
            <a:endParaRPr lang="en-US" sz="30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Senior management must assign sufficient priority to the assessment team and improvement effort or adequate resources will not be assigned and no significant actions will result.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600" b="1" dirty="0" smtClean="0">
                <a:latin typeface="Times New Roman" pitchFamily="18" charset="0"/>
                <a:cs typeface="Times New Roman" pitchFamily="18" charset="0"/>
              </a:rPr>
              <a:t>The Initial Process</a:t>
            </a:r>
          </a:p>
          <a:p>
            <a:pPr algn="just">
              <a:buNone/>
            </a:pPr>
            <a:endParaRPr lang="en-US" sz="24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The Nature of the Initial Process</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In the Initial Process, the professionals are driven by unplanned priorities and unmanaged change.</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In the beginning it is difficult to identify, but overtime they are easy to recognize they generally do not meet requirements.</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While the managers present a convincing and impressive plan while meeting their interim checkpoints, there are often last minute crisis that leads to failure.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Even if the groups are staffed with well-intentioned and competent people, the lack of effective management and planning, fluid schedules, inadequate resources, poor coordination and vague status reports results in frequent disasters.</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The initial process is considered as extraordinary frustrating by the professionals and intermediate managers.</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For professionals, the frustrating part is that problems constantly occur. </a:t>
            </a:r>
          </a:p>
          <a:p>
            <a:pPr lvl="1" algn="just"/>
            <a:endParaRPr lang="en-US" sz="2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Plans are ad hoc, schedules are arbitrary, design is nonexistent and resources are inadequate.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The levels of software process maturity</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Level 1 – Initial </a:t>
            </a:r>
          </a:p>
          <a:p>
            <a:pPr lvl="1" algn="just"/>
            <a:r>
              <a:rPr lang="en-US" sz="2000" b="1" dirty="0" smtClean="0">
                <a:latin typeface="Times New Roman" pitchFamily="18" charset="0"/>
                <a:cs typeface="Times New Roman" pitchFamily="18" charset="0"/>
              </a:rPr>
              <a:t>Characteristics</a:t>
            </a:r>
            <a:r>
              <a:rPr lang="en-U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Chaotic</a:t>
            </a:r>
            <a:r>
              <a:rPr lang="en-US" sz="2000" dirty="0" smtClean="0">
                <a:latin typeface="Times New Roman" pitchFamily="18" charset="0"/>
                <a:cs typeface="Times New Roman" pitchFamily="18" charset="0"/>
              </a:rPr>
              <a:t> – unpredictable cost, schedule and quality performance</a:t>
            </a:r>
          </a:p>
          <a:p>
            <a:pPr lvl="1" algn="just"/>
            <a:r>
              <a:rPr lang="en-US" sz="2000" b="1" dirty="0" smtClean="0">
                <a:latin typeface="Times New Roman" pitchFamily="18" charset="0"/>
                <a:cs typeface="Times New Roman" pitchFamily="18" charset="0"/>
              </a:rPr>
              <a:t>Needed Actions</a:t>
            </a:r>
            <a:r>
              <a:rPr lang="en-US" sz="2000" dirty="0" smtClean="0">
                <a:latin typeface="Times New Roman" pitchFamily="18" charset="0"/>
                <a:cs typeface="Times New Roman" pitchFamily="18" charset="0"/>
              </a:rPr>
              <a:t> : Planning (size and cost estimates and schedules), performance tracking, change control, commitment management, quality assurance</a:t>
            </a:r>
          </a:p>
          <a:p>
            <a:pPr algn="just"/>
            <a:endParaRPr lang="en-US" sz="24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Level 2 – Repeatable </a:t>
            </a:r>
          </a:p>
          <a:p>
            <a:pPr lvl="1" algn="just"/>
            <a:r>
              <a:rPr lang="en-US" sz="2000" b="1" dirty="0" smtClean="0">
                <a:latin typeface="Times New Roman" pitchFamily="18" charset="0"/>
                <a:cs typeface="Times New Roman" pitchFamily="18" charset="0"/>
              </a:rPr>
              <a:t>Characteristics</a:t>
            </a:r>
            <a:r>
              <a:rPr lang="en-US" sz="2000" dirty="0" smtClean="0">
                <a:latin typeface="Times New Roman" pitchFamily="18" charset="0"/>
                <a:cs typeface="Times New Roman" pitchFamily="18" charset="0"/>
              </a:rPr>
              <a:t> : Intuitive – cost and quality highly variable, reasonable control of schedules, informal and ad hoc process methods and procedures</a:t>
            </a:r>
          </a:p>
          <a:p>
            <a:pPr lvl="1" algn="just"/>
            <a:r>
              <a:rPr lang="en-US" sz="2000" b="1" dirty="0" smtClean="0">
                <a:latin typeface="Times New Roman" pitchFamily="18" charset="0"/>
                <a:cs typeface="Times New Roman" pitchFamily="18" charset="0"/>
              </a:rPr>
              <a:t>Needed Actions</a:t>
            </a:r>
            <a:r>
              <a:rPr lang="en-US" sz="2000" dirty="0" smtClean="0">
                <a:latin typeface="Times New Roman" pitchFamily="18" charset="0"/>
                <a:cs typeface="Times New Roman" pitchFamily="18" charset="0"/>
              </a:rPr>
              <a:t> : Develop process standards and definitions, assign process resources, establish methods (requirements, design, inspection and test)</a:t>
            </a:r>
          </a:p>
          <a:p>
            <a:pPr algn="just">
              <a:buNone/>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Level 3 – Defined</a:t>
            </a:r>
          </a:p>
          <a:p>
            <a:pPr lvl="1" algn="just"/>
            <a:r>
              <a:rPr lang="en-US" sz="2000" b="1" dirty="0" smtClean="0">
                <a:latin typeface="Times New Roman" pitchFamily="18" charset="0"/>
                <a:cs typeface="Times New Roman" pitchFamily="18" charset="0"/>
              </a:rPr>
              <a:t>Characteristics</a:t>
            </a:r>
            <a:r>
              <a:rPr lang="en-US" sz="2000" dirty="0" smtClean="0">
                <a:latin typeface="Times New Roman" pitchFamily="18" charset="0"/>
                <a:cs typeface="Times New Roman" pitchFamily="18" charset="0"/>
              </a:rPr>
              <a:t> : Qualitative – reliable costs and schedules, improving but unpredictable quality performance</a:t>
            </a:r>
          </a:p>
          <a:p>
            <a:pPr lvl="1" algn="just"/>
            <a:r>
              <a:rPr lang="en-US" sz="2000" b="1" dirty="0" smtClean="0">
                <a:latin typeface="Times New Roman" pitchFamily="18" charset="0"/>
                <a:cs typeface="Times New Roman" pitchFamily="18" charset="0"/>
              </a:rPr>
              <a:t>Needed Actions</a:t>
            </a:r>
            <a:r>
              <a:rPr lang="en-US" sz="2000" dirty="0" smtClean="0">
                <a:latin typeface="Times New Roman" pitchFamily="18" charset="0"/>
                <a:cs typeface="Times New Roman" pitchFamily="18" charset="0"/>
              </a:rPr>
              <a:t> : Establish process measurements and quantitative quality goals, plans, measurements and tracking</a:t>
            </a:r>
          </a:p>
          <a:p>
            <a:pPr algn="just"/>
            <a:endParaRPr lang="en-US" sz="24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Level 4 – Managed</a:t>
            </a:r>
          </a:p>
          <a:p>
            <a:pPr lvl="1" algn="just"/>
            <a:r>
              <a:rPr lang="en-US" sz="2000" b="1" dirty="0" smtClean="0">
                <a:latin typeface="Times New Roman" pitchFamily="18" charset="0"/>
                <a:cs typeface="Times New Roman" pitchFamily="18" charset="0"/>
              </a:rPr>
              <a:t>Characteristics</a:t>
            </a:r>
            <a:r>
              <a:rPr lang="en-US" sz="2000" dirty="0" smtClean="0">
                <a:latin typeface="Times New Roman" pitchFamily="18" charset="0"/>
                <a:cs typeface="Times New Roman" pitchFamily="18" charset="0"/>
              </a:rPr>
              <a:t> : Quantitative – reasonable statistical control over product quality</a:t>
            </a:r>
          </a:p>
          <a:p>
            <a:pPr lvl="1" algn="just"/>
            <a:r>
              <a:rPr lang="en-US" sz="2000" b="1" dirty="0" smtClean="0">
                <a:latin typeface="Times New Roman" pitchFamily="18" charset="0"/>
                <a:cs typeface="Times New Roman" pitchFamily="18" charset="0"/>
              </a:rPr>
              <a:t>Needed Actions</a:t>
            </a:r>
            <a:r>
              <a:rPr lang="en-US" sz="2000" dirty="0" smtClean="0">
                <a:latin typeface="Times New Roman" pitchFamily="18" charset="0"/>
                <a:cs typeface="Times New Roman" pitchFamily="18" charset="0"/>
              </a:rPr>
              <a:t> : Quantitative productivity plans and tracking, instrumented process environment, economically justified technology investments</a:t>
            </a:r>
          </a:p>
          <a:p>
            <a:pPr algn="just"/>
            <a:endParaRPr lang="en-US" sz="24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Level 5 – Optimizing</a:t>
            </a:r>
          </a:p>
          <a:p>
            <a:pPr lvl="1" algn="just"/>
            <a:r>
              <a:rPr lang="en-US" sz="2000" b="1" dirty="0" smtClean="0">
                <a:latin typeface="Times New Roman" pitchFamily="18" charset="0"/>
                <a:cs typeface="Times New Roman" pitchFamily="18" charset="0"/>
              </a:rPr>
              <a:t>Characteristics</a:t>
            </a:r>
            <a:r>
              <a:rPr lang="en-US" sz="2000" dirty="0" smtClean="0">
                <a:latin typeface="Times New Roman" pitchFamily="18" charset="0"/>
                <a:cs typeface="Times New Roman" pitchFamily="18" charset="0"/>
              </a:rPr>
              <a:t> : Quantitative basis for continued capital investment in process automation and improvement</a:t>
            </a:r>
          </a:p>
          <a:p>
            <a:pPr lvl="1" algn="just"/>
            <a:r>
              <a:rPr lang="en-US" sz="2000" b="1" dirty="0" smtClean="0">
                <a:latin typeface="Times New Roman" pitchFamily="18" charset="0"/>
                <a:cs typeface="Times New Roman" pitchFamily="18" charset="0"/>
              </a:rPr>
              <a:t>Needed Actions</a:t>
            </a:r>
            <a:r>
              <a:rPr lang="en-US" sz="2000" dirty="0" smtClean="0">
                <a:latin typeface="Times New Roman" pitchFamily="18" charset="0"/>
                <a:cs typeface="Times New Roman" pitchFamily="18" charset="0"/>
              </a:rPr>
              <a:t> : Continued emphasis on process measurement and process methods for error prevention</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Why software organizations are Chaotic</a:t>
            </a:r>
          </a:p>
          <a:p>
            <a:pPr lvl="1" algn="just"/>
            <a:endParaRPr lang="en-US" sz="1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The simplest reason for the chaotic behavior of Level 1 organization is human nature. People don’t like to admit they don’t know.</a:t>
            </a:r>
          </a:p>
          <a:p>
            <a:pPr lvl="1" algn="just"/>
            <a:endParaRPr lang="en-US" sz="1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Lack of commitment discipline is the most common reason for chaotic behavior.</a:t>
            </a:r>
          </a:p>
          <a:p>
            <a:pPr lvl="1" algn="just"/>
            <a:endParaRPr lang="en-US" sz="1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Under extreme pressure software managers often make a guess rather than a plan. When the guess is low, chaos ensues. </a:t>
            </a:r>
          </a:p>
          <a:p>
            <a:pPr lvl="1" algn="just"/>
            <a:endParaRPr lang="en-US" sz="1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When the going gets rough, there is a strong temptation to believe in magic. This merely postpones the problem.</a:t>
            </a:r>
          </a:p>
          <a:p>
            <a:pPr lvl="1" algn="just"/>
            <a:endParaRPr lang="en-US" sz="1200" dirty="0" smtClean="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The scale of the software projects follow a cycle</a:t>
            </a:r>
          </a:p>
          <a:p>
            <a:pPr lvl="2" algn="just"/>
            <a:r>
              <a:rPr lang="en-US" sz="2100" dirty="0" smtClean="0">
                <a:latin typeface="Times New Roman" pitchFamily="18" charset="0"/>
                <a:cs typeface="Times New Roman" pitchFamily="18" charset="0"/>
              </a:rPr>
              <a:t>Programs generally take far more code than expected</a:t>
            </a:r>
          </a:p>
          <a:p>
            <a:pPr lvl="2" algn="just"/>
            <a:r>
              <a:rPr lang="en-US" sz="2100" dirty="0" smtClean="0">
                <a:latin typeface="Times New Roman" pitchFamily="18" charset="0"/>
                <a:cs typeface="Times New Roman" pitchFamily="18" charset="0"/>
              </a:rPr>
              <a:t>As the programs become larger, new technical and management issues come up</a:t>
            </a:r>
          </a:p>
          <a:p>
            <a:pPr lvl="2" algn="just"/>
            <a:r>
              <a:rPr lang="en-US" sz="2100" dirty="0" smtClean="0">
                <a:latin typeface="Times New Roman" pitchFamily="18" charset="0"/>
                <a:cs typeface="Times New Roman" pitchFamily="18" charset="0"/>
              </a:rPr>
              <a:t>Since these are unlike previous experience, they are a surprise</a:t>
            </a:r>
          </a:p>
          <a:p>
            <a:pPr lvl="2" algn="just"/>
            <a:r>
              <a:rPr lang="en-US" sz="2100" dirty="0" smtClean="0">
                <a:latin typeface="Times New Roman" pitchFamily="18" charset="0"/>
                <a:cs typeface="Times New Roman" pitchFamily="18" charset="0"/>
              </a:rPr>
              <a:t>As the scale increases, the surprises continue, but at an increased cost.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Chaotic Forces</a:t>
            </a:r>
            <a:r>
              <a:rPr lang="en-US" sz="2400" dirty="0" smtClean="0">
                <a:latin typeface="Times New Roman" pitchFamily="18" charset="0"/>
                <a:cs typeface="Times New Roman" pitchFamily="18" charset="0"/>
              </a:rPr>
              <a:t> </a:t>
            </a:r>
          </a:p>
          <a:p>
            <a:pPr lvl="1" algn="just"/>
            <a:r>
              <a:rPr lang="en-US" sz="2300" b="1" dirty="0" smtClean="0">
                <a:latin typeface="Times New Roman" pitchFamily="18" charset="0"/>
                <a:cs typeface="Times New Roman" pitchFamily="18" charset="0"/>
              </a:rPr>
              <a:t>Unplanned Commitments</a:t>
            </a:r>
          </a:p>
          <a:p>
            <a:pPr lvl="2" algn="just"/>
            <a:r>
              <a:rPr lang="en-US" sz="2200" dirty="0" smtClean="0">
                <a:latin typeface="Times New Roman" pitchFamily="18" charset="0"/>
                <a:cs typeface="Times New Roman" pitchFamily="18" charset="0"/>
              </a:rPr>
              <a:t>Minor Commitments Can Also Cause Problems</a:t>
            </a:r>
          </a:p>
          <a:p>
            <a:pPr lvl="2" algn="just"/>
            <a:r>
              <a:rPr lang="en-US" sz="2200" dirty="0" smtClean="0">
                <a:latin typeface="Times New Roman" pitchFamily="18" charset="0"/>
                <a:cs typeface="Times New Roman" pitchFamily="18" charset="0"/>
              </a:rPr>
              <a:t>The Unplanned Commitment Trap</a:t>
            </a:r>
          </a:p>
          <a:p>
            <a:pPr lvl="1" algn="just"/>
            <a:r>
              <a:rPr lang="en-US" sz="2300" b="1" dirty="0" smtClean="0">
                <a:latin typeface="Times New Roman" pitchFamily="18" charset="0"/>
                <a:cs typeface="Times New Roman" pitchFamily="18" charset="0"/>
              </a:rPr>
              <a:t>Gurus </a:t>
            </a:r>
          </a:p>
          <a:p>
            <a:pPr lvl="1" algn="just"/>
            <a:r>
              <a:rPr lang="en-US" sz="2300" b="1" dirty="0" smtClean="0">
                <a:latin typeface="Times New Roman" pitchFamily="18" charset="0"/>
                <a:cs typeface="Times New Roman" pitchFamily="18" charset="0"/>
              </a:rPr>
              <a:t>Magic</a:t>
            </a:r>
          </a:p>
          <a:p>
            <a:pPr lvl="1" algn="just"/>
            <a:r>
              <a:rPr lang="en-US" sz="2300" b="1" dirty="0" smtClean="0">
                <a:latin typeface="Times New Roman" pitchFamily="18" charset="0"/>
                <a:cs typeface="Times New Roman" pitchFamily="18" charset="0"/>
              </a:rPr>
              <a:t>Problems on Scale</a:t>
            </a:r>
          </a:p>
          <a:p>
            <a:pPr lvl="2" algn="just"/>
            <a:r>
              <a:rPr lang="en-US" sz="2200" dirty="0" smtClean="0">
                <a:latin typeface="Times New Roman" pitchFamily="18" charset="0"/>
                <a:cs typeface="Times New Roman" pitchFamily="18" charset="0"/>
              </a:rPr>
              <a:t>As software projects become larger, they are much more difficult to understand</a:t>
            </a:r>
          </a:p>
          <a:p>
            <a:pPr lvl="2" algn="just"/>
            <a:r>
              <a:rPr lang="en-US" sz="2200" dirty="0" smtClean="0">
                <a:latin typeface="Times New Roman" pitchFamily="18" charset="0"/>
                <a:cs typeface="Times New Roman" pitchFamily="18" charset="0"/>
              </a:rPr>
              <a:t>As software knowledge is more widely distributed</a:t>
            </a:r>
          </a:p>
          <a:p>
            <a:pPr lvl="2" algn="just"/>
            <a:r>
              <a:rPr lang="en-US" sz="2200" dirty="0" smtClean="0">
                <a:latin typeface="Times New Roman" pitchFamily="18" charset="0"/>
                <a:cs typeface="Times New Roman" pitchFamily="18" charset="0"/>
              </a:rPr>
              <a:t>With large-scale software, similar control is needed for requirements, design, code and test</a:t>
            </a:r>
          </a:p>
          <a:p>
            <a:pPr lvl="2" algn="just"/>
            <a:r>
              <a:rPr lang="en-US" sz="2200" dirty="0" smtClean="0">
                <a:latin typeface="Times New Roman" pitchFamily="18" charset="0"/>
                <a:cs typeface="Times New Roman" pitchFamily="18" charset="0"/>
              </a:rPr>
              <a:t>As software size increases, prototypes or multiple releases are needed</a:t>
            </a:r>
          </a:p>
          <a:p>
            <a:pPr lvl="2" algn="just"/>
            <a:r>
              <a:rPr lang="en-US" sz="2200" dirty="0" smtClean="0">
                <a:latin typeface="Times New Roman" pitchFamily="18" charset="0"/>
                <a:cs typeface="Times New Roman" pitchFamily="18" charset="0"/>
              </a:rPr>
              <a:t>With multiple releases, new complications arise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Software Process Entropy</a:t>
            </a:r>
          </a:p>
          <a:p>
            <a:pPr lvl="1" algn="just"/>
            <a:r>
              <a:rPr lang="en-US" sz="2200" dirty="0" smtClean="0">
                <a:latin typeface="Times New Roman" pitchFamily="18" charset="0"/>
                <a:cs typeface="Times New Roman" pitchFamily="18" charset="0"/>
              </a:rPr>
              <a:t>There are many forces on the software process that push toward disorganization or increased deterioration.</a:t>
            </a:r>
          </a:p>
          <a:p>
            <a:pPr lvl="1" algn="just"/>
            <a:r>
              <a:rPr lang="en-US" sz="2200" dirty="0" smtClean="0">
                <a:latin typeface="Times New Roman" pitchFamily="18" charset="0"/>
                <a:cs typeface="Times New Roman" pitchFamily="18" charset="0"/>
              </a:rPr>
              <a:t>Even on establishing a sound project management system, three classes of forces tend to disrupt it</a:t>
            </a:r>
          </a:p>
          <a:p>
            <a:pPr marL="914400" lvl="1" indent="-457200" algn="just">
              <a:buFont typeface="+mj-lt"/>
              <a:buAutoNum type="arabicPeriod"/>
            </a:pPr>
            <a:r>
              <a:rPr lang="en-US" sz="2200" b="1" dirty="0" smtClean="0">
                <a:latin typeface="Times New Roman" pitchFamily="18" charset="0"/>
                <a:cs typeface="Times New Roman" pitchFamily="18" charset="0"/>
              </a:rPr>
              <a:t>Dynamic requirements</a:t>
            </a:r>
          </a:p>
          <a:p>
            <a:pPr marL="914400" lvl="1" indent="-457200" algn="just">
              <a:buFont typeface="+mj-lt"/>
              <a:buAutoNum type="arabicPeriod"/>
            </a:pPr>
            <a:r>
              <a:rPr lang="en-US" sz="2200" b="1" dirty="0" smtClean="0">
                <a:latin typeface="Times New Roman" pitchFamily="18" charset="0"/>
                <a:cs typeface="Times New Roman" pitchFamily="18" charset="0"/>
              </a:rPr>
              <a:t>Increasing system size</a:t>
            </a:r>
          </a:p>
          <a:p>
            <a:pPr marL="914400" lvl="1" indent="-457200" algn="just">
              <a:buFont typeface="+mj-lt"/>
              <a:buAutoNum type="arabicPeriod"/>
            </a:pPr>
            <a:r>
              <a:rPr lang="en-US" sz="2200" b="1" dirty="0" smtClean="0">
                <a:latin typeface="Times New Roman" pitchFamily="18" charset="0"/>
                <a:cs typeface="Times New Roman" pitchFamily="18" charset="0"/>
              </a:rPr>
              <a:t>Human nature</a:t>
            </a:r>
          </a:p>
          <a:p>
            <a:pPr marL="914400" lvl="1" indent="-457200" algn="just"/>
            <a:r>
              <a:rPr lang="en-US" sz="2200" dirty="0" smtClean="0">
                <a:latin typeface="Times New Roman" pitchFamily="18" charset="0"/>
                <a:cs typeface="Times New Roman" pitchFamily="18" charset="0"/>
              </a:rPr>
              <a:t>When we build new systems, we learn what we should have built. We often do not really understand what we want or how to build it until we have finished.</a:t>
            </a:r>
          </a:p>
          <a:p>
            <a:pPr marL="914400" lvl="1" indent="-457200" algn="just"/>
            <a:r>
              <a:rPr lang="en-US" sz="2200" dirty="0" smtClean="0">
                <a:latin typeface="Times New Roman" pitchFamily="18" charset="0"/>
                <a:cs typeface="Times New Roman" pitchFamily="18" charset="0"/>
              </a:rPr>
              <a:t>This is the reason for building prototypes.   </a:t>
            </a:r>
          </a:p>
          <a:p>
            <a:pPr marL="914400" lvl="1" indent="-457200" algn="just"/>
            <a:r>
              <a:rPr lang="en-US" sz="2200" dirty="0" smtClean="0">
                <a:latin typeface="Times New Roman" pitchFamily="18" charset="0"/>
                <a:cs typeface="Times New Roman" pitchFamily="18" charset="0"/>
              </a:rPr>
              <a:t>The evolutionary process is driven by requirements dynamics. Each new development uncovers new issues that lead to change.</a:t>
            </a:r>
          </a:p>
          <a:p>
            <a:pPr marL="914400" lvl="1" indent="-457200" algn="just"/>
            <a:r>
              <a:rPr lang="en-US" sz="2200" dirty="0" smtClean="0">
                <a:latin typeface="Times New Roman" pitchFamily="18" charset="0"/>
                <a:cs typeface="Times New Roman" pitchFamily="18" charset="0"/>
              </a:rPr>
              <a:t>Being unplanned, changes are highly error-prone and disruptive. </a:t>
            </a:r>
          </a:p>
          <a:p>
            <a:pPr marL="914400" lvl="1" indent="-457200" algn="just"/>
            <a:r>
              <a:rPr lang="en-US" sz="2200" dirty="0" smtClean="0">
                <a:latin typeface="Times New Roman" pitchFamily="18" charset="0"/>
                <a:cs typeface="Times New Roman" pitchFamily="18" charset="0"/>
              </a:rPr>
              <a:t>The natural law of software development seems to require that all changes increase the total amount of code.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Autofit/>
          </a:bodyPr>
          <a:lstStyle/>
          <a:p>
            <a:pPr algn="just">
              <a:buNone/>
            </a:pPr>
            <a:r>
              <a:rPr lang="en-US" sz="2400" dirty="0" smtClean="0">
                <a:latin typeface="Times New Roman" pitchFamily="18" charset="0"/>
                <a:cs typeface="Times New Roman" pitchFamily="18" charset="0"/>
              </a:rPr>
              <a:t>	There are five stages of software process improvement namely initial, repeatable, defined, managed and optimizing. </a:t>
            </a:r>
          </a:p>
          <a:p>
            <a:pPr algn="just">
              <a:buNone/>
            </a:pPr>
            <a:endParaRPr lang="en-US" sz="10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first part of the topic (software process maturity) provides the guidance on the rest of the topics (initial, repeatable, defined, managed and optimized). It provides us with the question</a:t>
            </a:r>
          </a:p>
          <a:p>
            <a:pPr algn="just">
              <a:buNone/>
            </a:pPr>
            <a:endParaRPr lang="en-US" sz="10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“Where are we and where are we going”.</a:t>
            </a:r>
          </a:p>
          <a:p>
            <a:pPr>
              <a:buNone/>
            </a:pPr>
            <a:r>
              <a:rPr lang="en-US" sz="1000" b="1" dirty="0" smtClean="0">
                <a:latin typeface="Times New Roman" pitchFamily="18" charset="0"/>
                <a:cs typeface="Times New Roman" pitchFamily="18" charset="0"/>
              </a:rPr>
              <a:t>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first chapter</a:t>
            </a:r>
            <a:r>
              <a:rPr lang="en-US" sz="2400" b="1" dirty="0" smtClean="0">
                <a:latin typeface="Times New Roman" pitchFamily="18" charset="0"/>
                <a:cs typeface="Times New Roman" pitchFamily="18" charset="0"/>
              </a:rPr>
              <a:t> Software Process Maturity Framework </a:t>
            </a:r>
            <a:r>
              <a:rPr lang="en-US" sz="2400" dirty="0" smtClean="0">
                <a:latin typeface="Times New Roman" pitchFamily="18" charset="0"/>
                <a:cs typeface="Times New Roman" pitchFamily="18" charset="0"/>
              </a:rPr>
              <a:t>shows how it relates to the key software problems in an organization. It also provides overview of the way organizations can improve through the five maturity levels.</a:t>
            </a:r>
          </a:p>
          <a:p>
            <a:pPr algn="just">
              <a:buNone/>
            </a:pPr>
            <a:endParaRPr lang="en-US" sz="10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second chapter </a:t>
            </a:r>
            <a:r>
              <a:rPr lang="en-US" sz="2400" b="1" dirty="0" smtClean="0">
                <a:latin typeface="Times New Roman" pitchFamily="18" charset="0"/>
                <a:cs typeface="Times New Roman" pitchFamily="18" charset="0"/>
              </a:rPr>
              <a:t>The Principles of Software Process Change</a:t>
            </a:r>
            <a:r>
              <a:rPr lang="en-US" sz="2400" dirty="0" smtClean="0">
                <a:latin typeface="Times New Roman" pitchFamily="18" charset="0"/>
                <a:cs typeface="Times New Roman" pitchFamily="18" charset="0"/>
              </a:rPr>
              <a:t> deals with the principles of software process change and the common problems encountered in launching an improvement program.</a:t>
            </a:r>
          </a:p>
          <a:p>
            <a:pPr algn="just">
              <a:buNone/>
            </a:pP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The Way Out</a:t>
            </a:r>
          </a:p>
          <a:p>
            <a:pPr lvl="1" algn="just"/>
            <a:endParaRPr lang="en-US" sz="2200"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Apply </a:t>
            </a:r>
            <a:r>
              <a:rPr lang="en-US" sz="2200" b="1" dirty="0" smtClean="0">
                <a:latin typeface="Times New Roman" pitchFamily="18" charset="0"/>
                <a:cs typeface="Times New Roman" pitchFamily="18" charset="0"/>
              </a:rPr>
              <a:t>Systematic </a:t>
            </a:r>
            <a:r>
              <a:rPr lang="en-US" sz="2200" b="1" dirty="0" smtClean="0">
                <a:latin typeface="Times New Roman" pitchFamily="18" charset="0"/>
                <a:cs typeface="Times New Roman" pitchFamily="18" charset="0"/>
              </a:rPr>
              <a:t>P</a:t>
            </a:r>
            <a:r>
              <a:rPr lang="en-US" sz="2200" b="1" dirty="0" smtClean="0">
                <a:latin typeface="Times New Roman" pitchFamily="18" charset="0"/>
                <a:cs typeface="Times New Roman" pitchFamily="18" charset="0"/>
              </a:rPr>
              <a:t>roject </a:t>
            </a:r>
            <a:r>
              <a:rPr lang="en-US" sz="2200" b="1" dirty="0" smtClean="0">
                <a:latin typeface="Times New Roman" pitchFamily="18" charset="0"/>
                <a:cs typeface="Times New Roman" pitchFamily="18" charset="0"/>
              </a:rPr>
              <a:t>M</a:t>
            </a:r>
            <a:r>
              <a:rPr lang="en-US" sz="2200" b="1" dirty="0" smtClean="0">
                <a:latin typeface="Times New Roman" pitchFamily="18" charset="0"/>
                <a:cs typeface="Times New Roman" pitchFamily="18" charset="0"/>
              </a:rPr>
              <a:t>anagement</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The </a:t>
            </a:r>
            <a:r>
              <a:rPr lang="en-US" sz="2200" dirty="0" smtClean="0">
                <a:latin typeface="Times New Roman" pitchFamily="18" charset="0"/>
                <a:cs typeface="Times New Roman" pitchFamily="18" charset="0"/>
              </a:rPr>
              <a:t>work must be estimated, planned and managed.</a:t>
            </a:r>
          </a:p>
          <a:p>
            <a:pPr lvl="1" algn="just"/>
            <a:endParaRPr lang="en-US" sz="2200"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Adhere to </a:t>
            </a:r>
            <a:r>
              <a:rPr lang="en-US" sz="2200" b="1" dirty="0" smtClean="0">
                <a:latin typeface="Times New Roman" pitchFamily="18" charset="0"/>
                <a:cs typeface="Times New Roman" pitchFamily="18" charset="0"/>
              </a:rPr>
              <a:t>Careful </a:t>
            </a:r>
            <a:r>
              <a:rPr lang="en-US" sz="2200" b="1" dirty="0" smtClean="0">
                <a:latin typeface="Times New Roman" pitchFamily="18" charset="0"/>
                <a:cs typeface="Times New Roman" pitchFamily="18" charset="0"/>
              </a:rPr>
              <a:t>C</a:t>
            </a:r>
            <a:r>
              <a:rPr lang="en-US" sz="2200" b="1" dirty="0" smtClean="0">
                <a:latin typeface="Times New Roman" pitchFamily="18" charset="0"/>
                <a:cs typeface="Times New Roman" pitchFamily="18" charset="0"/>
              </a:rPr>
              <a:t>hange </a:t>
            </a:r>
            <a:r>
              <a:rPr lang="en-US" sz="2200" b="1" dirty="0" smtClean="0">
                <a:latin typeface="Times New Roman" pitchFamily="18" charset="0"/>
                <a:cs typeface="Times New Roman" pitchFamily="18" charset="0"/>
              </a:rPr>
              <a:t>M</a:t>
            </a:r>
            <a:r>
              <a:rPr lang="en-US" sz="2200" b="1" dirty="0" smtClean="0">
                <a:latin typeface="Times New Roman" pitchFamily="18" charset="0"/>
                <a:cs typeface="Times New Roman" pitchFamily="18" charset="0"/>
              </a:rPr>
              <a:t>anagement</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Changes </a:t>
            </a:r>
            <a:r>
              <a:rPr lang="en-US" sz="2200" dirty="0" smtClean="0">
                <a:latin typeface="Times New Roman" pitchFamily="18" charset="0"/>
                <a:cs typeface="Times New Roman" pitchFamily="18" charset="0"/>
              </a:rPr>
              <a:t>must be controlled, including requirements, design, implementation and test.</a:t>
            </a:r>
          </a:p>
          <a:p>
            <a:pPr lvl="1" algn="just"/>
            <a:endParaRPr lang="en-US" sz="2200"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Utilize </a:t>
            </a:r>
            <a:r>
              <a:rPr lang="en-US" sz="2200" b="1" dirty="0" smtClean="0">
                <a:latin typeface="Times New Roman" pitchFamily="18" charset="0"/>
                <a:cs typeface="Times New Roman" pitchFamily="18" charset="0"/>
              </a:rPr>
              <a:t>I</a:t>
            </a:r>
            <a:r>
              <a:rPr lang="en-US" sz="2200" b="1" dirty="0" smtClean="0">
                <a:latin typeface="Times New Roman" pitchFamily="18" charset="0"/>
                <a:cs typeface="Times New Roman" pitchFamily="18" charset="0"/>
              </a:rPr>
              <a:t>ndependent </a:t>
            </a:r>
            <a:r>
              <a:rPr lang="en-US" sz="2200" b="1" dirty="0" smtClean="0">
                <a:latin typeface="Times New Roman" pitchFamily="18" charset="0"/>
                <a:cs typeface="Times New Roman" pitchFamily="18" charset="0"/>
              </a:rPr>
              <a:t>S</a:t>
            </a:r>
            <a:r>
              <a:rPr lang="en-US" sz="2200" b="1" dirty="0" smtClean="0">
                <a:latin typeface="Times New Roman" pitchFamily="18" charset="0"/>
                <a:cs typeface="Times New Roman" pitchFamily="18" charset="0"/>
              </a:rPr>
              <a:t>oftware Assurance</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An </a:t>
            </a:r>
            <a:r>
              <a:rPr lang="en-US" sz="2200" dirty="0" smtClean="0">
                <a:latin typeface="Times New Roman" pitchFamily="18" charset="0"/>
                <a:cs typeface="Times New Roman" pitchFamily="18" charset="0"/>
              </a:rPr>
              <a:t>independent technical means is required to assure that all essential project activities are properly performed.</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dirty="0" smtClean="0">
                <a:latin typeface="Times New Roman" pitchFamily="18" charset="0"/>
                <a:cs typeface="Times New Roman" pitchFamily="18" charset="0"/>
              </a:rPr>
              <a:t>The basic principles for controlling the chaos in software organizations are</a:t>
            </a:r>
          </a:p>
          <a:p>
            <a:pPr lvl="1" algn="just"/>
            <a:r>
              <a:rPr lang="en-US" sz="2300" b="1" dirty="0" smtClean="0">
                <a:latin typeface="Times New Roman" pitchFamily="18" charset="0"/>
                <a:cs typeface="Times New Roman" pitchFamily="18" charset="0"/>
              </a:rPr>
              <a:t>Plan the work</a:t>
            </a:r>
          </a:p>
          <a:p>
            <a:pPr lvl="1" algn="just"/>
            <a:r>
              <a:rPr lang="en-US" sz="2300" b="1" dirty="0" smtClean="0">
                <a:latin typeface="Times New Roman" pitchFamily="18" charset="0"/>
                <a:cs typeface="Times New Roman" pitchFamily="18" charset="0"/>
              </a:rPr>
              <a:t>Track and maintain the plan</a:t>
            </a:r>
          </a:p>
          <a:p>
            <a:pPr lvl="1" algn="just"/>
            <a:r>
              <a:rPr lang="en-US" sz="2300" b="1" dirty="0" smtClean="0">
                <a:latin typeface="Times New Roman" pitchFamily="18" charset="0"/>
                <a:cs typeface="Times New Roman" pitchFamily="18" charset="0"/>
              </a:rPr>
              <a:t>Divide the work into independent parts</a:t>
            </a:r>
          </a:p>
          <a:p>
            <a:pPr lvl="1" algn="just"/>
            <a:r>
              <a:rPr lang="en-US" sz="2300" b="1" dirty="0" smtClean="0">
                <a:latin typeface="Times New Roman" pitchFamily="18" charset="0"/>
                <a:cs typeface="Times New Roman" pitchFamily="18" charset="0"/>
              </a:rPr>
              <a:t>Precisely define the requirements for each part</a:t>
            </a:r>
          </a:p>
          <a:p>
            <a:pPr lvl="1" algn="just"/>
            <a:r>
              <a:rPr lang="en-US" sz="2300" b="1" dirty="0" smtClean="0">
                <a:latin typeface="Times New Roman" pitchFamily="18" charset="0"/>
                <a:cs typeface="Times New Roman" pitchFamily="18" charset="0"/>
              </a:rPr>
              <a:t>Rigorously control the relationships among the parts</a:t>
            </a:r>
          </a:p>
          <a:p>
            <a:pPr lvl="1" algn="just"/>
            <a:r>
              <a:rPr lang="en-US" sz="2300" b="1" dirty="0" smtClean="0">
                <a:latin typeface="Times New Roman" pitchFamily="18" charset="0"/>
                <a:cs typeface="Times New Roman" pitchFamily="18" charset="0"/>
              </a:rPr>
              <a:t>Treat software development as a learning process</a:t>
            </a:r>
          </a:p>
          <a:p>
            <a:pPr lvl="1" algn="just"/>
            <a:r>
              <a:rPr lang="en-US" sz="2300" b="1" dirty="0" smtClean="0">
                <a:latin typeface="Times New Roman" pitchFamily="18" charset="0"/>
                <a:cs typeface="Times New Roman" pitchFamily="18" charset="0"/>
              </a:rPr>
              <a:t>Recognize what you don’t know</a:t>
            </a:r>
          </a:p>
          <a:p>
            <a:pPr lvl="1" algn="just"/>
            <a:r>
              <a:rPr lang="en-US" sz="2300" b="1" dirty="0" smtClean="0">
                <a:latin typeface="Times New Roman" pitchFamily="18" charset="0"/>
                <a:cs typeface="Times New Roman" pitchFamily="18" charset="0"/>
              </a:rPr>
              <a:t>When the gap between your knowledge and the task is severe, fix it before proceeding</a:t>
            </a:r>
          </a:p>
          <a:p>
            <a:pPr lvl="1" algn="just"/>
            <a:r>
              <a:rPr lang="en-US" sz="2300" b="1" dirty="0" smtClean="0">
                <a:latin typeface="Times New Roman" pitchFamily="18" charset="0"/>
                <a:cs typeface="Times New Roman" pitchFamily="18" charset="0"/>
              </a:rPr>
              <a:t>Manage, audit and review the work to ensure it is done as planned</a:t>
            </a:r>
          </a:p>
          <a:p>
            <a:pPr lvl="1" algn="just"/>
            <a:r>
              <a:rPr lang="en-US" sz="2300" b="1" dirty="0" smtClean="0">
                <a:latin typeface="Times New Roman" pitchFamily="18" charset="0"/>
                <a:cs typeface="Times New Roman" pitchFamily="18" charset="0"/>
              </a:rPr>
              <a:t>Commit to your work and work to meet your commitments</a:t>
            </a:r>
          </a:p>
          <a:p>
            <a:pPr lvl="1" algn="just"/>
            <a:r>
              <a:rPr lang="en-US" sz="2300" b="1" dirty="0" smtClean="0">
                <a:latin typeface="Times New Roman" pitchFamily="18" charset="0"/>
                <a:cs typeface="Times New Roman" pitchFamily="18" charset="0"/>
              </a:rPr>
              <a:t>Refine the plan as your knowledge of the job improves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Summary</a:t>
            </a:r>
          </a:p>
          <a:p>
            <a:pPr lvl="1" algn="just"/>
            <a:r>
              <a:rPr lang="en-US" sz="2300" dirty="0" smtClean="0">
                <a:latin typeface="Times New Roman" pitchFamily="18" charset="0"/>
                <a:cs typeface="Times New Roman" pitchFamily="18" charset="0"/>
              </a:rPr>
              <a:t>The Initial process is in chaotic state in which the professionals are driven from crisis to crisis by unplanned priorities and unmanaged change</a:t>
            </a:r>
          </a:p>
          <a:p>
            <a:pPr lvl="1" algn="just"/>
            <a:r>
              <a:rPr lang="en-US" sz="2300" dirty="0" smtClean="0">
                <a:latin typeface="Times New Roman" pitchFamily="18" charset="0"/>
                <a:cs typeface="Times New Roman" pitchFamily="18" charset="0"/>
              </a:rPr>
              <a:t>The most frustrating part is that the same problems keep repeating</a:t>
            </a:r>
          </a:p>
          <a:p>
            <a:pPr lvl="1" algn="just"/>
            <a:r>
              <a:rPr lang="en-US" sz="2300" dirty="0" smtClean="0">
                <a:latin typeface="Times New Roman" pitchFamily="18" charset="0"/>
                <a:cs typeface="Times New Roman" pitchFamily="18" charset="0"/>
              </a:rPr>
              <a:t>Plans are ad hoc, schedules are arbitrary, design control is nonexistent and resources are always inadequate</a:t>
            </a:r>
          </a:p>
          <a:p>
            <a:pPr lvl="1" algn="just"/>
            <a:r>
              <a:rPr lang="en-US" sz="2300" dirty="0" smtClean="0">
                <a:latin typeface="Times New Roman" pitchFamily="18" charset="0"/>
                <a:cs typeface="Times New Roman" pitchFamily="18" charset="0"/>
              </a:rPr>
              <a:t>Even with sound project management  system, there are disruptive forces</a:t>
            </a:r>
          </a:p>
          <a:p>
            <a:pPr marL="914400" lvl="1" indent="-457200" algn="just">
              <a:buFont typeface="+mj-lt"/>
              <a:buAutoNum type="arabicPeriod"/>
            </a:pPr>
            <a:r>
              <a:rPr lang="en-US" sz="2200" b="1" dirty="0" smtClean="0">
                <a:latin typeface="Times New Roman" pitchFamily="18" charset="0"/>
                <a:cs typeface="Times New Roman" pitchFamily="18" charset="0"/>
              </a:rPr>
              <a:t>Dynamic requirements</a:t>
            </a:r>
          </a:p>
          <a:p>
            <a:pPr marL="914400" lvl="1" indent="-457200" algn="just">
              <a:buFont typeface="+mj-lt"/>
              <a:buAutoNum type="arabicPeriod"/>
            </a:pPr>
            <a:r>
              <a:rPr lang="en-US" sz="2200" b="1" dirty="0" smtClean="0">
                <a:latin typeface="Times New Roman" pitchFamily="18" charset="0"/>
                <a:cs typeface="Times New Roman" pitchFamily="18" charset="0"/>
              </a:rPr>
              <a:t>Increasing system size</a:t>
            </a:r>
          </a:p>
          <a:p>
            <a:pPr marL="914400" lvl="1" indent="-457200" algn="just">
              <a:buFont typeface="+mj-lt"/>
              <a:buAutoNum type="arabicPeriod"/>
            </a:pPr>
            <a:r>
              <a:rPr lang="en-US" sz="2200" b="1" dirty="0" smtClean="0">
                <a:latin typeface="Times New Roman" pitchFamily="18" charset="0"/>
                <a:cs typeface="Times New Roman" pitchFamily="18" charset="0"/>
              </a:rPr>
              <a:t>Human nature</a:t>
            </a:r>
          </a:p>
          <a:p>
            <a:pPr marL="514350" indent="-457200" algn="just">
              <a:buNone/>
            </a:pPr>
            <a:endParaRPr lang="en-US" sz="2400" b="1" dirty="0" smtClean="0">
              <a:latin typeface="Times New Roman" pitchFamily="18" charset="0"/>
              <a:cs typeface="Times New Roman" pitchFamily="18" charset="0"/>
            </a:endParaRPr>
          </a:p>
          <a:p>
            <a:pPr marL="514350" indent="-457200" algn="just">
              <a:buNone/>
            </a:pPr>
            <a:r>
              <a:rPr lang="en-US" sz="2400" dirty="0" smtClean="0">
                <a:latin typeface="Times New Roman" pitchFamily="18" charset="0"/>
                <a:cs typeface="Times New Roman" pitchFamily="18" charset="0"/>
              </a:rPr>
              <a:t>These cause organizations to fall back into the chaos trap.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third chapter </a:t>
            </a:r>
            <a:r>
              <a:rPr lang="en-US" sz="2400" b="1" dirty="0" smtClean="0">
                <a:latin typeface="Times New Roman" pitchFamily="18" charset="0"/>
                <a:cs typeface="Times New Roman" pitchFamily="18" charset="0"/>
              </a:rPr>
              <a:t>Software Process Assessment</a:t>
            </a:r>
            <a:r>
              <a:rPr lang="en-US" sz="2400" dirty="0" smtClean="0">
                <a:latin typeface="Times New Roman" pitchFamily="18" charset="0"/>
                <a:cs typeface="Times New Roman" pitchFamily="18" charset="0"/>
              </a:rPr>
              <a:t> describes how to assess software organizations and how the results are used to determine priority needs for improvement.</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fourth chapter </a:t>
            </a:r>
            <a:r>
              <a:rPr lang="en-US" sz="2400" b="1" dirty="0" smtClean="0">
                <a:latin typeface="Times New Roman" pitchFamily="18" charset="0"/>
                <a:cs typeface="Times New Roman" pitchFamily="18" charset="0"/>
              </a:rPr>
              <a:t>The Initial Process</a:t>
            </a:r>
            <a:r>
              <a:rPr lang="en-US" sz="2400" dirty="0" smtClean="0">
                <a:latin typeface="Times New Roman" pitchFamily="18" charset="0"/>
                <a:cs typeface="Times New Roman" pitchFamily="18" charset="0"/>
              </a:rPr>
              <a:t> deals with the most common software problems, why they persist, and the general approaches to resolving them.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Whenever an improvement program is launched, it is necessary to consider the characteristics of an effective software process. The improvement must be predictable, in terms of cost estimates, schedule commitments must be met with consistency, and the resulting products should generally meet users functional and quality expectations.</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software process is the set of tools, methods, and practices used to produce a software product.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The objective of software process management are to produce products according to plan while simultaneously improving the organizations capability to produce better products.</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process is said to be stable or under statistical control, if its future performance is predictable within established statistical limits. When a process is under statistical control, repeating the work in the same way will produce roughly the same result.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To obtain consistently better results, it is necessary to improve the process. If the process is not under statistical control, sustained progress is not possible.</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4667</TotalTime>
  <Words>4320</Words>
  <Application>Microsoft Office PowerPoint</Application>
  <PresentationFormat>On-screen Show (4:3)</PresentationFormat>
  <Paragraphs>662</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SOFTWARE PROCESS AND PROJECT MANAGEMENT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Process and Project Management</dc:title>
  <dc:creator>KPKR</dc:creator>
  <cp:lastModifiedBy>KPKR</cp:lastModifiedBy>
  <cp:revision>429</cp:revision>
  <dcterms:created xsi:type="dcterms:W3CDTF">2006-08-16T00:00:00Z</dcterms:created>
  <dcterms:modified xsi:type="dcterms:W3CDTF">2022-09-22T03:45:20Z</dcterms:modified>
</cp:coreProperties>
</file>