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1" r:id="rId3"/>
    <p:sldId id="257" r:id="rId4"/>
    <p:sldId id="258" r:id="rId5"/>
    <p:sldId id="336" r:id="rId6"/>
    <p:sldId id="259" r:id="rId7"/>
    <p:sldId id="337" r:id="rId8"/>
    <p:sldId id="260" r:id="rId9"/>
    <p:sldId id="261" r:id="rId10"/>
    <p:sldId id="338" r:id="rId11"/>
    <p:sldId id="262" r:id="rId12"/>
    <p:sldId id="263" r:id="rId13"/>
    <p:sldId id="264" r:id="rId14"/>
    <p:sldId id="265" r:id="rId15"/>
    <p:sldId id="339" r:id="rId16"/>
    <p:sldId id="266" r:id="rId17"/>
    <p:sldId id="267" r:id="rId18"/>
    <p:sldId id="344" r:id="rId19"/>
    <p:sldId id="340" r:id="rId20"/>
    <p:sldId id="342" r:id="rId21"/>
    <p:sldId id="343" r:id="rId22"/>
    <p:sldId id="345" r:id="rId23"/>
    <p:sldId id="346" r:id="rId24"/>
    <p:sldId id="268" r:id="rId25"/>
    <p:sldId id="269" r:id="rId26"/>
    <p:sldId id="347" r:id="rId27"/>
    <p:sldId id="270" r:id="rId28"/>
    <p:sldId id="272" r:id="rId29"/>
    <p:sldId id="348" r:id="rId30"/>
    <p:sldId id="271" r:id="rId31"/>
    <p:sldId id="273" r:id="rId32"/>
    <p:sldId id="349" r:id="rId33"/>
    <p:sldId id="274" r:id="rId34"/>
    <p:sldId id="275" r:id="rId35"/>
    <p:sldId id="276" r:id="rId36"/>
    <p:sldId id="277" r:id="rId37"/>
    <p:sldId id="278" r:id="rId38"/>
    <p:sldId id="350" r:id="rId39"/>
    <p:sldId id="279" r:id="rId40"/>
    <p:sldId id="280" r:id="rId41"/>
    <p:sldId id="281" r:id="rId42"/>
    <p:sldId id="282" r:id="rId43"/>
    <p:sldId id="283" r:id="rId44"/>
    <p:sldId id="285" r:id="rId45"/>
    <p:sldId id="286" r:id="rId46"/>
    <p:sldId id="287" r:id="rId47"/>
    <p:sldId id="290" r:id="rId48"/>
    <p:sldId id="291" r:id="rId49"/>
    <p:sldId id="294" r:id="rId50"/>
    <p:sldId id="295" r:id="rId51"/>
    <p:sldId id="292" r:id="rId52"/>
    <p:sldId id="293" r:id="rId53"/>
    <p:sldId id="296" r:id="rId54"/>
    <p:sldId id="297" r:id="rId55"/>
    <p:sldId id="298" r:id="rId56"/>
    <p:sldId id="299" r:id="rId57"/>
    <p:sldId id="301" r:id="rId58"/>
    <p:sldId id="302" r:id="rId59"/>
    <p:sldId id="303" r:id="rId60"/>
    <p:sldId id="304" r:id="rId61"/>
    <p:sldId id="309" r:id="rId62"/>
    <p:sldId id="310" r:id="rId63"/>
    <p:sldId id="311" r:id="rId64"/>
    <p:sldId id="313" r:id="rId65"/>
    <p:sldId id="314" r:id="rId66"/>
    <p:sldId id="315" r:id="rId67"/>
    <p:sldId id="316" r:id="rId68"/>
    <p:sldId id="317" r:id="rId69"/>
    <p:sldId id="318" r:id="rId70"/>
    <p:sldId id="319" r:id="rId71"/>
    <p:sldId id="320" r:id="rId72"/>
    <p:sldId id="321" r:id="rId73"/>
    <p:sldId id="352" r:id="rId74"/>
    <p:sldId id="322" r:id="rId75"/>
    <p:sldId id="323" r:id="rId76"/>
    <p:sldId id="353" r:id="rId77"/>
    <p:sldId id="324" r:id="rId78"/>
    <p:sldId id="325" r:id="rId79"/>
    <p:sldId id="326" r:id="rId80"/>
    <p:sldId id="354" r:id="rId81"/>
    <p:sldId id="327" r:id="rId82"/>
    <p:sldId id="328" r:id="rId83"/>
    <p:sldId id="329" r:id="rId84"/>
    <p:sldId id="330" r:id="rId85"/>
    <p:sldId id="332" r:id="rId86"/>
    <p:sldId id="333" r:id="rId87"/>
    <p:sldId id="334"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a:bodyPr>
          <a:lstStyle/>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PART – II</a:t>
            </a:r>
          </a:p>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smtClean="0">
                <a:solidFill>
                  <a:schemeClr val="tx1"/>
                </a:solidFill>
                <a:latin typeface="Times New Roman" pitchFamily="18" charset="0"/>
                <a:cs typeface="Times New Roman" pitchFamily="18" charset="0"/>
              </a:rPr>
              <a:t>THE </a:t>
            </a:r>
            <a:r>
              <a:rPr lang="en-US" sz="2400" b="1" dirty="0" smtClean="0">
                <a:solidFill>
                  <a:schemeClr val="tx1"/>
                </a:solidFill>
                <a:latin typeface="Times New Roman" pitchFamily="18" charset="0"/>
                <a:cs typeface="Times New Roman" pitchFamily="18" charset="0"/>
              </a:rPr>
              <a:t>REPEATABLE PROCESS</a:t>
            </a:r>
            <a:endParaRPr lang="en-US" sz="24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Establishing a Commitment Process </a:t>
            </a:r>
          </a:p>
          <a:p>
            <a:pPr algn="just">
              <a:buNone/>
            </a:pPr>
            <a:endParaRPr lang="en-US" sz="12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commitment can be established quickly. </a:t>
            </a:r>
          </a:p>
          <a:p>
            <a:pPr algn="just">
              <a:buNone/>
            </a:pPr>
            <a:endParaRPr lang="en-US" sz="12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basic requirement is a senior executive who is willing to insist the required planning to be done before any commitment is made. </a:t>
            </a:r>
          </a:p>
          <a:p>
            <a:pPr algn="just"/>
            <a:endParaRPr lang="en-US" sz="12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Since people must know how to make schedules and estimates, training courses are required, specific estimating, review, and approval procedures. </a:t>
            </a:r>
          </a:p>
          <a:p>
            <a:pPr algn="just"/>
            <a:endParaRPr lang="en-US" sz="12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Once the senior manager decides to implement a commitment process, these items can be readily accomplished.</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Management System</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Management’s goals and objectives are like fuel that drive the engine, and the commitment process is like lubrication. The management system is the gear that distributes the power, sets the pace, and points to the organization’s direction.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Every organization will have unique objectives, and there generally four components</a:t>
            </a:r>
          </a:p>
          <a:p>
            <a:pPr lvl="1" algn="just"/>
            <a:r>
              <a:rPr lang="en-US" sz="2300" dirty="0" smtClean="0">
                <a:latin typeface="Times New Roman" pitchFamily="18" charset="0"/>
                <a:cs typeface="Times New Roman" pitchFamily="18" charset="0"/>
              </a:rPr>
              <a:t>To have a technical and business strategy that aims at long-term goals as growth rate or market position</a:t>
            </a:r>
          </a:p>
          <a:p>
            <a:pPr lvl="1" algn="just"/>
            <a:r>
              <a:rPr lang="en-US" sz="2300" dirty="0" smtClean="0">
                <a:latin typeface="Times New Roman" pitchFamily="18" charset="0"/>
                <a:cs typeface="Times New Roman" pitchFamily="18" charset="0"/>
              </a:rPr>
              <a:t>To provide quality products that meet customer’s needs in a timely and effective way</a:t>
            </a:r>
          </a:p>
          <a:p>
            <a:pPr lvl="1" algn="just"/>
            <a:r>
              <a:rPr lang="en-US" sz="2300" dirty="0" smtClean="0">
                <a:latin typeface="Times New Roman" pitchFamily="18" charset="0"/>
                <a:cs typeface="Times New Roman" pitchFamily="18" charset="0"/>
              </a:rPr>
              <a:t>To perform the assigned mission competitively and economically</a:t>
            </a:r>
          </a:p>
          <a:p>
            <a:pPr lvl="1" algn="just"/>
            <a:r>
              <a:rPr lang="en-US" sz="2300" dirty="0" smtClean="0">
                <a:latin typeface="Times New Roman" pitchFamily="18" charset="0"/>
                <a:cs typeface="Times New Roman" pitchFamily="18" charset="0"/>
              </a:rPr>
              <a:t>To improve continually the organization’s ability to handle more challenging work</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Product and Period Plans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To resolve the conflicts and to establish a framework for operations, most organizations produce annual operating plans. These specify the tasks to be performed and assign the responsibilities and resources to accomplish them.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Skilled resources is the most important need of every project and staff, their allocation is the first essential step in producing these plans.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operating plan deals with technical and business issues in annual and organizational terms. Thus expenses, capital requirements, product delivery commitments are established for each period by each organizational entity.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Similarly, annual productivity and profitability objectives are stated, together with the strategies for achieving them.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Product plans focus on the activities and objectives of each project. The major issues are function, cost, schedule and quality, together with related resources and checkpoints.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Each project has its own management and some dedicated resources, while all projects rely on common resources  for some of their work.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They report to senior management on a periodic oversight basis. They are monitored by common staff and audit groups who inform management of the problems and risks of meeting the period and product goals.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Project personnel view their work as the fundamental business of the organization. </a:t>
            </a: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10000"/>
          </a:bodyPr>
          <a:lstStyle/>
          <a:p>
            <a:pPr algn="just">
              <a:buNone/>
            </a:pPr>
            <a:r>
              <a:rPr lang="en-US" sz="24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The project is not set up as an annual basis and has considerable difficulty in producing annual data on items as cost, quality and productivity. </a:t>
            </a:r>
          </a:p>
          <a:p>
            <a:pPr algn="just">
              <a:buNone/>
            </a:pPr>
            <a:endParaRPr lang="en-US" sz="13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Organizations are measured and managed on a period basis and project data must be translated into period terms for inclusion into annual budget, plans or stakeholder reports.</a:t>
            </a:r>
          </a:p>
          <a:p>
            <a:pPr algn="just">
              <a:buNone/>
            </a:pPr>
            <a:endParaRPr lang="en-US" sz="1300" b="1" dirty="0" smtClean="0">
              <a:latin typeface="Times New Roman" pitchFamily="18" charset="0"/>
              <a:cs typeface="Times New Roman" pitchFamily="18" charset="0"/>
            </a:endParaRPr>
          </a:p>
          <a:p>
            <a:pPr algn="just">
              <a:buNone/>
            </a:pPr>
            <a:r>
              <a:rPr lang="en-US" sz="2600" b="1" dirty="0" smtClean="0">
                <a:latin typeface="Times New Roman" pitchFamily="18" charset="0"/>
                <a:cs typeface="Times New Roman" pitchFamily="18" charset="0"/>
              </a:rPr>
              <a:t>Management Oversight</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An effective management system uses reviews and contention system to resolve product and period conflicts and establish the balance between line and staff. Each line and staff organization prepares its annual plan and reviews it with all involved parties.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The issues are then resolved, the separate plans are consolidated into a total organizational plan, and this total plan is incorporated in the plan for next higher organizational level.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Each project establishes its own plan prior to project initiation and periodically reviews and updates 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Contention Process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An effective review system requires a parallel contention system to encourage the open expression of differences and their resolution. </a:t>
            </a:r>
          </a:p>
          <a:p>
            <a:pPr algn="just">
              <a:buNone/>
            </a:pPr>
            <a:endParaRPr lang="en-US" sz="13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principle behind contention system is that the best decisions are based on a full understanding of the relevant issues.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are many ways to solve problems and there is an agreement on the best approach.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Most organizations find contention systems helps them to arrive at better decisions.	</a:t>
            </a: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principles of contention system are</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All major decisions are reviewed with the involved parties in advance, and the parties are requested to agree. Where possible, any issues are resolved before proceeding.</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When the time comes for decision, all parties are present and asked to state their views.</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When there is no disagreement, the senior manager determines if there is knowledgeable agreement, if any disagreeing party are absent, or if more preparation is needed. </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In the latter two cases, the decision is deferred until necessary work has been done.</a:t>
            </a:r>
            <a:endParaRPr lang="en-US" sz="23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Quarterly Review</a:t>
            </a:r>
            <a:endParaRPr lang="en-US" sz="1200" b="1" dirty="0" smtClean="0">
              <a:latin typeface="Times New Roman" pitchFamily="18" charset="0"/>
              <a:cs typeface="Times New Roman" pitchFamily="18" charset="0"/>
            </a:endParaRPr>
          </a:p>
          <a:p>
            <a:pPr algn="just">
              <a:buNone/>
            </a:pPr>
            <a:endParaRPr lang="en-US" sz="13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provides the forum for resolving conflicts and monitoring progress against period and product objectives. </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topics include an assessment of project against plan and the organization’s performance against its goals.</a:t>
            </a:r>
          </a:p>
          <a:p>
            <a:pPr algn="just">
              <a:buNone/>
            </a:pPr>
            <a:endParaRPr lang="en-US" sz="1200" dirty="0" smtClean="0">
              <a:latin typeface="Times New Roman" pitchFamily="18" charset="0"/>
              <a:cs typeface="Times New Roman" pitchFamily="18" charset="0"/>
            </a:endParaRPr>
          </a:p>
          <a:p>
            <a:pPr algn="just" defTabSz="225425">
              <a:buNone/>
            </a:pPr>
            <a:r>
              <a:rPr lang="en-US" sz="2400" dirty="0" smtClean="0">
                <a:latin typeface="Times New Roman" pitchFamily="18" charset="0"/>
                <a:cs typeface="Times New Roman" pitchFamily="18" charset="0"/>
              </a:rPr>
              <a:t>	The site manager is the senior executive over an operation that has three main functions: </a:t>
            </a:r>
            <a:r>
              <a:rPr lang="en-US" sz="2400" b="1" dirty="0" smtClean="0">
                <a:latin typeface="Times New Roman" pitchFamily="18" charset="0"/>
                <a:cs typeface="Times New Roman" pitchFamily="18" charset="0"/>
              </a:rPr>
              <a:t>projects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technical support</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finance</a:t>
            </a:r>
            <a:r>
              <a:rPr lang="en-US" sz="2400" dirty="0" smtClean="0">
                <a:latin typeface="Times New Roman" pitchFamily="18" charset="0"/>
                <a:cs typeface="Times New Roman" pitchFamily="18" charset="0"/>
              </a:rPr>
              <a:t>. </a:t>
            </a:r>
          </a:p>
          <a:p>
            <a:pPr marL="403225" algn="just" defTabSz="630238">
              <a:buNone/>
            </a:pPr>
            <a:r>
              <a:rPr lang="en-US" sz="1200" dirty="0" smtClean="0">
                <a:latin typeface="Times New Roman" pitchFamily="18" charset="0"/>
                <a:cs typeface="Times New Roman" pitchFamily="18" charset="0"/>
              </a:rPr>
              <a:t>	</a:t>
            </a:r>
          </a:p>
          <a:p>
            <a:pPr marL="403225" algn="just" defTabSz="630238">
              <a:buNone/>
            </a:pPr>
            <a:r>
              <a:rPr lang="en-US" sz="2400" dirty="0" smtClean="0">
                <a:latin typeface="Times New Roman" pitchFamily="18" charset="0"/>
                <a:cs typeface="Times New Roman" pitchFamily="18" charset="0"/>
              </a:rPr>
              <a:t>	The technical support organization includes </a:t>
            </a:r>
          </a:p>
          <a:p>
            <a:pPr marL="912813" algn="just"/>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Central computing services for the laboratory</a:t>
            </a:r>
          </a:p>
          <a:p>
            <a:pPr marL="912813" algn="just"/>
            <a:r>
              <a:rPr lang="en-US" sz="2400" b="1" dirty="0" smtClean="0">
                <a:latin typeface="Times New Roman" pitchFamily="18" charset="0"/>
                <a:cs typeface="Times New Roman" pitchFamily="18" charset="0"/>
              </a:rPr>
              <a:t>	Software Configuration Management (SCM) group</a:t>
            </a:r>
          </a:p>
          <a:p>
            <a:pPr marL="912813" algn="just"/>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Software Quality Assurance (SQA) organization</a:t>
            </a:r>
          </a:p>
          <a:p>
            <a:pPr marL="912813" algn="just"/>
            <a:r>
              <a:rPr lang="en-US" sz="2400" b="1" dirty="0" smtClean="0">
                <a:latin typeface="Times New Roman" pitchFamily="18" charset="0"/>
                <a:cs typeface="Times New Roman" pitchFamily="18" charset="0"/>
              </a:rPr>
              <a:t>	Software Engineering Process Group (SEPG)</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sApp Image 2022-09-18 at 18.41.55.jpeg"/>
          <p:cNvPicPr>
            <a:picLocks noGrp="1" noChangeAspect="1"/>
          </p:cNvPicPr>
          <p:nvPr>
            <p:ph idx="1"/>
          </p:nvPr>
        </p:nvPicPr>
        <p:blipFill>
          <a:blip r:embed="rId2"/>
          <a:stretch>
            <a:fillRect/>
          </a:stretch>
        </p:blipFill>
        <p:spPr>
          <a:xfrm>
            <a:off x="1219200" y="152400"/>
            <a:ext cx="6553199" cy="65532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Quarterly Review</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project portion of the quarterly review examines the status of each major project against its plan and objectives.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Each project should thus have an approved plan against which progress is reported.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key is each project manager must summarize each quarter what is accomplished in the previous quarter and what is planned for the next.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If the work is proceeding as planned, these reports are crisp and in brief. </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fontScale="92500"/>
          </a:bodyPr>
          <a:lstStyle/>
          <a:p>
            <a:r>
              <a:rPr lang="en-US" sz="2400" b="1" dirty="0" smtClean="0">
                <a:solidFill>
                  <a:schemeClr val="tx1"/>
                </a:solidFill>
                <a:latin typeface="Times New Roman" pitchFamily="18" charset="0"/>
                <a:cs typeface="Times New Roman" pitchFamily="18" charset="0"/>
              </a:rPr>
              <a:t>The Repeatable Process</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Once the organization has conducted an assessment, it is then in a position to address its key improvement priorities. </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The software process is complex and involves a host of different activities. </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The four topics addressed in this part are not the only important issues but they likely represent the highest-priority areas for organizational improvement. </a:t>
            </a:r>
          </a:p>
          <a:p>
            <a:pPr algn="just"/>
            <a:endParaRPr lang="en-US" sz="13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Many other areas need to be addressed, but it is essential to establish priorities.</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The major issues in this part are </a:t>
            </a:r>
          </a:p>
          <a:p>
            <a:pPr algn="just">
              <a:buFont typeface="Arial" pitchFamily="34" charset="0"/>
              <a:buChar char="•"/>
            </a:pPr>
            <a:r>
              <a:rPr lang="en-US" sz="2400" b="1" dirty="0" smtClean="0">
                <a:solidFill>
                  <a:schemeClr val="tx1"/>
                </a:solidFill>
                <a:latin typeface="Times New Roman" pitchFamily="18" charset="0"/>
                <a:cs typeface="Times New Roman" pitchFamily="18" charset="0"/>
              </a:rPr>
              <a:t>Commitments </a:t>
            </a:r>
          </a:p>
          <a:p>
            <a:pPr algn="just">
              <a:buFont typeface="Arial" pitchFamily="34" charset="0"/>
              <a:buChar char="•"/>
            </a:pPr>
            <a:r>
              <a:rPr lang="en-US" sz="2400" b="1" dirty="0" smtClean="0">
                <a:solidFill>
                  <a:schemeClr val="tx1"/>
                </a:solidFill>
                <a:latin typeface="Times New Roman" pitchFamily="18" charset="0"/>
                <a:cs typeface="Times New Roman" pitchFamily="18" charset="0"/>
              </a:rPr>
              <a:t>Planning </a:t>
            </a:r>
          </a:p>
          <a:p>
            <a:pPr algn="just">
              <a:buFont typeface="Arial" pitchFamily="34" charset="0"/>
              <a:buChar char="•"/>
            </a:pPr>
            <a:r>
              <a:rPr lang="en-US" sz="2400" b="1" dirty="0" smtClean="0">
                <a:solidFill>
                  <a:schemeClr val="tx1"/>
                </a:solidFill>
                <a:latin typeface="Times New Roman" pitchFamily="18" charset="0"/>
                <a:cs typeface="Times New Roman" pitchFamily="18" charset="0"/>
              </a:rPr>
              <a:t>Configuration Management</a:t>
            </a:r>
          </a:p>
          <a:p>
            <a:pPr algn="just">
              <a:buFont typeface="Arial" pitchFamily="34" charset="0"/>
              <a:buChar char="•"/>
            </a:pPr>
            <a:r>
              <a:rPr lang="en-US" sz="2400" b="1" dirty="0" smtClean="0">
                <a:solidFill>
                  <a:schemeClr val="tx1"/>
                </a:solidFill>
                <a:latin typeface="Times New Roman" pitchFamily="18" charset="0"/>
                <a:cs typeface="Times New Roman" pitchFamily="18" charset="0"/>
              </a:rPr>
              <a:t>Quality Assurance</a:t>
            </a:r>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sApp Image 2022-09-18 at 18.42.39.jpeg"/>
          <p:cNvPicPr>
            <a:picLocks noGrp="1" noChangeAspect="1"/>
          </p:cNvPicPr>
          <p:nvPr>
            <p:ph idx="1"/>
          </p:nvPr>
        </p:nvPicPr>
        <p:blipFill>
          <a:blip r:embed="rId2"/>
          <a:stretch>
            <a:fillRect/>
          </a:stretch>
        </p:blipFill>
        <p:spPr>
          <a:xfrm rot="16200000">
            <a:off x="1524000" y="-838200"/>
            <a:ext cx="6172200" cy="86106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summary report can be useful in identifying project status against  specific checkpoints.</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In addition to monitoring progress, the quarterly reviews maintain focus on organizational improvement. Organizational improvement is the matter of priorities.</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For any improvements to be implemented, they must be given sufficient priority to get on the immediate action lists of some key people.</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When the management team decides to make improvements, it must assign people to do the work. </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If senior management does not intervene, no one will be assigned and nothing will be done. Staffing of organizational improvement tasks should be reviewed on a monthly basis.</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organization’s SEPG and SQA staff should conduct the quarterly management reviews.</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SQA staff assesses project and subcontractor status and SEPG covers management control, process status, technology status, quality and productivity tracking.</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primary focus of these reviews should be on financial and resource status and on establishing the technical staffs required to conduct more comprehensive reviews.</a:t>
            </a: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sApp Image 2022-09-18 at 19.20.20.jpeg"/>
          <p:cNvPicPr>
            <a:picLocks noGrp="1" noChangeAspect="1"/>
          </p:cNvPicPr>
          <p:nvPr>
            <p:ph idx="1"/>
          </p:nvPr>
        </p:nvPicPr>
        <p:blipFill>
          <a:blip r:embed="rId2"/>
          <a:stretch>
            <a:fillRect/>
          </a:stretch>
        </p:blipFill>
        <p:spPr>
          <a:xfrm rot="16200000">
            <a:off x="1485900" y="-723902"/>
            <a:ext cx="6248400" cy="8458202"/>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Project Phase Review</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 addition to quarterly reviews, management must assess the project progress periodically. This is accomplished through a sequence of reviews at key points in each project. All sized projects should be reviewed periodically.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review is done by dividing the program into appropriate phases, depending on project size and anticipated risk.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These reviews ensure coordination of the technical and business tasks, make all participating groups aware of project status, and either resolve or escalate the key issues.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final step in phase review is approval to proceed to the next phase. The project manager obtains this agreement either at the phase review or at the escalation meeting. </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principles of the phase review process are</a:t>
            </a:r>
          </a:p>
          <a:p>
            <a:pPr algn="just">
              <a:buNone/>
            </a:pPr>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Before initiation and at predetermined points during the project, detailed technical and management reviews are conducted.</a:t>
            </a:r>
          </a:p>
          <a:p>
            <a:pPr lvl="1" algn="just"/>
            <a:r>
              <a:rPr lang="en-US" sz="2300" dirty="0" smtClean="0">
                <a:latin typeface="Times New Roman" pitchFamily="18" charset="0"/>
                <a:cs typeface="Times New Roman" pitchFamily="18" charset="0"/>
              </a:rPr>
              <a:t>The review points are selected based on the criteria</a:t>
            </a:r>
          </a:p>
          <a:p>
            <a:pPr lvl="2" algn="just"/>
            <a:r>
              <a:rPr lang="en-US" sz="2200" dirty="0" smtClean="0">
                <a:latin typeface="Times New Roman" pitchFamily="18" charset="0"/>
                <a:cs typeface="Times New Roman" pitchFamily="18" charset="0"/>
              </a:rPr>
              <a:t>Whenever major resource commitments are required</a:t>
            </a:r>
          </a:p>
          <a:p>
            <a:pPr lvl="2" algn="just"/>
            <a:r>
              <a:rPr lang="en-US" sz="2200" dirty="0" smtClean="0">
                <a:latin typeface="Times New Roman" pitchFamily="18" charset="0"/>
                <a:cs typeface="Times New Roman" pitchFamily="18" charset="0"/>
              </a:rPr>
              <a:t>At key technical milestones such as project initiation, high-level design complete, prototype completion, unit test complete and so forth</a:t>
            </a:r>
          </a:p>
          <a:p>
            <a:pPr lvl="2" algn="just"/>
            <a:r>
              <a:rPr lang="en-US" sz="2200" dirty="0" smtClean="0">
                <a:latin typeface="Times New Roman" pitchFamily="18" charset="0"/>
                <a:cs typeface="Times New Roman" pitchFamily="18" charset="0"/>
              </a:rPr>
              <a:t>At reasonable calendar intervals, with milestones established for short and long projects</a:t>
            </a:r>
          </a:p>
          <a:p>
            <a:pPr lvl="1" algn="just"/>
            <a:r>
              <a:rPr lang="en-US" sz="2300" dirty="0" smtClean="0">
                <a:latin typeface="Times New Roman" pitchFamily="18" charset="0"/>
                <a:cs typeface="Times New Roman" pitchFamily="18" charset="0"/>
              </a:rPr>
              <a:t>The review is conducted by project manager</a:t>
            </a:r>
          </a:p>
          <a:p>
            <a:pPr lvl="1" algn="just"/>
            <a:r>
              <a:rPr lang="en-US" sz="2300" dirty="0" smtClean="0">
                <a:latin typeface="Times New Roman" pitchFamily="18" charset="0"/>
                <a:cs typeface="Times New Roman" pitchFamily="18" charset="0"/>
              </a:rPr>
              <a:t>All involved line and staff organizations participate</a:t>
            </a:r>
          </a:p>
          <a:p>
            <a:pPr lvl="1" algn="just"/>
            <a:r>
              <a:rPr lang="en-US" sz="2300" dirty="0" smtClean="0">
                <a:latin typeface="Times New Roman" pitchFamily="18" charset="0"/>
                <a:cs typeface="Times New Roman" pitchFamily="18" charset="0"/>
              </a:rPr>
              <a:t>The meeting is not to resolve issues but to identify them and assign resolution responsibility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300" dirty="0" smtClean="0">
                <a:latin typeface="Times New Roman" pitchFamily="18" charset="0"/>
                <a:cs typeface="Times New Roman" pitchFamily="18" charset="0"/>
              </a:rPr>
              <a:t>The project manager, with finance and SQA, decide whether</a:t>
            </a:r>
          </a:p>
          <a:p>
            <a:pPr lvl="2" algn="just"/>
            <a:r>
              <a:rPr lang="en-US" sz="2200" dirty="0" smtClean="0">
                <a:latin typeface="Times New Roman" pitchFamily="18" charset="0"/>
                <a:cs typeface="Times New Roman" pitchFamily="18" charset="0"/>
              </a:rPr>
              <a:t>The phase was successfully completed</a:t>
            </a:r>
          </a:p>
          <a:p>
            <a:pPr lvl="2" algn="just"/>
            <a:r>
              <a:rPr lang="en-US" sz="2200" dirty="0" smtClean="0">
                <a:latin typeface="Times New Roman" pitchFamily="18" charset="0"/>
                <a:cs typeface="Times New Roman" pitchFamily="18" charset="0"/>
              </a:rPr>
              <a:t>After each resolution, the phase is to be considered complete</a:t>
            </a:r>
          </a:p>
          <a:p>
            <a:pPr lvl="2" algn="just"/>
            <a:r>
              <a:rPr lang="en-US" sz="2200" dirty="0" smtClean="0">
                <a:latin typeface="Times New Roman" pitchFamily="18" charset="0"/>
                <a:cs typeface="Times New Roman" pitchFamily="18" charset="0"/>
              </a:rPr>
              <a:t>Another review is required</a:t>
            </a:r>
          </a:p>
          <a:p>
            <a:pPr lvl="2" algn="just"/>
            <a:r>
              <a:rPr lang="en-US" sz="2200" dirty="0" smtClean="0">
                <a:latin typeface="Times New Roman" pitchFamily="18" charset="0"/>
                <a:cs typeface="Times New Roman" pitchFamily="18" charset="0"/>
              </a:rPr>
              <a:t>Escalation should be made to senior manager</a:t>
            </a:r>
          </a:p>
          <a:p>
            <a:pPr lvl="1" algn="just"/>
            <a:r>
              <a:rPr lang="en-US" sz="2300" dirty="0" smtClean="0">
                <a:latin typeface="Times New Roman" pitchFamily="18" charset="0"/>
                <a:cs typeface="Times New Roman" pitchFamily="18" charset="0"/>
              </a:rPr>
              <a:t>The review is concluded, and project manager notifies senior management of the final conclusion, with a review report summarizing the key issues and responsibilities and dates for resolution</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Establishing a Project Management System</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most important management review system is that conducted by the project management team itself.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If project management is not aware of and actively involved in project issues, no other management system can be fully effective.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Even with capable project managers, the effectiveness of the management system depends on the quality of the project schedules and resource estimates and the capability of SQA to monitor project performance.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reports on progress against quality plans should be initiated.</a:t>
            </a:r>
            <a:endParaRPr lang="en-US"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steps needed are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1. The commitment system is defined</a:t>
            </a:r>
          </a:p>
          <a:p>
            <a:pPr lvl="1" algn="just"/>
            <a:r>
              <a:rPr lang="en-US" sz="2300" dirty="0" smtClean="0">
                <a:latin typeface="Times New Roman" pitchFamily="18" charset="0"/>
                <a:cs typeface="Times New Roman" pitchFamily="18" charset="0"/>
              </a:rPr>
              <a:t>What commitments require senior management approval</a:t>
            </a:r>
          </a:p>
          <a:p>
            <a:pPr lvl="1" algn="just"/>
            <a:r>
              <a:rPr lang="en-US" sz="2300" dirty="0" smtClean="0">
                <a:latin typeface="Times New Roman" pitchFamily="18" charset="0"/>
                <a:cs typeface="Times New Roman" pitchFamily="18" charset="0"/>
              </a:rPr>
              <a:t>When are these approvals needed</a:t>
            </a:r>
          </a:p>
          <a:p>
            <a:pPr lvl="1" algn="just"/>
            <a:r>
              <a:rPr lang="en-US" sz="2300" dirty="0" smtClean="0">
                <a:latin typeface="Times New Roman" pitchFamily="18" charset="0"/>
                <a:cs typeface="Times New Roman" pitchFamily="18" charset="0"/>
              </a:rPr>
              <a:t>What preparation and concurrences are required prior to requesting this approval</a:t>
            </a:r>
          </a:p>
          <a:p>
            <a:pPr lvl="1" algn="just"/>
            <a:r>
              <a:rPr lang="en-US" sz="2300" dirty="0" smtClean="0">
                <a:latin typeface="Times New Roman" pitchFamily="18" charset="0"/>
                <a:cs typeface="Times New Roman" pitchFamily="18" charset="0"/>
              </a:rPr>
              <a:t>What are the mechanisms for stopping or delaying projects that have not been approved</a:t>
            </a:r>
          </a:p>
          <a:p>
            <a:pPr algn="just">
              <a:buNone/>
            </a:pPr>
            <a:r>
              <a:rPr lang="en-US" sz="2400" dirty="0" smtClean="0">
                <a:latin typeface="Times New Roman" pitchFamily="18" charset="0"/>
                <a:cs typeface="Times New Roman" pitchFamily="18" charset="0"/>
              </a:rPr>
              <a:t>2. The quarterly review system is established</a:t>
            </a:r>
          </a:p>
          <a:p>
            <a:pPr lvl="1" algn="just"/>
            <a:r>
              <a:rPr lang="en-US" sz="2300" dirty="0" smtClean="0">
                <a:latin typeface="Times New Roman" pitchFamily="18" charset="0"/>
                <a:cs typeface="Times New Roman" pitchFamily="18" charset="0"/>
              </a:rPr>
              <a:t>What is to be covered and who will do it?</a:t>
            </a:r>
          </a:p>
          <a:p>
            <a:pPr lvl="1" algn="just"/>
            <a:r>
              <a:rPr lang="en-US" sz="2300" dirty="0" smtClean="0">
                <a:latin typeface="Times New Roman" pitchFamily="18" charset="0"/>
                <a:cs typeface="Times New Roman" pitchFamily="18" charset="0"/>
              </a:rPr>
              <a:t>Who manages the agenda and schedule?</a:t>
            </a:r>
          </a:p>
          <a:p>
            <a:pPr lvl="1" algn="just"/>
            <a:r>
              <a:rPr lang="en-US" sz="2300" dirty="0" smtClean="0">
                <a:latin typeface="Times New Roman" pitchFamily="18" charset="0"/>
                <a:cs typeface="Times New Roman" pitchFamily="18" charset="0"/>
              </a:rPr>
              <a:t>Who attends?</a:t>
            </a:r>
          </a:p>
          <a:p>
            <a:pPr lvl="1" algn="just"/>
            <a:r>
              <a:rPr lang="en-US" sz="2300" dirty="0" smtClean="0">
                <a:latin typeface="Times New Roman" pitchFamily="18" charset="0"/>
                <a:cs typeface="Times New Roman" pitchFamily="18" charset="0"/>
              </a:rPr>
              <a:t>Who prepares the minutes and tracks the action items?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phase review system is established</a:t>
            </a:r>
          </a:p>
          <a:p>
            <a:pPr lvl="1" algn="just"/>
            <a:r>
              <a:rPr lang="en-US" sz="2300" dirty="0" smtClean="0">
                <a:latin typeface="Times New Roman" pitchFamily="18" charset="0"/>
                <a:cs typeface="Times New Roman" pitchFamily="18" charset="0"/>
              </a:rPr>
              <a:t>What projects are to be covered?</a:t>
            </a:r>
          </a:p>
          <a:p>
            <a:pPr lvl="1" algn="just"/>
            <a:r>
              <a:rPr lang="en-US" sz="2300" dirty="0" smtClean="0">
                <a:latin typeface="Times New Roman" pitchFamily="18" charset="0"/>
                <a:cs typeface="Times New Roman" pitchFamily="18" charset="0"/>
              </a:rPr>
              <a:t>At what project checkpoints will phase reviews be conducted?</a:t>
            </a:r>
          </a:p>
          <a:p>
            <a:pPr lvl="1" algn="just"/>
            <a:r>
              <a:rPr lang="en-US" sz="2300" dirty="0" smtClean="0">
                <a:latin typeface="Times New Roman" pitchFamily="18" charset="0"/>
                <a:cs typeface="Times New Roman" pitchFamily="18" charset="0"/>
              </a:rPr>
              <a:t>What special criteria will be used for very large and very small projects?</a:t>
            </a:r>
          </a:p>
          <a:p>
            <a:pPr lvl="1" algn="just"/>
            <a:r>
              <a:rPr lang="en-US" sz="2300" dirty="0" smtClean="0">
                <a:latin typeface="Times New Roman" pitchFamily="18" charset="0"/>
                <a:cs typeface="Times New Roman" pitchFamily="18" charset="0"/>
              </a:rPr>
              <a:t>Who is responsible for scheduling and conducting the reviews?</a:t>
            </a:r>
          </a:p>
          <a:p>
            <a:pPr lvl="1" algn="just"/>
            <a:r>
              <a:rPr lang="en-US" sz="2300" dirty="0" smtClean="0">
                <a:latin typeface="Times New Roman" pitchFamily="18" charset="0"/>
                <a:cs typeface="Times New Roman" pitchFamily="18" charset="0"/>
              </a:rPr>
              <a:t>Who is responsible for reporting the results and tracking the action items?</a:t>
            </a:r>
          </a:p>
          <a:p>
            <a:pPr lvl="1" algn="just"/>
            <a:r>
              <a:rPr lang="en-US" sz="2300" dirty="0" smtClean="0">
                <a:latin typeface="Times New Roman" pitchFamily="18" charset="0"/>
                <a:cs typeface="Times New Roman" pitchFamily="18" charset="0"/>
              </a:rPr>
              <a:t>Who attends?</a:t>
            </a:r>
          </a:p>
          <a:p>
            <a:pPr lvl="1" algn="just"/>
            <a:r>
              <a:rPr lang="en-US" sz="2300" dirty="0" smtClean="0">
                <a:latin typeface="Times New Roman" pitchFamily="18" charset="0"/>
                <a:cs typeface="Times New Roman" pitchFamily="18" charset="0"/>
              </a:rPr>
              <a:t>What are the procedures for handling issues and escalation?</a:t>
            </a:r>
          </a:p>
          <a:p>
            <a:pPr lvl="1" algn="just"/>
            <a:r>
              <a:rPr lang="en-US" sz="2300" dirty="0" smtClean="0">
                <a:latin typeface="Times New Roman" pitchFamily="18" charset="0"/>
                <a:cs typeface="Times New Roman" pitchFamily="18" charset="0"/>
              </a:rPr>
              <a:t>What mechanisms ensure that projects do not proceed without successfully completing the phase review or receiving management exception approval?</a:t>
            </a:r>
            <a:endParaRPr lang="en-US" sz="23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Managing Software Organizations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role of </a:t>
            </a:r>
            <a:r>
              <a:rPr lang="en-US" sz="2400" b="1" dirty="0" smtClean="0">
                <a:latin typeface="Times New Roman" pitchFamily="18" charset="0"/>
                <a:cs typeface="Times New Roman" pitchFamily="18" charset="0"/>
              </a:rPr>
              <a:t>management system</a:t>
            </a:r>
            <a:r>
              <a:rPr lang="en-US" sz="2400" dirty="0" smtClean="0">
                <a:latin typeface="Times New Roman" pitchFamily="18" charset="0"/>
                <a:cs typeface="Times New Roman" pitchFamily="18" charset="0"/>
              </a:rPr>
              <a:t> is to ensure that projects are successfully completed. It requires a continuing management focus on the progress of each project.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Project management</a:t>
            </a:r>
            <a:r>
              <a:rPr lang="en-US" sz="2400" dirty="0" smtClean="0">
                <a:latin typeface="Times New Roman" pitchFamily="18" charset="0"/>
                <a:cs typeface="Times New Roman" pitchFamily="18" charset="0"/>
              </a:rPr>
              <a:t> starts with a definition of the job to be done and the plan to do it. This involves </a:t>
            </a:r>
            <a:r>
              <a:rPr lang="en-US" sz="2400" b="1" dirty="0" smtClean="0">
                <a:latin typeface="Times New Roman" pitchFamily="18" charset="0"/>
                <a:cs typeface="Times New Roman" pitchFamily="18" charset="0"/>
              </a:rPr>
              <a:t>managing commitments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project oversight</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contention</a:t>
            </a:r>
            <a:r>
              <a:rPr lang="en-US" sz="2400" dirty="0" smtClean="0">
                <a:latin typeface="Times New Roman" pitchFamily="18" charset="0"/>
                <a:cs typeface="Times New Roman" pitchFamily="18" charset="0"/>
              </a:rPr>
              <a: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basic principles of project management are:</a:t>
            </a:r>
          </a:p>
          <a:p>
            <a:pPr algn="just">
              <a:buNone/>
            </a:pPr>
            <a:endParaRPr lang="en-US" sz="1200"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Each project has a plan that is based on a hierarchy of commitments.</a:t>
            </a:r>
          </a:p>
          <a:p>
            <a:pPr lvl="1" algn="just"/>
            <a:r>
              <a:rPr lang="en-US" sz="2300" b="1" dirty="0" smtClean="0">
                <a:latin typeface="Times New Roman" pitchFamily="18" charset="0"/>
                <a:cs typeface="Times New Roman" pitchFamily="18" charset="0"/>
              </a:rPr>
              <a:t>Management system resolves the natural conflicts between the projects and between the line and staff organizations.</a:t>
            </a:r>
          </a:p>
          <a:p>
            <a:pPr lvl="1" algn="just"/>
            <a:r>
              <a:rPr lang="en-US" sz="2300" b="1" dirty="0" smtClean="0">
                <a:latin typeface="Times New Roman" pitchFamily="18" charset="0"/>
                <a:cs typeface="Times New Roman" pitchFamily="18" charset="0"/>
              </a:rPr>
              <a:t>An oversight and review system audits and tracks progress against the plans.</a:t>
            </a:r>
            <a:endParaRPr lang="en-US" sz="2300" b="1"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The Project Plan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project plan defines the work and how it will be done. </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It provides a definition of each major task, an estimate of the time and resources required, and a framework for management review and control. </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Project Planning Principles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project plan is developed at the beginning of the job and is successively refined as the work progresses. Initially, since requirements are vague and incomplete, the focus is on determining where more knowledge is needed and how to get it.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Without this guidance, programmers often start building what they understand best, leaving the unknowns until later. Since the unknowns have the highest risk, this leads to trouble. </a:t>
            </a:r>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logic for software project planning is</a:t>
            </a:r>
          </a:p>
          <a:p>
            <a:pPr lvl="1" algn="just"/>
            <a:endParaRPr lang="en-US" sz="20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While requirements are initially vague and incomplete, a quality program can only be built from an accurate and precise understanding of the user’s needs. The project plan starts by mapping the route from vague and incorrect requirements to accurate and precise ones.</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A conceptual design is then developed as a basis for planning. This initial structure must be produced with care since it defines the breakdown of the product into units, the allocation of functions to these units, and the relationships among them. This provides the organizational framework for planning and implementing the work, and is almost impossible to recover from a poor conceptual design.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200" dirty="0" smtClean="0">
                <a:latin typeface="Times New Roman" pitchFamily="18" charset="0"/>
                <a:cs typeface="Times New Roman" pitchFamily="18" charset="0"/>
              </a:rPr>
              <a:t>At each subsequent requirements refinement, resource projections, size estimates, and schedules are also refined.</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When the requirements are sufficiently clear, a detailed design and implementation strategy is developed and incorporated in the plan.</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As various parts of the project become well understood, implementation details are established and documented in further plan requirements.</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Throughout this cycle, the plan provides the framework for negotiating the time and resources to do the job.</a:t>
            </a:r>
            <a:endParaRPr lang="en-US" sz="22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Planning Considerations</a:t>
            </a:r>
          </a:p>
          <a:p>
            <a:pPr algn="just">
              <a:buNone/>
            </a:pPr>
            <a:endParaRPr lang="en-US" sz="12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With rare exceptions, initial resource estimates and schedules are unacceptable. </a:t>
            </a:r>
          </a:p>
          <a:p>
            <a:pPr algn="just"/>
            <a:r>
              <a:rPr lang="en-US" sz="2400" dirty="0" smtClean="0">
                <a:latin typeface="Times New Roman" pitchFamily="18" charset="0"/>
                <a:cs typeface="Times New Roman" pitchFamily="18" charset="0"/>
              </a:rPr>
              <a:t>This is not because the programmers are unresponsive but because the users want more than they can afford. </a:t>
            </a:r>
          </a:p>
          <a:p>
            <a:pPr algn="just"/>
            <a:r>
              <a:rPr lang="en-US" sz="2400" dirty="0" smtClean="0">
                <a:latin typeface="Times New Roman" pitchFamily="18" charset="0"/>
                <a:cs typeface="Times New Roman" pitchFamily="18" charset="0"/>
              </a:rPr>
              <a:t>If the job doesn’t fit the available schedule and resources, it must either be reduced gradually or the time and resources increased.</a:t>
            </a:r>
          </a:p>
          <a:p>
            <a:pPr algn="just"/>
            <a:r>
              <a:rPr lang="en-US" sz="2400" dirty="0" smtClean="0">
                <a:latin typeface="Times New Roman" pitchFamily="18" charset="0"/>
                <a:cs typeface="Times New Roman" pitchFamily="18" charset="0"/>
              </a:rPr>
              <a:t>The planning negotiation is the critical test for a software management team. </a:t>
            </a:r>
          </a:p>
          <a:p>
            <a:pPr algn="just"/>
            <a:r>
              <a:rPr lang="en-US" sz="2400" dirty="0" smtClean="0">
                <a:latin typeface="Times New Roman" pitchFamily="18" charset="0"/>
                <a:cs typeface="Times New Roman" pitchFamily="18" charset="0"/>
              </a:rPr>
              <a:t>The team must treat the initial plan as a starting point and when schedule or cost must be reduced, job scope must be cut as well. </a:t>
            </a:r>
          </a:p>
          <a:p>
            <a:pPr algn="just"/>
            <a:r>
              <a:rPr lang="en-US" sz="2400" dirty="0" smtClean="0">
                <a:latin typeface="Times New Roman" pitchFamily="18" charset="0"/>
                <a:cs typeface="Times New Roman" pitchFamily="18" charset="0"/>
              </a:rPr>
              <a:t>While these negotiations proceed, it is crucial that the most important single factor in determining the delivery date is the date when work begins. </a:t>
            </a:r>
          </a:p>
          <a:p>
            <a:pPr algn="just"/>
            <a:r>
              <a:rPr lang="en-US" sz="2400" dirty="0" smtClean="0">
                <a:latin typeface="Times New Roman" pitchFamily="18" charset="0"/>
                <a:cs typeface="Times New Roman" pitchFamily="18" charset="0"/>
              </a:rPr>
              <a:t>Until agreement is reached and the work can start, final delivery slips day by day.</a:t>
            </a:r>
            <a:endParaRPr lang="en-US"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just">
              <a:buNone/>
            </a:pPr>
            <a:r>
              <a:rPr lang="en-US" sz="2600" b="1" dirty="0" smtClean="0">
                <a:latin typeface="Times New Roman" pitchFamily="18" charset="0"/>
                <a:cs typeface="Times New Roman" pitchFamily="18" charset="0"/>
              </a:rPr>
              <a:t>The Planning Cycle</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following iterative plan negotiation process is followed</a:t>
            </a:r>
          </a:p>
          <a:p>
            <a:pPr algn="just">
              <a:buNone/>
            </a:pPr>
            <a:endParaRPr lang="en-US" sz="1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The cycle starts with the initial requirements.</a:t>
            </a:r>
          </a:p>
          <a:p>
            <a:pPr lvl="1" algn="just"/>
            <a:r>
              <a:rPr lang="en-US" sz="2200" dirty="0" smtClean="0">
                <a:latin typeface="Times New Roman" pitchFamily="18" charset="0"/>
                <a:cs typeface="Times New Roman" pitchFamily="18" charset="0"/>
              </a:rPr>
              <a:t>The response to every demand for a commitment must be : ‘I understand your requirement and will produce a plan with that objective, but without a plan, I cannot make a commitment.</a:t>
            </a:r>
          </a:p>
          <a:p>
            <a:pPr lvl="1" algn="just"/>
            <a:r>
              <a:rPr lang="en-US" sz="2200" dirty="0" smtClean="0">
                <a:latin typeface="Times New Roman" pitchFamily="18" charset="0"/>
                <a:cs typeface="Times New Roman" pitchFamily="18" charset="0"/>
              </a:rPr>
              <a:t>The plan is produced by first breaking the work into key elements, called </a:t>
            </a:r>
            <a:r>
              <a:rPr lang="en-US" sz="2200" b="1" dirty="0" smtClean="0">
                <a:latin typeface="Times New Roman" pitchFamily="18" charset="0"/>
                <a:cs typeface="Times New Roman" pitchFamily="18" charset="0"/>
              </a:rPr>
              <a:t>Work Breakdown Structure (WBS)</a:t>
            </a:r>
            <a:r>
              <a:rPr lang="en-US" sz="2200" dirty="0" smtClean="0">
                <a:latin typeface="Times New Roman" pitchFamily="18" charset="0"/>
                <a:cs typeface="Times New Roman" pitchFamily="18" charset="0"/>
              </a:rPr>
              <a:t>. This implies that a conceptual design has been developed.</a:t>
            </a:r>
          </a:p>
          <a:p>
            <a:pPr lvl="1" algn="just"/>
            <a:r>
              <a:rPr lang="en-US" sz="2200" dirty="0" smtClean="0">
                <a:latin typeface="Times New Roman" pitchFamily="18" charset="0"/>
                <a:cs typeface="Times New Roman" pitchFamily="18" charset="0"/>
              </a:rPr>
              <a:t>The size of each product element is estimated.</a:t>
            </a:r>
          </a:p>
          <a:p>
            <a:pPr lvl="1" algn="just"/>
            <a:r>
              <a:rPr lang="en-US" sz="2200" dirty="0" smtClean="0">
                <a:latin typeface="Times New Roman" pitchFamily="18" charset="0"/>
                <a:cs typeface="Times New Roman" pitchFamily="18" charset="0"/>
              </a:rPr>
              <a:t>The resource needs are projected.</a:t>
            </a:r>
          </a:p>
          <a:p>
            <a:pPr lvl="1" algn="just"/>
            <a:r>
              <a:rPr lang="en-US" sz="2200" dirty="0" smtClean="0">
                <a:latin typeface="Times New Roman" pitchFamily="18" charset="0"/>
                <a:cs typeface="Times New Roman" pitchFamily="18" charset="0"/>
              </a:rPr>
              <a:t>The schedule is produced.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resulting schedule and estimate are then compared with the initial need, and, if they fit, the commitment can be made and work can proceed. </a:t>
            </a:r>
          </a:p>
          <a:p>
            <a:pPr algn="just">
              <a:buNone/>
            </a:pPr>
            <a:r>
              <a:rPr lang="en-US" sz="2400" dirty="0" smtClean="0">
                <a:latin typeface="Times New Roman" pitchFamily="18" charset="0"/>
                <a:cs typeface="Times New Roman" pitchFamily="18" charset="0"/>
              </a:rPr>
              <a:t>	If, the cost is too high or the schedule is too long, requirements negotiation and re-planning are needed.</a:t>
            </a:r>
          </a:p>
          <a:p>
            <a:pPr lvl="1"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04800"/>
            <a:ext cx="3962400" cy="369332"/>
          </a:xfrm>
          <a:prstGeom prst="rect">
            <a:avLst/>
          </a:prstGeom>
          <a:noFill/>
        </p:spPr>
        <p:txBody>
          <a:bodyPr wrap="square" rtlCol="0">
            <a:spAutoFit/>
          </a:bodyPr>
          <a:lstStyle/>
          <a:p>
            <a:r>
              <a:rPr lang="en-US" b="1" dirty="0" smtClean="0"/>
              <a:t>Software Development Planning Cycle</a:t>
            </a:r>
            <a:endParaRPr lang="en-US" b="1" dirty="0"/>
          </a:p>
        </p:txBody>
      </p:sp>
      <p:pic>
        <p:nvPicPr>
          <p:cNvPr id="7" name="Content Placeholder 6" descr="WhatsApp Image 2022-09-18 at 20.24.25.jpeg"/>
          <p:cNvPicPr>
            <a:picLocks noGrp="1" noChangeAspect="1"/>
          </p:cNvPicPr>
          <p:nvPr>
            <p:ph idx="1"/>
          </p:nvPr>
        </p:nvPicPr>
        <p:blipFill>
          <a:blip r:embed="rId2"/>
          <a:stretch>
            <a:fillRect/>
          </a:stretch>
        </p:blipFill>
        <p:spPr>
          <a:xfrm>
            <a:off x="304800" y="762000"/>
            <a:ext cx="8534400" cy="5867400"/>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Project Plan Contents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elements of a software plan are</a:t>
            </a:r>
            <a:endParaRPr lang="en-US" sz="2000"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Goals and objectives</a:t>
            </a:r>
            <a:r>
              <a:rPr lang="en-US" sz="2300" dirty="0" smtClean="0">
                <a:latin typeface="Times New Roman" pitchFamily="18" charset="0"/>
                <a:cs typeface="Times New Roman" pitchFamily="18" charset="0"/>
              </a:rPr>
              <a:t> – These describe what is to be done, for whom and by when, as well as the criteria for determining project success.</a:t>
            </a:r>
          </a:p>
          <a:p>
            <a:pPr lvl="1" algn="just"/>
            <a:r>
              <a:rPr lang="en-US" sz="2300" b="1" dirty="0" smtClean="0">
                <a:latin typeface="Times New Roman" pitchFamily="18" charset="0"/>
                <a:cs typeface="Times New Roman" pitchFamily="18" charset="0"/>
              </a:rPr>
              <a:t>Work Breakdown Structure</a:t>
            </a:r>
            <a:r>
              <a:rPr lang="en-US" sz="2300" dirty="0" smtClean="0">
                <a:latin typeface="Times New Roman" pitchFamily="18" charset="0"/>
                <a:cs typeface="Times New Roman" pitchFamily="18" charset="0"/>
              </a:rPr>
              <a:t> – The WBS subdivides the project into tasks that are each defined, estimated and tracked.</a:t>
            </a:r>
          </a:p>
          <a:p>
            <a:pPr lvl="1" algn="just"/>
            <a:r>
              <a:rPr lang="en-US" sz="2300" b="1" dirty="0" smtClean="0">
                <a:latin typeface="Times New Roman" pitchFamily="18" charset="0"/>
                <a:cs typeface="Times New Roman" pitchFamily="18" charset="0"/>
              </a:rPr>
              <a:t>Product Size Estimates</a:t>
            </a:r>
            <a:r>
              <a:rPr lang="en-US" sz="2300" dirty="0" smtClean="0">
                <a:latin typeface="Times New Roman" pitchFamily="18" charset="0"/>
                <a:cs typeface="Times New Roman" pitchFamily="18" charset="0"/>
              </a:rPr>
              <a:t> – These are quantitative assessments of the code required for each product element. </a:t>
            </a:r>
          </a:p>
          <a:p>
            <a:pPr lvl="1" algn="just"/>
            <a:r>
              <a:rPr lang="en-US" sz="2300" b="1" dirty="0" smtClean="0">
                <a:latin typeface="Times New Roman" pitchFamily="18" charset="0"/>
                <a:cs typeface="Times New Roman" pitchFamily="18" charset="0"/>
              </a:rPr>
              <a:t>Resource Estimates</a:t>
            </a:r>
            <a:r>
              <a:rPr lang="en-US" sz="2300" dirty="0" smtClean="0">
                <a:latin typeface="Times New Roman" pitchFamily="18" charset="0"/>
                <a:cs typeface="Times New Roman" pitchFamily="18" charset="0"/>
              </a:rPr>
              <a:t> – Based on prior experience, known productivity factors are applied to yield reasonable estimates of the resources required for each WBS element.</a:t>
            </a:r>
          </a:p>
          <a:p>
            <a:pPr lvl="1" algn="just"/>
            <a:r>
              <a:rPr lang="en-US" sz="2300" b="1" dirty="0" smtClean="0">
                <a:latin typeface="Times New Roman" pitchFamily="18" charset="0"/>
                <a:cs typeface="Times New Roman" pitchFamily="18" charset="0"/>
              </a:rPr>
              <a:t>Project Schedule</a:t>
            </a:r>
            <a:r>
              <a:rPr lang="en-US" sz="2300" dirty="0" smtClean="0">
                <a:latin typeface="Times New Roman" pitchFamily="18" charset="0"/>
                <a:cs typeface="Times New Roman" pitchFamily="18" charset="0"/>
              </a:rPr>
              <a:t> – Based on the available project staffing and resource estimates, a schedule for the key tasks and deliverable items is produced.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In addition to defining the work, this plan provides management the basis for periodically reviewing and tracking progress against the plan.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As the work definition is progressively refined, the plan is periodically updated, the estimates are revised, and the schedules are reviewed.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These reviews and updates are managed through quarterly and phase review processes.</a:t>
            </a:r>
          </a:p>
          <a:p>
            <a:pPr algn="just">
              <a:buNone/>
            </a:pPr>
            <a:endParaRPr lang="en-US" sz="12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Goals and objectives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project’s goals and objectives are established during the requirements phase. There is a negotiation between the software engineers and the users on what is to be done, how success will be measured, and how much time and resources are needed.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user’s need change when they look closely at their problems, the requirements change as the work progresses.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Design and implementation effort must start with a stable requirements definition.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Requirements change is a continuing problem for software engineering. </a:t>
            </a:r>
            <a:endParaRPr lang="en-US"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marL="285750" lvl="1" algn="just">
              <a:buNone/>
            </a:pPr>
            <a:r>
              <a:rPr lang="en-US" sz="2400" dirty="0" smtClean="0">
                <a:latin typeface="Times New Roman" pitchFamily="18" charset="0"/>
                <a:cs typeface="Times New Roman" pitchFamily="18" charset="0"/>
              </a:rPr>
              <a:t>The software team must follow few simple rules</a:t>
            </a:r>
          </a:p>
          <a:p>
            <a:pPr lvl="1" algn="just"/>
            <a:r>
              <a:rPr lang="en-US" sz="2200" dirty="0" smtClean="0">
                <a:latin typeface="Times New Roman" pitchFamily="18" charset="0"/>
                <a:cs typeface="Times New Roman" pitchFamily="18" charset="0"/>
              </a:rPr>
              <a:t>Implement the product in small increment steps</a:t>
            </a:r>
          </a:p>
          <a:p>
            <a:pPr lvl="1" algn="just"/>
            <a:r>
              <a:rPr lang="en-US" sz="2200" dirty="0" smtClean="0">
                <a:latin typeface="Times New Roman" pitchFamily="18" charset="0"/>
                <a:cs typeface="Times New Roman" pitchFamily="18" charset="0"/>
              </a:rPr>
              <a:t>Select each increment to support succeeding increments and/or improve requirements knowledge</a:t>
            </a:r>
          </a:p>
          <a:p>
            <a:pPr lvl="1" algn="just"/>
            <a:r>
              <a:rPr lang="en-US" sz="2200" dirty="0" smtClean="0">
                <a:latin typeface="Times New Roman" pitchFamily="18" charset="0"/>
                <a:cs typeface="Times New Roman" pitchFamily="18" charset="0"/>
              </a:rPr>
              <a:t>Freeze the requirements for each increment step before starting design</a:t>
            </a:r>
          </a:p>
          <a:p>
            <a:pPr lvl="1" algn="just"/>
            <a:r>
              <a:rPr lang="en-US" sz="2200" dirty="0" smtClean="0">
                <a:latin typeface="Times New Roman" pitchFamily="18" charset="0"/>
                <a:cs typeface="Times New Roman" pitchFamily="18" charset="0"/>
              </a:rPr>
              <a:t>When the requirements change during implementation, defer the change to a subsequent increment</a:t>
            </a:r>
          </a:p>
          <a:p>
            <a:pPr lvl="1" algn="just"/>
            <a:r>
              <a:rPr lang="en-US" sz="2200" dirty="0" smtClean="0">
                <a:latin typeface="Times New Roman" pitchFamily="18" charset="0"/>
                <a:cs typeface="Times New Roman" pitchFamily="18" charset="0"/>
              </a:rPr>
              <a:t>If the changes cannot be deferred, stop work, modify the requirements, revise the plan, and start again on the design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These incremental steps are aimed at producing running code as soon as possible. </a:t>
            </a:r>
          </a:p>
          <a:p>
            <a:pPr algn="just">
              <a:buNone/>
            </a:pPr>
            <a:r>
              <a:rPr lang="en-US" sz="2400" dirty="0" smtClean="0">
                <a:latin typeface="Times New Roman" pitchFamily="18" charset="0"/>
                <a:cs typeface="Times New Roman" pitchFamily="18" charset="0"/>
              </a:rPr>
              <a:t>	The process starts with minimal function and gradually expands until a functionally useful level is reached. </a:t>
            </a:r>
          </a:p>
          <a:p>
            <a:pPr algn="just">
              <a:buNone/>
            </a:pPr>
            <a:r>
              <a:rPr lang="en-US" sz="2400" dirty="0" smtClean="0">
                <a:latin typeface="Times New Roman" pitchFamily="18" charset="0"/>
                <a:cs typeface="Times New Roman" pitchFamily="18" charset="0"/>
              </a:rPr>
              <a:t>	Then testing is done to validate the requirements before development proceeds.</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Making a Commitment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commitment is an agreement by one person to do something for another.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This involves a planned completion date and some consideration or payment.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Commitment is described as a way to sustain action in the face of difficulties.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Commitment is essential foundation for large scale work. When the coordinated efforts of many professionals are involved, mutual commitments are essentials.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key considerations of the requirements phase are</a:t>
            </a:r>
          </a:p>
          <a:p>
            <a:pPr algn="just">
              <a:buNone/>
            </a:pPr>
            <a:endParaRPr lang="en-US" sz="1200"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Functional requirements :</a:t>
            </a:r>
            <a:r>
              <a:rPr lang="en-US" sz="2200" dirty="0" smtClean="0">
                <a:latin typeface="Times New Roman" pitchFamily="18" charset="0"/>
                <a:cs typeface="Times New Roman" pitchFamily="18" charset="0"/>
              </a:rPr>
              <a:t> The product functions are listed, together with any performance or other constraints. </a:t>
            </a:r>
          </a:p>
          <a:p>
            <a:pPr lvl="1" algn="just"/>
            <a:r>
              <a:rPr lang="en-US" sz="2200" b="1" dirty="0" smtClean="0">
                <a:latin typeface="Times New Roman" pitchFamily="18" charset="0"/>
                <a:cs typeface="Times New Roman" pitchFamily="18" charset="0"/>
              </a:rPr>
              <a:t>System needs :</a:t>
            </a:r>
            <a:r>
              <a:rPr lang="en-US" sz="2200" dirty="0" smtClean="0">
                <a:latin typeface="Times New Roman" pitchFamily="18" charset="0"/>
                <a:cs typeface="Times New Roman" pitchFamily="18" charset="0"/>
              </a:rPr>
              <a:t> Target system configurations are specified, together with any standards, compatibility, or environmental constraints.</a:t>
            </a:r>
          </a:p>
          <a:p>
            <a:pPr lvl="1" algn="just"/>
            <a:r>
              <a:rPr lang="en-US" sz="2200" b="1" dirty="0" smtClean="0">
                <a:latin typeface="Times New Roman" pitchFamily="18" charset="0"/>
                <a:cs typeface="Times New Roman" pitchFamily="18" charset="0"/>
              </a:rPr>
              <a:t>Customer identification :</a:t>
            </a:r>
            <a:r>
              <a:rPr lang="en-US" sz="2200" dirty="0" smtClean="0">
                <a:latin typeface="Times New Roman" pitchFamily="18" charset="0"/>
                <a:cs typeface="Times New Roman" pitchFamily="18" charset="0"/>
              </a:rPr>
              <a:t> The users are identified, as well as their support needs, including delivery mechanisms, product packaging, installation support, documentation requirements and training. </a:t>
            </a:r>
          </a:p>
          <a:p>
            <a:pPr lvl="1" algn="just"/>
            <a:r>
              <a:rPr lang="en-US" sz="2200" b="1" dirty="0" smtClean="0">
                <a:latin typeface="Times New Roman" pitchFamily="18" charset="0"/>
                <a:cs typeface="Times New Roman" pitchFamily="18" charset="0"/>
              </a:rPr>
              <a:t>Measures of success :</a:t>
            </a:r>
            <a:r>
              <a:rPr lang="en-US" sz="2200" dirty="0" smtClean="0">
                <a:latin typeface="Times New Roman" pitchFamily="18" charset="0"/>
                <a:cs typeface="Times New Roman" pitchFamily="18" charset="0"/>
              </a:rPr>
              <a:t> Cost, schedule, performance, quality, size and other measures of success are quantified in advance. Such measures are often initially stated in general terms, and refined at each program phase.</a:t>
            </a:r>
          </a:p>
          <a:p>
            <a:pPr lvl="1" algn="just"/>
            <a:r>
              <a:rPr lang="en-US" sz="2200" b="1" dirty="0" smtClean="0">
                <a:latin typeface="Times New Roman" pitchFamily="18" charset="0"/>
                <a:cs typeface="Times New Roman" pitchFamily="18" charset="0"/>
              </a:rPr>
              <a:t>Validation and acceptance :</a:t>
            </a:r>
            <a:r>
              <a:rPr lang="en-US" sz="2200" dirty="0" smtClean="0">
                <a:latin typeface="Times New Roman" pitchFamily="18" charset="0"/>
                <a:cs typeface="Times New Roman" pitchFamily="18" charset="0"/>
              </a:rPr>
              <a:t> The means for determining success are established, including responsibility for acceptance testing, the criteria to be used, and any warranties or other consequences of failure.</a:t>
            </a:r>
          </a:p>
          <a:p>
            <a:pPr lvl="1" algn="just"/>
            <a:r>
              <a:rPr lang="en-US" sz="2200" b="1" dirty="0" smtClean="0">
                <a:latin typeface="Times New Roman" pitchFamily="18" charset="0"/>
                <a:cs typeface="Times New Roman" pitchFamily="18" charset="0"/>
              </a:rPr>
              <a:t>Support :</a:t>
            </a:r>
            <a:r>
              <a:rPr lang="en-US" sz="2200" dirty="0" smtClean="0">
                <a:latin typeface="Times New Roman" pitchFamily="18" charset="0"/>
                <a:cs typeface="Times New Roman" pitchFamily="18" charset="0"/>
              </a:rPr>
              <a:t> Continuing support requirements are stated, including defect reporting and correction and subsequent enhancement plans.</a:t>
            </a:r>
            <a:endParaRPr lang="en-US" sz="22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Work Breakdown Structure</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Project planning starts with an estimate of the size of the product to be produced.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This estimation begins with a detailed and documented breakdown of the product into work elements.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breakdown has two parts: the </a:t>
            </a:r>
            <a:r>
              <a:rPr lang="en-US" sz="2400" b="1" dirty="0" smtClean="0">
                <a:latin typeface="Times New Roman" pitchFamily="18" charset="0"/>
                <a:cs typeface="Times New Roman" pitchFamily="18" charset="0"/>
              </a:rPr>
              <a:t>product structure</a:t>
            </a:r>
            <a:r>
              <a:rPr lang="en-US" sz="2400" dirty="0" smtClean="0">
                <a:latin typeface="Times New Roman" pitchFamily="18" charset="0"/>
                <a:cs typeface="Times New Roman" pitchFamily="18" charset="0"/>
              </a:rPr>
              <a:t> and the </a:t>
            </a:r>
            <a:r>
              <a:rPr lang="en-US" sz="2400" b="1" dirty="0" smtClean="0">
                <a:latin typeface="Times New Roman" pitchFamily="18" charset="0"/>
                <a:cs typeface="Times New Roman" pitchFamily="18" charset="0"/>
              </a:rPr>
              <a:t>software process</a:t>
            </a:r>
            <a:r>
              <a:rPr lang="en-US" sz="2400" dirty="0" smtClean="0">
                <a:latin typeface="Times New Roman" pitchFamily="18" charset="0"/>
                <a:cs typeface="Times New Roman" pitchFamily="18" charset="0"/>
              </a:rPr>
              <a: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WBS then provides the framework for relating them. The product design has a hierarchical structure. </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For larger jobs, the subsystems hierarchy might consist of systems, subsystems, products, components and modules. </a:t>
            </a:r>
            <a:endParaRPr lang="en-US"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 size estimate is then made of each product element. The prime considerations in making such estimates are</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Start with as detailed a product structure as is technically possible</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Precisely define the standard of measurement</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Estimate the size of each product element</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Sum these elements to produce a total estimate</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Apply appropriate contingencies (future events)</a:t>
            </a:r>
            <a:endParaRPr lang="en-US" sz="23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Size Measures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measure used in program size estimation should be reasonably easy to use early in the project and readily measurable once the work is completed.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Best measures of software size are </a:t>
            </a:r>
            <a:r>
              <a:rPr lang="en-US" sz="2400" b="1" dirty="0" smtClean="0">
                <a:latin typeface="Times New Roman" pitchFamily="18" charset="0"/>
                <a:cs typeface="Times New Roman" pitchFamily="18" charset="0"/>
              </a:rPr>
              <a:t>Line-of-Code or Source Lines of Code (SLOC)</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Function Points</a:t>
            </a:r>
            <a:r>
              <a:rPr lang="en-US" sz="24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is very difficult to relate the </a:t>
            </a:r>
            <a:r>
              <a:rPr lang="en-US" sz="2400" b="1" dirty="0" smtClean="0">
                <a:latin typeface="Times New Roman" pitchFamily="18" charset="0"/>
                <a:cs typeface="Times New Roman" pitchFamily="18" charset="0"/>
              </a:rPr>
              <a:t>lines of code</a:t>
            </a:r>
            <a:r>
              <a:rPr lang="en-US" sz="2400" dirty="0" smtClean="0">
                <a:latin typeface="Times New Roman" pitchFamily="18" charset="0"/>
                <a:cs typeface="Times New Roman" pitchFamily="18" charset="0"/>
              </a:rPr>
              <a:t> as the early estimates. </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Function points</a:t>
            </a:r>
            <a:r>
              <a:rPr lang="en-US" sz="2400" dirty="0" smtClean="0">
                <a:latin typeface="Times New Roman" pitchFamily="18" charset="0"/>
                <a:cs typeface="Times New Roman" pitchFamily="18" charset="0"/>
              </a:rPr>
              <a:t> start from the users perspective and estimate the size of the application. </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Line-of-Code (LOC) Size Estimates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LOC estimates count all source instructions and exclude comments and blanks. Automated tools are designed to count semicolons. It is difficult to estimate lines of count from high-level requirements statements. </a:t>
            </a:r>
          </a:p>
          <a:p>
            <a:pPr algn="just">
              <a:buNone/>
            </a:pPr>
            <a:r>
              <a:rPr lang="en-US" sz="2400" dirty="0" smtClean="0">
                <a:latin typeface="Times New Roman" pitchFamily="18" charset="0"/>
                <a:cs typeface="Times New Roman" pitchFamily="18" charset="0"/>
              </a:rPr>
              <a:t>	The advantage of LOC is that it directly relates to the product to be built. It can thus be measured after the fact and compared to the initial plans.</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Function Points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initial application requirements statements are examined to determine the </a:t>
            </a:r>
            <a:r>
              <a:rPr lang="en-US" sz="2400" b="1" dirty="0" smtClean="0">
                <a:latin typeface="Times New Roman" pitchFamily="18" charset="0"/>
                <a:cs typeface="Times New Roman" pitchFamily="18" charset="0"/>
              </a:rPr>
              <a:t>number</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complexity of the various inputs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outputs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calculations</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databases</a:t>
            </a:r>
            <a:r>
              <a:rPr lang="en-US" sz="2400" dirty="0" smtClean="0">
                <a:latin typeface="Times New Roman" pitchFamily="18" charset="0"/>
                <a:cs typeface="Times New Roman" pitchFamily="18" charset="0"/>
              </a:rPr>
              <a:t> required. </a:t>
            </a:r>
          </a:p>
          <a:p>
            <a:pPr algn="just">
              <a:buNone/>
            </a:pPr>
            <a:r>
              <a:rPr lang="en-US" sz="2400" dirty="0" smtClean="0">
                <a:latin typeface="Times New Roman" pitchFamily="18" charset="0"/>
                <a:cs typeface="Times New Roman" pitchFamily="18" charset="0"/>
              </a:rPr>
              <a:t>	By using values, points are assigned to each of these counts. These points are then summed to produce the overall function point rating for the product. </a:t>
            </a:r>
            <a:endParaRPr lang="en-US" sz="24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000" dirty="0" smtClean="0">
                <a:latin typeface="Times New Roman" pitchFamily="18" charset="0"/>
                <a:cs typeface="Times New Roman" pitchFamily="18" charset="0"/>
              </a:rPr>
              <a:t>Count the number of inputs, outputs, inquiries, master files and interfaces required</a:t>
            </a:r>
          </a:p>
          <a:p>
            <a:pPr lvl="1" algn="just"/>
            <a:r>
              <a:rPr lang="en-US" sz="2000" dirty="0" smtClean="0">
                <a:latin typeface="Times New Roman" pitchFamily="18" charset="0"/>
                <a:cs typeface="Times New Roman" pitchFamily="18" charset="0"/>
              </a:rPr>
              <a:t>Multiply these counts by the following factors</a:t>
            </a:r>
          </a:p>
          <a:p>
            <a:pPr lvl="2" algn="just"/>
            <a:r>
              <a:rPr lang="en-US" sz="1800" dirty="0" smtClean="0">
                <a:latin typeface="Times New Roman" pitchFamily="18" charset="0"/>
                <a:cs typeface="Times New Roman" pitchFamily="18" charset="0"/>
              </a:rPr>
              <a:t>Inputs 		4</a:t>
            </a:r>
          </a:p>
          <a:p>
            <a:pPr lvl="2" algn="just"/>
            <a:r>
              <a:rPr lang="en-US" sz="1800" dirty="0" smtClean="0">
                <a:latin typeface="Times New Roman" pitchFamily="18" charset="0"/>
                <a:cs typeface="Times New Roman" pitchFamily="18" charset="0"/>
              </a:rPr>
              <a:t>Outputs	5</a:t>
            </a:r>
          </a:p>
          <a:p>
            <a:pPr lvl="2" algn="just"/>
            <a:r>
              <a:rPr lang="en-US" sz="1800" dirty="0" smtClean="0">
                <a:latin typeface="Times New Roman" pitchFamily="18" charset="0"/>
                <a:cs typeface="Times New Roman" pitchFamily="18" charset="0"/>
              </a:rPr>
              <a:t>Inquiries	4</a:t>
            </a:r>
          </a:p>
          <a:p>
            <a:pPr lvl="2" algn="just"/>
            <a:r>
              <a:rPr lang="en-US" sz="1800" dirty="0" smtClean="0">
                <a:latin typeface="Times New Roman" pitchFamily="18" charset="0"/>
                <a:cs typeface="Times New Roman" pitchFamily="18" charset="0"/>
              </a:rPr>
              <a:t>Master files	10</a:t>
            </a:r>
          </a:p>
          <a:p>
            <a:pPr lvl="2" algn="just"/>
            <a:r>
              <a:rPr lang="en-US" sz="1800" dirty="0" smtClean="0">
                <a:latin typeface="Times New Roman" pitchFamily="18" charset="0"/>
                <a:cs typeface="Times New Roman" pitchFamily="18" charset="0"/>
              </a:rPr>
              <a:t>Interfaces	10</a:t>
            </a:r>
          </a:p>
          <a:p>
            <a:pPr lvl="1" algn="just"/>
            <a:r>
              <a:rPr lang="en-US" sz="2000" dirty="0" smtClean="0">
                <a:latin typeface="Times New Roman" pitchFamily="18" charset="0"/>
                <a:cs typeface="Times New Roman" pitchFamily="18" charset="0"/>
              </a:rPr>
              <a:t>Adjust the total of these products by +25%, 0, -25%, depending on the estimator’s judgment of the program’s complexity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function points help in making early size estimates of application programs, they have drawbacks.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Thus it is advised that function points be used to make the initial estimates and then, based on experience these function points are converted to LOC. Planning then proceeds using LOC measure.</a:t>
            </a:r>
            <a:endParaRPr lang="en-US" sz="24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Estimating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Once a size measure has been established, an estimating procedure is needed. </a:t>
            </a:r>
          </a:p>
          <a:p>
            <a:pPr lvl="1" algn="just"/>
            <a:r>
              <a:rPr lang="en-US" sz="2000" dirty="0" smtClean="0">
                <a:latin typeface="Times New Roman" pitchFamily="18" charset="0"/>
                <a:cs typeface="Times New Roman" pitchFamily="18" charset="0"/>
              </a:rPr>
              <a:t>A group of experts is each given the program’s specification and an estimation form</a:t>
            </a:r>
          </a:p>
          <a:p>
            <a:pPr lvl="1" algn="just"/>
            <a:r>
              <a:rPr lang="en-US" sz="2000" dirty="0" smtClean="0">
                <a:latin typeface="Times New Roman" pitchFamily="18" charset="0"/>
                <a:cs typeface="Times New Roman" pitchFamily="18" charset="0"/>
              </a:rPr>
              <a:t>They meet to discuss the product and any estimation issues</a:t>
            </a:r>
          </a:p>
          <a:p>
            <a:pPr lvl="1" algn="just"/>
            <a:r>
              <a:rPr lang="en-US" sz="2000" dirty="0" smtClean="0">
                <a:latin typeface="Times New Roman" pitchFamily="18" charset="0"/>
                <a:cs typeface="Times New Roman" pitchFamily="18" charset="0"/>
              </a:rPr>
              <a:t>They then each anonymously complete the estimation forms</a:t>
            </a:r>
          </a:p>
          <a:p>
            <a:pPr lvl="1" algn="just"/>
            <a:r>
              <a:rPr lang="en-US" sz="2000" dirty="0" smtClean="0">
                <a:latin typeface="Times New Roman" pitchFamily="18" charset="0"/>
                <a:cs typeface="Times New Roman" pitchFamily="18" charset="0"/>
              </a:rPr>
              <a:t>The estimates are given to the estimate coordinator, who tabulates the results and returns them to the experts</a:t>
            </a:r>
          </a:p>
          <a:p>
            <a:pPr lvl="1" algn="just"/>
            <a:r>
              <a:rPr lang="en-US" sz="2000" dirty="0" smtClean="0">
                <a:latin typeface="Times New Roman" pitchFamily="18" charset="0"/>
                <a:cs typeface="Times New Roman" pitchFamily="18" charset="0"/>
              </a:rPr>
              <a:t>Only each experts personal estimate is identified, all others are anonymous</a:t>
            </a:r>
          </a:p>
          <a:p>
            <a:pPr lvl="1" algn="just"/>
            <a:r>
              <a:rPr lang="en-US" sz="2000" dirty="0" smtClean="0">
                <a:latin typeface="Times New Roman" pitchFamily="18" charset="0"/>
                <a:cs typeface="Times New Roman" pitchFamily="18" charset="0"/>
              </a:rPr>
              <a:t>The experts meet to discuss the results, revising their estimates as they feel appropriate</a:t>
            </a:r>
          </a:p>
          <a:p>
            <a:pPr lvl="1" algn="just"/>
            <a:r>
              <a:rPr lang="en-US" sz="2000" dirty="0" smtClean="0">
                <a:latin typeface="Times New Roman" pitchFamily="18" charset="0"/>
                <a:cs typeface="Times New Roman" pitchFamily="18" charset="0"/>
              </a:rPr>
              <a:t>The cycle continues until the estimates converge to an acceptable range</a:t>
            </a:r>
            <a:endParaRPr lang="en-US" sz="2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Project Tracking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One requirement for sound project management is the ability to determine project status. The planning process should thus produce a schedule and enough checkpoints to permit periodic tracking. One way to this is with earned-value project scheduling. This is done as</a:t>
            </a:r>
          </a:p>
          <a:p>
            <a:pPr lvl="1" algn="just"/>
            <a:r>
              <a:rPr lang="en-US" sz="2000" dirty="0" smtClean="0">
                <a:latin typeface="Times New Roman" pitchFamily="18" charset="0"/>
                <a:cs typeface="Times New Roman" pitchFamily="18" charset="0"/>
              </a:rPr>
              <a:t>Several checkpoints are determined for each project phase. These must each represent completion of precisely defined tasks, such as</a:t>
            </a:r>
          </a:p>
          <a:p>
            <a:pPr lvl="2" algn="just"/>
            <a:r>
              <a:rPr lang="en-US" sz="1900" dirty="0" smtClean="0">
                <a:latin typeface="Times New Roman" pitchFamily="18" charset="0"/>
                <a:cs typeface="Times New Roman" pitchFamily="18" charset="0"/>
              </a:rPr>
              <a:t>Module specifications complete and approved</a:t>
            </a:r>
          </a:p>
          <a:p>
            <a:pPr lvl="2" algn="just"/>
            <a:r>
              <a:rPr lang="en-US" sz="1900" dirty="0" smtClean="0">
                <a:latin typeface="Times New Roman" pitchFamily="18" charset="0"/>
                <a:cs typeface="Times New Roman" pitchFamily="18" charset="0"/>
              </a:rPr>
              <a:t>Module design complete, inspected and corrections made</a:t>
            </a:r>
          </a:p>
          <a:p>
            <a:pPr lvl="2" algn="just"/>
            <a:r>
              <a:rPr lang="en-US" sz="1900" dirty="0" smtClean="0">
                <a:latin typeface="Times New Roman" pitchFamily="18" charset="0"/>
                <a:cs typeface="Times New Roman" pitchFamily="18" charset="0"/>
              </a:rPr>
              <a:t>Module unit test plan complete, reviewed and approved</a:t>
            </a:r>
          </a:p>
          <a:p>
            <a:pPr lvl="2" algn="just"/>
            <a:r>
              <a:rPr lang="en-US" sz="1900" dirty="0" smtClean="0">
                <a:latin typeface="Times New Roman" pitchFamily="18" charset="0"/>
                <a:cs typeface="Times New Roman" pitchFamily="18" charset="0"/>
              </a:rPr>
              <a:t>Module coding complete and first clean compilation</a:t>
            </a:r>
          </a:p>
          <a:p>
            <a:pPr lvl="2" algn="just"/>
            <a:r>
              <a:rPr lang="en-US" sz="1900" dirty="0" smtClean="0">
                <a:latin typeface="Times New Roman" pitchFamily="18" charset="0"/>
                <a:cs typeface="Times New Roman" pitchFamily="18" charset="0"/>
              </a:rPr>
              <a:t>Module code inspection complete and corrections made</a:t>
            </a:r>
          </a:p>
          <a:p>
            <a:pPr lvl="2" algn="just"/>
            <a:r>
              <a:rPr lang="en-US" sz="1900" dirty="0" smtClean="0">
                <a:latin typeface="Times New Roman" pitchFamily="18" charset="0"/>
                <a:cs typeface="Times New Roman" pitchFamily="18" charset="0"/>
              </a:rPr>
              <a:t>Module through unit test and delivered to SCM for integration in the baseline</a:t>
            </a:r>
          </a:p>
          <a:p>
            <a:pPr lvl="1" algn="just"/>
            <a:r>
              <a:rPr lang="en-US" sz="2000" dirty="0" smtClean="0">
                <a:latin typeface="Times New Roman" pitchFamily="18" charset="0"/>
                <a:cs typeface="Times New Roman" pitchFamily="18" charset="0"/>
              </a:rPr>
              <a:t>The resources required to complete each checkpoint are determine as a percent of the total project</a:t>
            </a:r>
          </a:p>
          <a:p>
            <a:pPr lvl="1" algn="just"/>
            <a:r>
              <a:rPr lang="en-US" sz="2000" dirty="0" smtClean="0">
                <a:latin typeface="Times New Roman" pitchFamily="18" charset="0"/>
                <a:cs typeface="Times New Roman" pitchFamily="18" charset="0"/>
              </a:rPr>
              <a:t>This plan is plotted</a:t>
            </a:r>
          </a:p>
          <a:p>
            <a:pPr lvl="1" algn="just"/>
            <a:r>
              <a:rPr lang="en-US" sz="2000" dirty="0" smtClean="0">
                <a:latin typeface="Times New Roman" pitchFamily="18" charset="0"/>
                <a:cs typeface="Times New Roman" pitchFamily="18" charset="0"/>
              </a:rPr>
              <a:t>As the project progresses, actual performance against the plan </a:t>
            </a:r>
            <a:r>
              <a:rPr lang="en-US" sz="2000" smtClean="0">
                <a:latin typeface="Times New Roman" pitchFamily="18" charset="0"/>
                <a:cs typeface="Times New Roman" pitchFamily="18" charset="0"/>
              </a:rPr>
              <a:t>is tracked.</a:t>
            </a:r>
            <a:endParaRPr lang="en-US" sz="20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Development Plan</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After completing the estimates and schedule, the full development plan is assembled in a complete package and submitted to management for review and approval.</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 addition to the estimate and schedule, many items can be included in such plans.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After preparation, the plan is circulated to all involved groups for review and sign-off. Every group must agree that the plan represents their commitments to do the work in the time and with the resources specified. This calls for a review and management signature by such groups as</a:t>
            </a:r>
          </a:p>
          <a:p>
            <a:pPr algn="just">
              <a:buNone/>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sApp Image 2020-09-14 at 08.25.40.jpeg"/>
          <p:cNvPicPr>
            <a:picLocks noGrp="1" noChangeAspect="1"/>
          </p:cNvPicPr>
          <p:nvPr>
            <p:ph idx="1"/>
          </p:nvPr>
        </p:nvPicPr>
        <p:blipFill>
          <a:blip r:embed="rId2"/>
          <a:stretch>
            <a:fillRect/>
          </a:stretch>
        </p:blipFill>
        <p:spPr>
          <a:xfrm>
            <a:off x="228600" y="152400"/>
            <a:ext cx="8686800" cy="6553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Making a Commitment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 two programmers cooperate on a single project, they must divide up the work.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This division starts with agreement on the distribution of functions, common interfaces, standard formats and naming conventions.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As work progresses, test plans are needed, and each may require design data from the other, as well as preliminary versions.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either programmer to perform effectively, each must know what the other is doing and be able to rely on its being done as agreed. This is achieved through a commitment process.</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png"/>
          <p:cNvPicPr>
            <a:picLocks noGrp="1" noChangeAspect="1"/>
          </p:cNvPicPr>
          <p:nvPr>
            <p:ph idx="1"/>
          </p:nvPr>
        </p:nvPicPr>
        <p:blipFill>
          <a:blip r:embed="rId2"/>
          <a:stretch>
            <a:fillRect/>
          </a:stretch>
        </p:blipFill>
        <p:spPr>
          <a:xfrm>
            <a:off x="152400" y="152400"/>
            <a:ext cx="8763000" cy="6553200"/>
          </a:xfr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000" dirty="0" smtClean="0">
                <a:latin typeface="Times New Roman" pitchFamily="18" charset="0"/>
                <a:cs typeface="Times New Roman" pitchFamily="18" charset="0"/>
              </a:rPr>
              <a:t>Software Engineering</a:t>
            </a:r>
          </a:p>
          <a:p>
            <a:pPr lvl="1" algn="just"/>
            <a:r>
              <a:rPr lang="en-US" sz="2000" dirty="0" smtClean="0">
                <a:latin typeface="Times New Roman" pitchFamily="18" charset="0"/>
                <a:cs typeface="Times New Roman" pitchFamily="18" charset="0"/>
              </a:rPr>
              <a:t>Documentation</a:t>
            </a:r>
          </a:p>
          <a:p>
            <a:pPr lvl="1" algn="just"/>
            <a:r>
              <a:rPr lang="en-US" sz="2000" dirty="0" smtClean="0">
                <a:latin typeface="Times New Roman" pitchFamily="18" charset="0"/>
                <a:cs typeface="Times New Roman" pitchFamily="18" charset="0"/>
              </a:rPr>
              <a:t>Test and test development</a:t>
            </a:r>
          </a:p>
          <a:p>
            <a:pPr lvl="1" algn="just"/>
            <a:r>
              <a:rPr lang="en-US" sz="2000" dirty="0" smtClean="0">
                <a:latin typeface="Times New Roman" pitchFamily="18" charset="0"/>
                <a:cs typeface="Times New Roman" pitchFamily="18" charset="0"/>
              </a:rPr>
              <a:t>Packaging and release</a:t>
            </a:r>
          </a:p>
          <a:p>
            <a:pPr lvl="1" algn="just"/>
            <a:r>
              <a:rPr lang="en-US" sz="2000" dirty="0" smtClean="0">
                <a:latin typeface="Times New Roman" pitchFamily="18" charset="0"/>
                <a:cs typeface="Times New Roman" pitchFamily="18" charset="0"/>
              </a:rPr>
              <a:t>Tools and facilities support</a:t>
            </a:r>
          </a:p>
          <a:p>
            <a:pPr lvl="1" algn="just"/>
            <a:r>
              <a:rPr lang="en-US" sz="2000" dirty="0" smtClean="0">
                <a:latin typeface="Times New Roman" pitchFamily="18" charset="0"/>
                <a:cs typeface="Times New Roman" pitchFamily="18" charset="0"/>
              </a:rPr>
              <a:t>Training</a:t>
            </a:r>
          </a:p>
          <a:p>
            <a:pPr lvl="1" algn="just"/>
            <a:r>
              <a:rPr lang="en-US" sz="2000" dirty="0" smtClean="0">
                <a:latin typeface="Times New Roman" pitchFamily="18" charset="0"/>
                <a:cs typeface="Times New Roman" pitchFamily="18" charset="0"/>
              </a:rPr>
              <a:t>Installation support</a:t>
            </a:r>
          </a:p>
          <a:p>
            <a:pPr lvl="1" algn="just"/>
            <a:r>
              <a:rPr lang="en-US" sz="2000" dirty="0" smtClean="0">
                <a:latin typeface="Times New Roman" pitchFamily="18" charset="0"/>
                <a:cs typeface="Times New Roman" pitchFamily="18" charset="0"/>
              </a:rPr>
              <a:t>Maintenance</a:t>
            </a:r>
          </a:p>
          <a:p>
            <a:pPr lvl="1" algn="just"/>
            <a:r>
              <a:rPr lang="en-US" sz="2000" dirty="0" smtClean="0">
                <a:latin typeface="Times New Roman" pitchFamily="18" charset="0"/>
                <a:cs typeface="Times New Roman" pitchFamily="18" charset="0"/>
              </a:rPr>
              <a:t>Acceptance test</a:t>
            </a:r>
          </a:p>
          <a:p>
            <a:pPr lvl="1" algn="just"/>
            <a:r>
              <a:rPr lang="en-US" sz="2000" dirty="0" smtClean="0">
                <a:latin typeface="Times New Roman" pitchFamily="18" charset="0"/>
                <a:cs typeface="Times New Roman" pitchFamily="18" charset="0"/>
              </a:rPr>
              <a:t>Administration</a:t>
            </a:r>
          </a:p>
          <a:p>
            <a:pPr lvl="1" algn="just"/>
            <a:r>
              <a:rPr lang="en-US" sz="2000" dirty="0" smtClean="0">
                <a:latin typeface="Times New Roman" pitchFamily="18" charset="0"/>
                <a:cs typeface="Times New Roman" pitchFamily="18" charset="0"/>
              </a:rPr>
              <a:t>Software Quality Assurance</a:t>
            </a:r>
          </a:p>
          <a:p>
            <a:pPr algn="just"/>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each phase review the development plan is updated. The schedules show task status and current projections compared to the plan. The development plan summary is updated to reflect changes in program size estimates, resources used to date, and projected phase review dates.</a:t>
            </a:r>
          </a:p>
          <a:p>
            <a:pPr lvl="1" algn="just"/>
            <a:endParaRPr lang="en-US" sz="2000" dirty="0" smtClean="0">
              <a:latin typeface="Times New Roman" pitchFamily="18" charset="0"/>
              <a:cs typeface="Times New Roman" pitchFamily="18" charset="0"/>
            </a:endParaRPr>
          </a:p>
          <a:p>
            <a:pPr lvl="1" algn="just"/>
            <a:endParaRPr lang="en-US" sz="2000" dirty="0" smtClean="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These regular uses of summaries quickly inform senior management of any significant changes in the program. Then phase review report should then inform them of the resolution of any schedule, resource or staffing issues.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Some of the items to be considered in phase reviews are</a:t>
            </a:r>
          </a:p>
          <a:p>
            <a:pPr lvl="1" algn="just"/>
            <a:r>
              <a:rPr lang="en-US" sz="2000" dirty="0" smtClean="0">
                <a:latin typeface="Times New Roman" pitchFamily="18" charset="0"/>
                <a:cs typeface="Times New Roman" pitchFamily="18" charset="0"/>
              </a:rPr>
              <a:t>The base project schedule is retained and updated unless a major project change is introduced and a full re-planning cycle is completed and approved.</a:t>
            </a:r>
          </a:p>
          <a:p>
            <a:pPr lvl="1" algn="just"/>
            <a:r>
              <a:rPr lang="en-US" sz="2000" dirty="0" smtClean="0">
                <a:latin typeface="Times New Roman" pitchFamily="18" charset="0"/>
                <a:cs typeface="Times New Roman" pitchFamily="18" charset="0"/>
              </a:rPr>
              <a:t>The final product delivery date is shown on the overall schedule, and all subsidiary schedules are posted against this master.</a:t>
            </a:r>
          </a:p>
          <a:p>
            <a:pPr lvl="1" algn="just"/>
            <a:r>
              <a:rPr lang="en-US" sz="2000" dirty="0" smtClean="0">
                <a:latin typeface="Times New Roman" pitchFamily="18" charset="0"/>
                <a:cs typeface="Times New Roman" pitchFamily="18" charset="0"/>
              </a:rPr>
              <a:t>The development teams participate in planning their own work.</a:t>
            </a:r>
          </a:p>
          <a:p>
            <a:pPr lvl="1" algn="just"/>
            <a:r>
              <a:rPr lang="en-US" sz="2000" dirty="0" smtClean="0">
                <a:latin typeface="Times New Roman" pitchFamily="18" charset="0"/>
                <a:cs typeface="Times New Roman" pitchFamily="18" charset="0"/>
              </a:rPr>
              <a:t>When a development schedule or estimate is outside the user’s acceptable range, it is rarely wise to arbitrarily make reductions.</a:t>
            </a:r>
            <a:endParaRPr lang="en-US" sz="20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Software Configuration Management</a:t>
            </a:r>
          </a:p>
          <a:p>
            <a:pPr>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Change management is one of the fundamental activities of software engineering. Changes to the requirements drive the design and design changes affect the code. Testing then uncovers problems that result in further changes, sometimes even to the original requirements.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change process is simple, but complex in detail. For modest-sized projects, the number of people involved and the change volume require a formal change management system.</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key objective of the software process is to have change activity converge until the final product is stable enough to ship, the management of all changes is important.</a:t>
            </a:r>
            <a:endParaRPr lang="en-US" sz="24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just">
              <a:buNone/>
            </a:pPr>
            <a:r>
              <a:rPr lang="en-US" sz="2400" b="1" dirty="0" smtClean="0">
                <a:latin typeface="Times New Roman" pitchFamily="18" charset="0"/>
                <a:cs typeface="Times New Roman" pitchFamily="18" charset="0"/>
              </a:rPr>
              <a:t>The need for configuration management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most frustrating software problems are often caused by poor management. The problems are frustrating because they take time to fix, they often happen at the worst time, they are totally unnecessary.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Configuration management helps to reduce these problems by coordinating the work products of many different people who work on a common project. Without such control, their work will conflict, resulting in problems like </a:t>
            </a:r>
          </a:p>
          <a:p>
            <a:pPr lvl="1"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Simultaneous update</a:t>
            </a:r>
            <a:r>
              <a:rPr lang="en-US" sz="2000" dirty="0" smtClean="0">
                <a:latin typeface="Times New Roman" pitchFamily="18" charset="0"/>
                <a:cs typeface="Times New Roman" pitchFamily="18" charset="0"/>
              </a:rPr>
              <a:t> – When two or more programmers work separately on the same program, the last one to make changes can easily destroy the other’s work.</a:t>
            </a:r>
          </a:p>
          <a:p>
            <a:pPr lvl="1"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Shared code</a:t>
            </a:r>
            <a:r>
              <a:rPr lang="en-US" sz="2000" dirty="0" smtClean="0">
                <a:latin typeface="Times New Roman" pitchFamily="18" charset="0"/>
                <a:cs typeface="Times New Roman" pitchFamily="18" charset="0"/>
              </a:rPr>
              <a:t> – Often, when a bug is fixed in code shared by several programmers, some of them are not notified.</a:t>
            </a:r>
          </a:p>
          <a:p>
            <a:pPr lvl="1"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Common code</a:t>
            </a:r>
            <a:r>
              <a:rPr lang="en-US" sz="2000" dirty="0" smtClean="0">
                <a:latin typeface="Times New Roman" pitchFamily="18" charset="0"/>
                <a:cs typeface="Times New Roman" pitchFamily="18" charset="0"/>
              </a:rPr>
              <a:t> – When common program functions are modified, all the users need to know. Without effective code management, there is no way to be sure of finding and alerting every user.</a:t>
            </a:r>
          </a:p>
          <a:p>
            <a:pPr lvl="1" algn="just">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Versions</a:t>
            </a:r>
            <a:r>
              <a:rPr lang="en-US" sz="2000" dirty="0" smtClean="0">
                <a:latin typeface="Times New Roman" pitchFamily="18" charset="0"/>
                <a:cs typeface="Times New Roman" pitchFamily="18" charset="0"/>
              </a:rPr>
              <a:t> – Most large programs are developed in evolutionary releases. With one release in customer use, another in test and the third in development, bug fixes may propagate between them. </a:t>
            </a:r>
          </a:p>
          <a:p>
            <a:pPr lvl="1" algn="just"/>
            <a:endParaRPr lang="en-US" sz="20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problems stem from confusion and lack of control and they waste an enormous amount of time. The key is to have a control system that answers the following questions</a:t>
            </a:r>
          </a:p>
          <a:p>
            <a:pPr lvl="1" algn="just"/>
            <a:r>
              <a:rPr lang="en-US" sz="2000" dirty="0" smtClean="0">
                <a:latin typeface="Times New Roman" pitchFamily="18" charset="0"/>
                <a:cs typeface="Times New Roman" pitchFamily="18" charset="0"/>
              </a:rPr>
              <a:t>What is my current software configuration?</a:t>
            </a:r>
          </a:p>
          <a:p>
            <a:pPr lvl="1" algn="just"/>
            <a:r>
              <a:rPr lang="en-US" sz="2000" dirty="0" smtClean="0">
                <a:latin typeface="Times New Roman" pitchFamily="18" charset="0"/>
                <a:cs typeface="Times New Roman" pitchFamily="18" charset="0"/>
              </a:rPr>
              <a:t>What is its status?</a:t>
            </a:r>
          </a:p>
          <a:p>
            <a:pPr lvl="1" algn="just"/>
            <a:r>
              <a:rPr lang="en-US" sz="2000" dirty="0" smtClean="0">
                <a:latin typeface="Times New Roman" pitchFamily="18" charset="0"/>
                <a:cs typeface="Times New Roman" pitchFamily="18" charset="0"/>
              </a:rPr>
              <a:t>How do I control changes to my configuration?</a:t>
            </a:r>
          </a:p>
          <a:p>
            <a:pPr lvl="1" algn="just"/>
            <a:r>
              <a:rPr lang="en-US" sz="2000" dirty="0" smtClean="0">
                <a:latin typeface="Times New Roman" pitchFamily="18" charset="0"/>
                <a:cs typeface="Times New Roman" pitchFamily="18" charset="0"/>
              </a:rPr>
              <a:t>How do I inform everyone else o my changes?</a:t>
            </a:r>
          </a:p>
          <a:p>
            <a:pPr lvl="1" algn="just"/>
            <a:r>
              <a:rPr lang="en-US" sz="2000" dirty="0" smtClean="0">
                <a:latin typeface="Times New Roman" pitchFamily="18" charset="0"/>
                <a:cs typeface="Times New Roman" pitchFamily="18" charset="0"/>
              </a:rPr>
              <a:t>What changes have been made to my software?</a:t>
            </a:r>
          </a:p>
          <a:p>
            <a:pPr lvl="1" algn="just"/>
            <a:r>
              <a:rPr lang="en-US" sz="2000" dirty="0" smtClean="0">
                <a:latin typeface="Times New Roman" pitchFamily="18" charset="0"/>
                <a:cs typeface="Times New Roman" pitchFamily="18" charset="0"/>
              </a:rPr>
              <a:t>Do anyone else’s changes affect my software?</a:t>
            </a:r>
          </a:p>
          <a:p>
            <a:pPr algn="just"/>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key role of Software Configuration Management (SCM) is to control change activity so these questions can be answered. </a:t>
            </a:r>
          </a:p>
          <a:p>
            <a:pPr lvl="1" algn="just">
              <a:buNone/>
            </a:pPr>
            <a:endParaRPr lang="en-US" sz="20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Software Product Nomenclature</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role of configuration management is to control the development of the system elements as they are built and then combined into a full system, it is important to use common system terminology.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design process starts by successively partitioning the system until a satisfactory level of detail is reached. At this point, implementation begins with these smallest pieces, which are progressively assembled and tested until the total system is completed. Since there is no standardized nomenclature for these levels, the terms used are</a:t>
            </a:r>
          </a:p>
          <a:p>
            <a:pPr lvl="1" algn="just"/>
            <a:r>
              <a:rPr lang="en-US" sz="2000" b="1" dirty="0" smtClean="0">
                <a:latin typeface="Times New Roman" pitchFamily="18" charset="0"/>
                <a:cs typeface="Times New Roman" pitchFamily="18" charset="0"/>
              </a:rPr>
              <a:t>System</a:t>
            </a:r>
          </a:p>
          <a:p>
            <a:pPr lvl="1" algn="just"/>
            <a:r>
              <a:rPr lang="en-US" sz="2000" b="1" dirty="0" smtClean="0">
                <a:latin typeface="Times New Roman" pitchFamily="18" charset="0"/>
                <a:cs typeface="Times New Roman" pitchFamily="18" charset="0"/>
              </a:rPr>
              <a:t>Subsystem</a:t>
            </a:r>
          </a:p>
          <a:p>
            <a:pPr lvl="1" algn="just"/>
            <a:r>
              <a:rPr lang="en-US" sz="2000" b="1" dirty="0" smtClean="0">
                <a:latin typeface="Times New Roman" pitchFamily="18" charset="0"/>
                <a:cs typeface="Times New Roman" pitchFamily="18" charset="0"/>
              </a:rPr>
              <a:t>Product</a:t>
            </a:r>
          </a:p>
          <a:p>
            <a:pPr lvl="1" algn="just"/>
            <a:r>
              <a:rPr lang="en-US" sz="2000" b="1" dirty="0" smtClean="0">
                <a:latin typeface="Times New Roman" pitchFamily="18" charset="0"/>
                <a:cs typeface="Times New Roman" pitchFamily="18" charset="0"/>
              </a:rPr>
              <a:t>Components</a:t>
            </a:r>
          </a:p>
          <a:p>
            <a:pPr lvl="1" algn="just"/>
            <a:r>
              <a:rPr lang="en-US" sz="2000" b="1" dirty="0" smtClean="0">
                <a:latin typeface="Times New Roman" pitchFamily="18" charset="0"/>
                <a:cs typeface="Times New Roman" pitchFamily="18" charset="0"/>
              </a:rPr>
              <a:t>Module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	System – </a:t>
            </a:r>
            <a:r>
              <a:rPr lang="en-US" sz="2400" dirty="0" smtClean="0">
                <a:latin typeface="Times New Roman" pitchFamily="18" charset="0"/>
                <a:cs typeface="Times New Roman" pitchFamily="18" charset="0"/>
              </a:rPr>
              <a:t>The package of all the software that meets the user’s requirements.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Subsystem</a:t>
            </a:r>
            <a:r>
              <a:rPr lang="en-US" sz="2400" dirty="0" smtClean="0">
                <a:latin typeface="Times New Roman" pitchFamily="18" charset="0"/>
                <a:cs typeface="Times New Roman" pitchFamily="18" charset="0"/>
              </a:rPr>
              <a:t> – Large systems can have many subsystems, such as communications, display and processing.</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Product</a:t>
            </a:r>
            <a:r>
              <a:rPr lang="en-US" sz="2400" dirty="0" smtClean="0">
                <a:latin typeface="Times New Roman" pitchFamily="18" charset="0"/>
                <a:cs typeface="Times New Roman" pitchFamily="18" charset="0"/>
              </a:rPr>
              <a:t> -  Subsystems typically contain many products. Example, operating system might contain a control program, compilers, utilities and so forth.</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Components</a:t>
            </a:r>
            <a:r>
              <a:rPr lang="en-US" sz="2400" dirty="0" smtClean="0">
                <a:latin typeface="Times New Roman" pitchFamily="18" charset="0"/>
                <a:cs typeface="Times New Roman" pitchFamily="18" charset="0"/>
              </a:rPr>
              <a:t> – At the next level, a control program could be made up of such components as a supervisor, scheduler and I/O control system.</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Module</a:t>
            </a:r>
            <a:r>
              <a:rPr lang="en-US" sz="2400" dirty="0" smtClean="0">
                <a:latin typeface="Times New Roman" pitchFamily="18" charset="0"/>
                <a:cs typeface="Times New Roman" pitchFamily="18" charset="0"/>
              </a:rPr>
              <a:t> – At the lowest level, components consist of a number o modules. Modules implement individual functions that are relatively small and self-constrained, such as queue management, interrupt dispatcher and command interpreter.</a:t>
            </a:r>
            <a:endParaRPr lang="en-US" sz="24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dirty="0" smtClean="0">
                <a:latin typeface="Times New Roman" pitchFamily="18" charset="0"/>
                <a:cs typeface="Times New Roman" pitchFamily="18" charset="0"/>
              </a:rPr>
              <a:t>	During the implementation process two things are happening at the same time.</a:t>
            </a:r>
          </a:p>
          <a:p>
            <a:pPr lvl="1" algn="just"/>
            <a:r>
              <a:rPr lang="en-US" sz="2000" dirty="0" smtClean="0">
                <a:latin typeface="Times New Roman" pitchFamily="18" charset="0"/>
                <a:cs typeface="Times New Roman" pitchFamily="18" charset="0"/>
              </a:rPr>
              <a:t>The modules are developed, enhanced, tested and repaired from detailed design and implementation through system test.</a:t>
            </a:r>
          </a:p>
          <a:p>
            <a:pPr lvl="1" algn="just"/>
            <a:r>
              <a:rPr lang="en-US" sz="2000" dirty="0" smtClean="0">
                <a:latin typeface="Times New Roman" pitchFamily="18" charset="0"/>
                <a:cs typeface="Times New Roman" pitchFamily="18" charset="0"/>
              </a:rPr>
              <a:t>The modules are being assembled into components, products, subsystems and systems. During this building process, the modules are constantly being changed to add functions or repair problems. This process is supported by a hierarchy of tests:</a:t>
            </a:r>
          </a:p>
          <a:p>
            <a:pPr lvl="1"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Unit test – This is a separate test of each individual module</a:t>
            </a:r>
          </a:p>
          <a:p>
            <a:pPr lvl="2"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Integration test – As the modules are integrated into components, products, subsystems and systems, their interfaces and interdependencies are tested to ensure they are properly designed and implemented</a:t>
            </a:r>
          </a:p>
          <a:p>
            <a:pPr lvl="2"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Function test – When integration results in a functionally operable build, it is tested successively in component test, product test, subsystem test and finally in system test</a:t>
            </a:r>
          </a:p>
          <a:p>
            <a:pPr lvl="2"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Regression test – At each integration test, a new build is produced. This is first tested to ensure that it hasn’t regressed or lost functions that were present in the previous build</a:t>
            </a:r>
            <a:endParaRPr lang="en-US" sz="18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Basic Configuration Management Functions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Once an initial product level has stabilized, a first baseline is established. With each successive set of enhancements, a new baseline is established in step with development.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Each baseline is retained in a permanent database, together with all the changes that produced it. The baseline is thus the official repository for the product, and it contains the most current version.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Only tested code and approved changes are put in the baseline, which is fully protected. It is the official source that all the programmers use to ensure their work is consistent with that of everyone else.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key SCM tasks are </a:t>
            </a:r>
            <a:r>
              <a:rPr lang="en-US" sz="2400" b="1" dirty="0" smtClean="0">
                <a:latin typeface="Times New Roman" pitchFamily="18" charset="0"/>
                <a:cs typeface="Times New Roman" pitchFamily="18" charset="0"/>
              </a:rPr>
              <a:t>Configuration Control, Change Management, Revisions, Versions, Deltas, Conditional Code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elements of an effective commitment are</a:t>
            </a:r>
          </a:p>
          <a:p>
            <a:pPr algn="just">
              <a:buNone/>
            </a:pPr>
            <a:endParaRPr lang="en-US" sz="1200"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The person making the commitment does so willingly.</a:t>
            </a:r>
          </a:p>
          <a:p>
            <a:pPr lvl="1" algn="just"/>
            <a:r>
              <a:rPr lang="en-US" sz="2300" b="1" dirty="0" smtClean="0">
                <a:latin typeface="Times New Roman" pitchFamily="18" charset="0"/>
                <a:cs typeface="Times New Roman" pitchFamily="18" charset="0"/>
              </a:rPr>
              <a:t>The commitment is not made lightly, the work is involved, the resources, and the schedule are carefully considered.</a:t>
            </a:r>
          </a:p>
          <a:p>
            <a:pPr lvl="1" algn="just"/>
            <a:r>
              <a:rPr lang="en-US" sz="2300" b="1" dirty="0" smtClean="0">
                <a:latin typeface="Times New Roman" pitchFamily="18" charset="0"/>
                <a:cs typeface="Times New Roman" pitchFamily="18" charset="0"/>
              </a:rPr>
              <a:t>There is an agreement between the parties on what is to be done, by whom, and when.</a:t>
            </a:r>
          </a:p>
          <a:p>
            <a:pPr lvl="1" algn="just"/>
            <a:r>
              <a:rPr lang="en-US" sz="2300" b="1" dirty="0" smtClean="0">
                <a:latin typeface="Times New Roman" pitchFamily="18" charset="0"/>
                <a:cs typeface="Times New Roman" pitchFamily="18" charset="0"/>
              </a:rPr>
              <a:t>The commitment is openly and publicly stated.</a:t>
            </a:r>
          </a:p>
          <a:p>
            <a:pPr lvl="1" algn="just"/>
            <a:r>
              <a:rPr lang="en-US" sz="2300" b="1" dirty="0" smtClean="0">
                <a:latin typeface="Times New Roman" pitchFamily="18" charset="0"/>
                <a:cs typeface="Times New Roman" pitchFamily="18" charset="0"/>
              </a:rPr>
              <a:t>The person responsible tries to meet the commitment, even if help is needed.</a:t>
            </a:r>
          </a:p>
          <a:p>
            <a:pPr lvl="1" algn="just"/>
            <a:r>
              <a:rPr lang="en-US" sz="2300" b="1" dirty="0" smtClean="0">
                <a:latin typeface="Times New Roman" pitchFamily="18" charset="0"/>
                <a:cs typeface="Times New Roman" pitchFamily="18" charset="0"/>
              </a:rPr>
              <a:t>Prior to the committed date, if it is clear that it cannot be met, advance notice is given and a new commitment is negotiated.</a:t>
            </a:r>
          </a:p>
          <a:p>
            <a:pPr algn="just">
              <a:buNone/>
            </a:pPr>
            <a:endParaRPr lang="en-US" sz="1200" dirty="0" smtClean="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sApp Image 2020-09-16 at 11.04.25.jpeg"/>
          <p:cNvPicPr>
            <a:picLocks noGrp="1" noChangeAspect="1"/>
          </p:cNvPicPr>
          <p:nvPr>
            <p:ph idx="1"/>
          </p:nvPr>
        </p:nvPicPr>
        <p:blipFill>
          <a:blip r:embed="rId2"/>
          <a:stretch>
            <a:fillRect/>
          </a:stretch>
        </p:blipFill>
        <p:spPr>
          <a:xfrm rot="16200000">
            <a:off x="1409700" y="-952500"/>
            <a:ext cx="6400800" cy="8763000"/>
          </a:xfr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ea typeface="Tahoma" pitchFamily="34" charset="0"/>
                <a:cs typeface="Times New Roman" pitchFamily="18" charset="0"/>
              </a:rPr>
              <a:t>Baseline </a:t>
            </a:r>
          </a:p>
          <a:p>
            <a:pPr algn="just">
              <a:buNone/>
            </a:pPr>
            <a:endParaRPr lang="en-US" sz="1200" b="1" dirty="0" smtClean="0">
              <a:latin typeface="Times New Roman" pitchFamily="18" charset="0"/>
              <a:ea typeface="Tahoma" pitchFamily="34" charset="0"/>
              <a:cs typeface="Times New Roman" pitchFamily="18" charset="0"/>
            </a:endParaRPr>
          </a:p>
          <a:p>
            <a:pPr algn="just">
              <a:buNone/>
            </a:pPr>
            <a:r>
              <a:rPr lang="en-US" sz="2400" dirty="0" smtClean="0">
                <a:latin typeface="Times New Roman" pitchFamily="18" charset="0"/>
                <a:ea typeface="Tahoma" pitchFamily="34" charset="0"/>
                <a:cs typeface="Times New Roman" pitchFamily="18" charset="0"/>
              </a:rPr>
              <a:t>	The baseline is the foundation for configuration management. It provides the official standard on which subsequent work is based and to which only authorized changes are made. After an initial baseline is established and frozen, every subsequent change is recorded as delta until the next baseline is set.</a:t>
            </a:r>
          </a:p>
          <a:p>
            <a:pPr algn="just">
              <a:buNone/>
            </a:pPr>
            <a:endParaRPr lang="en-US" sz="1200" dirty="0" smtClean="0">
              <a:latin typeface="Times New Roman" pitchFamily="18" charset="0"/>
              <a:ea typeface="Tahoma" pitchFamily="34" charset="0"/>
              <a:cs typeface="Times New Roman" pitchFamily="18" charset="0"/>
            </a:endParaRPr>
          </a:p>
          <a:p>
            <a:pPr algn="just">
              <a:buNone/>
            </a:pPr>
            <a:r>
              <a:rPr lang="en-US" sz="2400" dirty="0" smtClean="0">
                <a:latin typeface="Times New Roman" pitchFamily="18" charset="0"/>
                <a:ea typeface="Tahoma" pitchFamily="34" charset="0"/>
                <a:cs typeface="Times New Roman" pitchFamily="18" charset="0"/>
              </a:rPr>
              <a:t>	It is desirable to establish a baseline at an early point in every project. Establishing a baseline too early will impose unnecessary procedures and slow the programmer’s work.</a:t>
            </a:r>
          </a:p>
          <a:p>
            <a:pPr algn="just">
              <a:buNone/>
            </a:pPr>
            <a:endParaRPr lang="en-US" sz="1200" dirty="0" smtClean="0">
              <a:latin typeface="Times New Roman" pitchFamily="18" charset="0"/>
              <a:ea typeface="Tahoma" pitchFamily="34" charset="0"/>
              <a:cs typeface="Times New Roman" pitchFamily="18" charset="0"/>
            </a:endParaRPr>
          </a:p>
          <a:p>
            <a:pPr algn="just">
              <a:buNone/>
            </a:pPr>
            <a:r>
              <a:rPr lang="en-US" sz="2400" dirty="0" smtClean="0">
                <a:latin typeface="Times New Roman" pitchFamily="18" charset="0"/>
                <a:ea typeface="Tahoma" pitchFamily="34" charset="0"/>
                <a:cs typeface="Times New Roman" pitchFamily="18" charset="0"/>
              </a:rPr>
              <a:t>	There are no rules in establishing early baselines. As soon as integration begins, formal control is essential.</a:t>
            </a:r>
            <a:endParaRPr lang="en-US" sz="2400"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Baseline Scope</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code control, the baseline contains all the project code. The items to be included for the implementation phase are</a:t>
            </a:r>
          </a:p>
          <a:p>
            <a:pPr lvl="1" algn="just"/>
            <a:r>
              <a:rPr lang="en-US" sz="2000" dirty="0" smtClean="0">
                <a:latin typeface="Times New Roman" pitchFamily="18" charset="0"/>
                <a:cs typeface="Times New Roman" pitchFamily="18" charset="0"/>
              </a:rPr>
              <a:t>The current level of each module, including source and object code</a:t>
            </a:r>
          </a:p>
          <a:p>
            <a:pPr lvl="1" algn="just"/>
            <a:r>
              <a:rPr lang="en-US" sz="2000" dirty="0" smtClean="0">
                <a:latin typeface="Times New Roman" pitchFamily="18" charset="0"/>
                <a:cs typeface="Times New Roman" pitchFamily="18" charset="0"/>
              </a:rPr>
              <a:t>The current level of each test case, including source and object code</a:t>
            </a:r>
          </a:p>
          <a:p>
            <a:pPr lvl="1" algn="just"/>
            <a:r>
              <a:rPr lang="en-US" sz="2000" dirty="0" smtClean="0">
                <a:latin typeface="Times New Roman" pitchFamily="18" charset="0"/>
                <a:cs typeface="Times New Roman" pitchFamily="18" charset="0"/>
              </a:rPr>
              <a:t>The current level of each assembler, compiler, editor or other tool used </a:t>
            </a:r>
          </a:p>
          <a:p>
            <a:pPr lvl="1" algn="just"/>
            <a:r>
              <a:rPr lang="en-US" sz="2000" dirty="0" smtClean="0">
                <a:latin typeface="Times New Roman" pitchFamily="18" charset="0"/>
                <a:cs typeface="Times New Roman" pitchFamily="18" charset="0"/>
              </a:rPr>
              <a:t>The current level of any special test or operational data</a:t>
            </a:r>
          </a:p>
          <a:p>
            <a:pPr lvl="1" algn="just"/>
            <a:r>
              <a:rPr lang="en-US" sz="2000" dirty="0" smtClean="0">
                <a:latin typeface="Times New Roman" pitchFamily="18" charset="0"/>
                <a:cs typeface="Times New Roman" pitchFamily="18" charset="0"/>
              </a:rPr>
              <a:t>The current level of all macros, libraries and files</a:t>
            </a:r>
          </a:p>
          <a:p>
            <a:pPr lvl="1" algn="just"/>
            <a:r>
              <a:rPr lang="en-US" sz="2000" dirty="0" smtClean="0">
                <a:latin typeface="Times New Roman" pitchFamily="18" charset="0"/>
                <a:cs typeface="Times New Roman" pitchFamily="18" charset="0"/>
              </a:rPr>
              <a:t>The current level of any installation or operating procedures</a:t>
            </a:r>
          </a:p>
          <a:p>
            <a:pPr lvl="1" algn="just"/>
            <a:r>
              <a:rPr lang="en-US" sz="2000" dirty="0" smtClean="0">
                <a:latin typeface="Times New Roman" pitchFamily="18" charset="0"/>
                <a:cs typeface="Times New Roman" pitchFamily="18" charset="0"/>
              </a:rPr>
              <a:t>If the project involves operating system or control program changes, it may also be necessary to retain data on the computing system configuration and its change level</a:t>
            </a:r>
          </a:p>
          <a:p>
            <a:pPr lvl="1" algn="just"/>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it may not seem that critical to save every small change, some minor omission always seem to cause devastating problems in final system or acceptance testing. With large, complex systems, it is necessary to retain every change that could possibly occur.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Baseline Control</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SCM must ensure appropriate baseline control while providing service to the programmers. The baseline must be protected against unauthorized change, and the programmer’s should be able to readily modify and test their code.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Every proposed change must then be tested against a trial version of the new baseline to make sure that it does not invalidate any of the other changes. </a:t>
            </a:r>
            <a:r>
              <a:rPr lang="en-US" sz="2400" smtClean="0">
                <a:latin typeface="Times New Roman" pitchFamily="18" charset="0"/>
                <a:cs typeface="Times New Roman" pitchFamily="18" charset="0"/>
              </a:rPr>
              <a:t>Since tests </a:t>
            </a:r>
            <a:r>
              <a:rPr lang="en-US" sz="2400" dirty="0" smtClean="0">
                <a:latin typeface="Times New Roman" pitchFamily="18" charset="0"/>
                <a:cs typeface="Times New Roman" pitchFamily="18" charset="0"/>
              </a:rPr>
              <a:t>take time and since changes are being made all the time, a locking mechanism is needed to ensure that none of these updated modules are changed during this final regression test.</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An approach is to break the problem into two parts</a:t>
            </a:r>
          </a:p>
          <a:p>
            <a:pPr lvl="1" algn="just"/>
            <a:r>
              <a:rPr lang="en-US" sz="2000" dirty="0" smtClean="0">
                <a:latin typeface="Times New Roman" pitchFamily="18" charset="0"/>
                <a:cs typeface="Times New Roman" pitchFamily="18" charset="0"/>
              </a:rPr>
              <a:t>Locking</a:t>
            </a:r>
          </a:p>
          <a:p>
            <a:pPr lvl="1" algn="just"/>
            <a:r>
              <a:rPr lang="en-US" sz="2000" dirty="0" smtClean="0">
                <a:latin typeface="Times New Roman" pitchFamily="18" charset="0"/>
                <a:cs typeface="Times New Roman" pitchFamily="18" charset="0"/>
              </a:rPr>
              <a:t>Regression testing</a:t>
            </a:r>
          </a:p>
          <a:p>
            <a:pPr algn="just">
              <a:buNone/>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Configuration Management Responsibilities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To implement the necessary controls and procedures, a number of responsibilities need to be established. Depending on the size of the system and the number of people involved, they may be handled by an individual, several people or an entire organization. The basic responsibilities are the C</a:t>
            </a:r>
            <a:r>
              <a:rPr lang="en-US" sz="2400" b="1" dirty="0" smtClean="0">
                <a:latin typeface="Times New Roman" pitchFamily="18" charset="0"/>
                <a:cs typeface="Times New Roman" pitchFamily="18" charset="0"/>
              </a:rPr>
              <a:t>onfiguration Manager, Module Ownership, Change Control Board (CCB)</a:t>
            </a:r>
            <a:r>
              <a:rPr lang="en-US" sz="2400" dirty="0" smtClean="0">
                <a:latin typeface="Times New Roman" pitchFamily="18" charset="0"/>
                <a:cs typeface="Times New Roman" pitchFamily="18" charset="0"/>
              </a:rPr>
              <a:t>.</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configuration manager is the central control point for system change and has the following responsibilities</a:t>
            </a:r>
          </a:p>
          <a:p>
            <a:pPr lvl="1" algn="just"/>
            <a:r>
              <a:rPr lang="en-US" sz="2000" dirty="0" smtClean="0">
                <a:latin typeface="Times New Roman" pitchFamily="18" charset="0"/>
                <a:cs typeface="Times New Roman" pitchFamily="18" charset="0"/>
              </a:rPr>
              <a:t>Develop, document, and distribute the SCM procedures</a:t>
            </a:r>
          </a:p>
          <a:p>
            <a:pPr lvl="1" algn="just"/>
            <a:r>
              <a:rPr lang="en-US" sz="2000" dirty="0" smtClean="0">
                <a:latin typeface="Times New Roman" pitchFamily="18" charset="0"/>
                <a:cs typeface="Times New Roman" pitchFamily="18" charset="0"/>
              </a:rPr>
              <a:t>Establish the system baseline, including backup provisions</a:t>
            </a:r>
          </a:p>
          <a:p>
            <a:pPr lvl="1" algn="just"/>
            <a:r>
              <a:rPr lang="en-US" sz="2000" dirty="0" smtClean="0">
                <a:latin typeface="Times New Roman" pitchFamily="18" charset="0"/>
                <a:cs typeface="Times New Roman" pitchFamily="18" charset="0"/>
              </a:rPr>
              <a:t>Ensure that no unauthorized changes are made to the baseline</a:t>
            </a:r>
          </a:p>
          <a:p>
            <a:pPr lvl="1" algn="just"/>
            <a:r>
              <a:rPr lang="en-US" sz="2000" dirty="0" smtClean="0">
                <a:latin typeface="Times New Roman" pitchFamily="18" charset="0"/>
                <a:cs typeface="Times New Roman" pitchFamily="18" charset="0"/>
              </a:rPr>
              <a:t>Ensure that all baseline changes are recorded in sufficient detail so they can be reproduced or backed up</a:t>
            </a:r>
          </a:p>
          <a:p>
            <a:pPr lvl="1" algn="just"/>
            <a:r>
              <a:rPr lang="en-US" sz="2000" dirty="0" smtClean="0">
                <a:latin typeface="Times New Roman" pitchFamily="18" charset="0"/>
                <a:cs typeface="Times New Roman" pitchFamily="18" charset="0"/>
              </a:rPr>
              <a:t>Ensure that all baseline changes are regression tested</a:t>
            </a:r>
          </a:p>
          <a:p>
            <a:pPr lvl="1" algn="just"/>
            <a:r>
              <a:rPr lang="en-US" sz="2000" dirty="0" smtClean="0">
                <a:latin typeface="Times New Roman" pitchFamily="18" charset="0"/>
                <a:cs typeface="Times New Roman" pitchFamily="18" charset="0"/>
              </a:rPr>
              <a:t>Provide the focal point for exception resolution </a:t>
            </a:r>
          </a:p>
          <a:p>
            <a:pPr lvl="1"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configuration manager ensures that answers are always available for such questions as </a:t>
            </a:r>
          </a:p>
          <a:p>
            <a:pPr lvl="1" algn="just"/>
            <a:r>
              <a:rPr lang="en-US" sz="2000" dirty="0" smtClean="0">
                <a:latin typeface="Times New Roman" pitchFamily="18" charset="0"/>
                <a:cs typeface="Times New Roman" pitchFamily="18" charset="0"/>
              </a:rPr>
              <a:t>What code is this</a:t>
            </a:r>
          </a:p>
          <a:p>
            <a:pPr lvl="1" algn="just"/>
            <a:r>
              <a:rPr lang="en-US" sz="2000" dirty="0" smtClean="0">
                <a:latin typeface="Times New Roman" pitchFamily="18" charset="0"/>
                <a:cs typeface="Times New Roman" pitchFamily="18" charset="0"/>
              </a:rPr>
              <a:t>What changed</a:t>
            </a:r>
          </a:p>
          <a:p>
            <a:pPr lvl="1" algn="just"/>
            <a:r>
              <a:rPr lang="en-US" sz="2000" dirty="0" smtClean="0">
                <a:latin typeface="Times New Roman" pitchFamily="18" charset="0"/>
                <a:cs typeface="Times New Roman" pitchFamily="18" charset="0"/>
              </a:rPr>
              <a:t>What tests were run</a:t>
            </a:r>
          </a:p>
          <a:p>
            <a:pPr lvl="1" algn="just"/>
            <a:r>
              <a:rPr lang="en-US" sz="2000" dirty="0" smtClean="0">
                <a:latin typeface="Times New Roman" pitchFamily="18" charset="0"/>
                <a:cs typeface="Times New Roman" pitchFamily="18" charset="0"/>
              </a:rPr>
              <a:t>What were the test results</a:t>
            </a:r>
          </a:p>
          <a:p>
            <a:pPr lvl="1" algn="just"/>
            <a:r>
              <a:rPr lang="en-US" sz="2000" dirty="0" smtClean="0">
                <a:latin typeface="Times New Roman" pitchFamily="18" charset="0"/>
                <a:cs typeface="Times New Roman" pitchFamily="18" charset="0"/>
              </a:rPr>
              <a:t>Where is this code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projects involving hundreds of people, entire SCM department may be needed.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Developed and tested code is expensive, and it must be retained and protected. That is the configuration manager’s basic responsibility.</a:t>
            </a:r>
            <a:endParaRPr lang="en-US" sz="24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Module Ownership</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Even with a well-established and effective SCM function, provisions are also needed to ensure the design integrity of each module.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example, when bugs are fixed, there are often alternative design approaches. If enhancements are also being considered, the bug repair should be consistent with future plans.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Maintaining design integrity is a common problem with periodic enhancements. One simple approach is to designate a programmer as owner of each module. Since there are often many modules than programmers, one person owns several modules at one time. </a:t>
            </a:r>
            <a:endParaRPr lang="en-US" sz="24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Change  / Configuration Control Board  (CCB)</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change control mechanism is needed to ensure that every change is properly considered and coordinated. This is the role of CCB.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should at least include members from development, documentation, test, assurance, maintenance and release. Its purpose is to ensure that every baseline change is properly considered by all concerned parties and that every change is authorized before implementation.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CCB is the body that reviews each change request and approves it, disapproves it, or defers it for more information.</a:t>
            </a:r>
            <a:endParaRPr lang="en-US" sz="24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Each board must have a chairman with authority to resolve disputes. With multiple CCBs, a system-level CCB is needed as a resolution point for disputes between these lower-level boards.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CCB needs the following information on each proposed change</a:t>
            </a:r>
          </a:p>
          <a:p>
            <a:pPr lvl="1" algn="just"/>
            <a:r>
              <a:rPr lang="en-US" sz="2000" b="1" dirty="0" smtClean="0">
                <a:latin typeface="Times New Roman" pitchFamily="18" charset="0"/>
                <a:cs typeface="Times New Roman" pitchFamily="18" charset="0"/>
              </a:rPr>
              <a:t>Size : </a:t>
            </a:r>
            <a:r>
              <a:rPr lang="en-US" sz="2000" dirty="0" smtClean="0">
                <a:latin typeface="Times New Roman" pitchFamily="18" charset="0"/>
                <a:cs typeface="Times New Roman" pitchFamily="18" charset="0"/>
              </a:rPr>
              <a:t>How many new and/or changed lines of code will likely be required</a:t>
            </a:r>
          </a:p>
          <a:p>
            <a:pPr lvl="1" algn="just"/>
            <a:r>
              <a:rPr lang="en-US" sz="2000" b="1" dirty="0" smtClean="0">
                <a:latin typeface="Times New Roman" pitchFamily="18" charset="0"/>
                <a:cs typeface="Times New Roman" pitchFamily="18" charset="0"/>
              </a:rPr>
              <a:t>Alternatives :</a:t>
            </a:r>
            <a:r>
              <a:rPr lang="en-US" sz="2000" dirty="0" smtClean="0">
                <a:latin typeface="Times New Roman" pitchFamily="18" charset="0"/>
                <a:cs typeface="Times New Roman" pitchFamily="18" charset="0"/>
              </a:rPr>
              <a:t> What, if any, are the alternatives to making the change and, if there is more than one way to do it, why was the proposed one selected?</a:t>
            </a:r>
          </a:p>
          <a:p>
            <a:pPr lvl="1" algn="just"/>
            <a:r>
              <a:rPr lang="en-US" sz="2000" b="1" dirty="0" smtClean="0">
                <a:latin typeface="Times New Roman" pitchFamily="18" charset="0"/>
                <a:cs typeface="Times New Roman" pitchFamily="18" charset="0"/>
              </a:rPr>
              <a:t>Complexity :</a:t>
            </a:r>
            <a:r>
              <a:rPr lang="en-US" sz="2000" dirty="0" smtClean="0">
                <a:latin typeface="Times New Roman" pitchFamily="18" charset="0"/>
                <a:cs typeface="Times New Roman" pitchFamily="18" charset="0"/>
              </a:rPr>
              <a:t> Is the change within a single component or does it involve others?</a:t>
            </a:r>
          </a:p>
          <a:p>
            <a:pPr lvl="1" algn="just"/>
            <a:r>
              <a:rPr lang="en-US" sz="2000" b="1" dirty="0" smtClean="0">
                <a:latin typeface="Times New Roman" pitchFamily="18" charset="0"/>
                <a:cs typeface="Times New Roman" pitchFamily="18" charset="0"/>
              </a:rPr>
              <a:t>Schedule :</a:t>
            </a:r>
            <a:r>
              <a:rPr lang="en-US" sz="2000" dirty="0" smtClean="0">
                <a:latin typeface="Times New Roman" pitchFamily="18" charset="0"/>
                <a:cs typeface="Times New Roman" pitchFamily="18" charset="0"/>
              </a:rPr>
              <a:t> What are the required and planned dates?</a:t>
            </a:r>
          </a:p>
          <a:p>
            <a:pPr lvl="1" algn="just"/>
            <a:r>
              <a:rPr lang="en-US" sz="2000" b="1" dirty="0" smtClean="0">
                <a:latin typeface="Times New Roman" pitchFamily="18" charset="0"/>
                <a:cs typeface="Times New Roman" pitchFamily="18" charset="0"/>
              </a:rPr>
              <a:t>Impact :</a:t>
            </a:r>
            <a:r>
              <a:rPr lang="en-US" sz="2000" dirty="0" smtClean="0">
                <a:latin typeface="Times New Roman" pitchFamily="18" charset="0"/>
                <a:cs typeface="Times New Roman" pitchFamily="18" charset="0"/>
              </a:rPr>
              <a:t> What are the future product consequences of this change?</a:t>
            </a:r>
          </a:p>
          <a:p>
            <a:pPr lvl="1" algn="just"/>
            <a:r>
              <a:rPr lang="en-US" sz="2000" b="1" dirty="0" smtClean="0">
                <a:latin typeface="Times New Roman" pitchFamily="18" charset="0"/>
                <a:cs typeface="Times New Roman" pitchFamily="18" charset="0"/>
              </a:rPr>
              <a:t>Cost :</a:t>
            </a:r>
            <a:r>
              <a:rPr lang="en-US" sz="2000" dirty="0" smtClean="0">
                <a:latin typeface="Times New Roman" pitchFamily="18" charset="0"/>
                <a:cs typeface="Times New Roman" pitchFamily="18" charset="0"/>
              </a:rPr>
              <a:t> What are the potential costs and savings from making the change?</a:t>
            </a:r>
          </a:p>
          <a:p>
            <a:pPr lvl="1" algn="just"/>
            <a:r>
              <a:rPr lang="en-US" sz="2000" b="1" dirty="0" smtClean="0">
                <a:latin typeface="Times New Roman" pitchFamily="18" charset="0"/>
                <a:cs typeface="Times New Roman" pitchFamily="18" charset="0"/>
              </a:rPr>
              <a:t>Severity :</a:t>
            </a:r>
            <a:r>
              <a:rPr lang="en-US" sz="2000" dirty="0" smtClean="0">
                <a:latin typeface="Times New Roman" pitchFamily="18" charset="0"/>
                <a:cs typeface="Times New Roman" pitchFamily="18" charset="0"/>
              </a:rPr>
              <a:t> How critical is the change?</a:t>
            </a:r>
          </a:p>
          <a:p>
            <a:pPr lvl="1" algn="just"/>
            <a:r>
              <a:rPr lang="en-US" sz="2000" b="1" dirty="0" smtClean="0">
                <a:latin typeface="Times New Roman" pitchFamily="18" charset="0"/>
                <a:cs typeface="Times New Roman" pitchFamily="18" charset="0"/>
              </a:rPr>
              <a:t>Test :</a:t>
            </a:r>
            <a:r>
              <a:rPr lang="en-US" sz="2000" dirty="0" smtClean="0">
                <a:latin typeface="Times New Roman" pitchFamily="18" charset="0"/>
                <a:cs typeface="Times New Roman" pitchFamily="18" charset="0"/>
              </a:rPr>
              <a:t> Are there any special test requirements?</a:t>
            </a:r>
            <a:endParaRPr lang="en-US" sz="2000"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000" b="1" dirty="0" smtClean="0">
                <a:latin typeface="Times New Roman" pitchFamily="18" charset="0"/>
                <a:cs typeface="Times New Roman" pitchFamily="18" charset="0"/>
              </a:rPr>
              <a:t>Relationship to other changes :</a:t>
            </a:r>
            <a:r>
              <a:rPr lang="en-US" sz="2000" dirty="0" smtClean="0">
                <a:latin typeface="Times New Roman" pitchFamily="18" charset="0"/>
                <a:cs typeface="Times New Roman" pitchFamily="18" charset="0"/>
              </a:rPr>
              <a:t> Will another change supersede or invalidate this one, or does it depend on other changes?</a:t>
            </a:r>
          </a:p>
          <a:p>
            <a:pPr lvl="1" algn="just"/>
            <a:r>
              <a:rPr lang="en-US" sz="2000" b="1" dirty="0" smtClean="0">
                <a:latin typeface="Times New Roman" pitchFamily="18" charset="0"/>
                <a:cs typeface="Times New Roman" pitchFamily="18" charset="0"/>
              </a:rPr>
              <a:t>Resources :</a:t>
            </a:r>
            <a:r>
              <a:rPr lang="en-US" sz="2000" dirty="0" smtClean="0">
                <a:latin typeface="Times New Roman" pitchFamily="18" charset="0"/>
                <a:cs typeface="Times New Roman" pitchFamily="18" charset="0"/>
              </a:rPr>
              <a:t> Are the needed people available to do the work?</a:t>
            </a:r>
          </a:p>
          <a:p>
            <a:pPr lvl="1" algn="just"/>
            <a:r>
              <a:rPr lang="en-US" sz="2000" b="1" dirty="0" smtClean="0">
                <a:latin typeface="Times New Roman" pitchFamily="18" charset="0"/>
                <a:cs typeface="Times New Roman" pitchFamily="18" charset="0"/>
              </a:rPr>
              <a:t>System impact :</a:t>
            </a:r>
            <a:r>
              <a:rPr lang="en-US" sz="2000" dirty="0" smtClean="0">
                <a:latin typeface="Times New Roman" pitchFamily="18" charset="0"/>
                <a:cs typeface="Times New Roman" pitchFamily="18" charset="0"/>
              </a:rPr>
              <a:t> What are the memory, performance, or other system consequences of the change?</a:t>
            </a:r>
          </a:p>
          <a:p>
            <a:pPr lvl="1" algn="just"/>
            <a:r>
              <a:rPr lang="en-US" sz="2000" b="1" dirty="0" smtClean="0">
                <a:latin typeface="Times New Roman" pitchFamily="18" charset="0"/>
                <a:cs typeface="Times New Roman" pitchFamily="18" charset="0"/>
              </a:rPr>
              <a:t>Benefits :</a:t>
            </a:r>
            <a:r>
              <a:rPr lang="en-US" sz="2000" dirty="0" smtClean="0">
                <a:latin typeface="Times New Roman" pitchFamily="18" charset="0"/>
                <a:cs typeface="Times New Roman" pitchFamily="18" charset="0"/>
              </a:rPr>
              <a:t> Are there special advantages to be derived from the change?</a:t>
            </a:r>
          </a:p>
          <a:p>
            <a:pPr lvl="1" algn="just"/>
            <a:r>
              <a:rPr lang="en-US" sz="2000" b="1" dirty="0" smtClean="0">
                <a:latin typeface="Times New Roman" pitchFamily="18" charset="0"/>
                <a:cs typeface="Times New Roman" pitchFamily="18" charset="0"/>
              </a:rPr>
              <a:t>Politics :</a:t>
            </a:r>
            <a:r>
              <a:rPr lang="en-US" sz="2000" dirty="0" smtClean="0">
                <a:latin typeface="Times New Roman" pitchFamily="18" charset="0"/>
                <a:cs typeface="Times New Roman" pitchFamily="18" charset="0"/>
              </a:rPr>
              <a:t> Are there special considerations such as who is requesting the change or whom it will affect?</a:t>
            </a:r>
          </a:p>
          <a:p>
            <a:pPr lvl="1" algn="just"/>
            <a:r>
              <a:rPr lang="en-US" sz="2000" b="1" dirty="0" smtClean="0">
                <a:latin typeface="Times New Roman" pitchFamily="18" charset="0"/>
                <a:cs typeface="Times New Roman" pitchFamily="18" charset="0"/>
              </a:rPr>
              <a:t>Change maturity :</a:t>
            </a:r>
            <a:r>
              <a:rPr lang="en-US" sz="2000" dirty="0" smtClean="0">
                <a:latin typeface="Times New Roman" pitchFamily="18" charset="0"/>
                <a:cs typeface="Times New Roman" pitchFamily="18" charset="0"/>
              </a:rPr>
              <a:t> How long has the change been under consideration?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If the change is to fix a customer-reported problem, other information may also be required</a:t>
            </a:r>
          </a:p>
          <a:p>
            <a:pPr lvl="1" algn="just"/>
            <a:r>
              <a:rPr lang="en-US" sz="2000" dirty="0" smtClean="0">
                <a:latin typeface="Times New Roman" pitchFamily="18" charset="0"/>
                <a:cs typeface="Times New Roman" pitchFamily="18" charset="0"/>
              </a:rPr>
              <a:t>A definition of the problem the change is intended to fix</a:t>
            </a:r>
          </a:p>
          <a:p>
            <a:pPr lvl="1" algn="just"/>
            <a:r>
              <a:rPr lang="en-US" sz="2000" dirty="0" smtClean="0">
                <a:latin typeface="Times New Roman" pitchFamily="18" charset="0"/>
                <a:cs typeface="Times New Roman" pitchFamily="18" charset="0"/>
              </a:rPr>
              <a:t>The conditions under which the problem was observed</a:t>
            </a:r>
          </a:p>
          <a:p>
            <a:pPr lvl="1" algn="just"/>
            <a:r>
              <a:rPr lang="en-US" sz="2000" dirty="0" smtClean="0">
                <a:latin typeface="Times New Roman" pitchFamily="18" charset="0"/>
                <a:cs typeface="Times New Roman" pitchFamily="18" charset="0"/>
              </a:rPr>
              <a:t>A copy of trouble report</a:t>
            </a:r>
          </a:p>
          <a:p>
            <a:pPr lvl="1" algn="just"/>
            <a:r>
              <a:rPr lang="en-US" sz="2000" dirty="0" smtClean="0">
                <a:latin typeface="Times New Roman" pitchFamily="18" charset="0"/>
                <a:cs typeface="Times New Roman" pitchFamily="18" charset="0"/>
              </a:rPr>
              <a:t>A technical description of the problem</a:t>
            </a:r>
          </a:p>
          <a:p>
            <a:pPr lvl="1" algn="just"/>
            <a:r>
              <a:rPr lang="en-US" sz="2000" dirty="0" smtClean="0">
                <a:latin typeface="Times New Roman" pitchFamily="18" charset="0"/>
                <a:cs typeface="Times New Roman" pitchFamily="18" charset="0"/>
              </a:rPr>
              <a:t>The names of any other programs affected</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Commitment Hierarchy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the commitments are met by committed individuals, the work is not done in vacuum. </a:t>
            </a: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professions need to feel they are part of the organization that treats its commitments seriously, they will strive to do their part.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This makes the management team to take care in making commitments and insists on efforts to meet them.</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commitment is visible. An action that impresses the software professionals is strong management support in negotiating requirements changes with the customer.</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With this backing, they are able to develop and meet their plans and estimates. </a:t>
            </a:r>
            <a:endParaRPr lang="en-US" sz="24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Additional information should also be available prior to release</a:t>
            </a:r>
          </a:p>
          <a:p>
            <a:pPr lvl="1" algn="just"/>
            <a:r>
              <a:rPr lang="en-US" sz="2000" dirty="0" smtClean="0">
                <a:latin typeface="Times New Roman" pitchFamily="18" charset="0"/>
                <a:cs typeface="Times New Roman" pitchFamily="18" charset="0"/>
              </a:rPr>
              <a:t>Final source and/or object code for the change</a:t>
            </a:r>
          </a:p>
          <a:p>
            <a:pPr lvl="1" algn="just"/>
            <a:r>
              <a:rPr lang="en-US" sz="2000" dirty="0" smtClean="0">
                <a:latin typeface="Times New Roman" pitchFamily="18" charset="0"/>
                <a:cs typeface="Times New Roman" pitchFamily="18" charset="0"/>
              </a:rPr>
              <a:t>Final documentation changes</a:t>
            </a:r>
          </a:p>
          <a:p>
            <a:pPr lvl="1" algn="just"/>
            <a:r>
              <a:rPr lang="en-US" sz="2000" dirty="0" smtClean="0">
                <a:latin typeface="Times New Roman" pitchFamily="18" charset="0"/>
                <a:cs typeface="Times New Roman" pitchFamily="18" charset="0"/>
              </a:rPr>
              <a:t>Evidence of successful inspection and test of the code and documentation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CCB not only determines whether the change should be made but also the conditions under which it can be released. </a:t>
            </a:r>
            <a:endParaRPr lang="en-US" sz="2400"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Software Quality Assurance (SQA)</a:t>
            </a:r>
          </a:p>
          <a:p>
            <a:pPr>
              <a:buNone/>
            </a:pPr>
            <a:endParaRPr lang="en-US" sz="12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Quality Management</a:t>
            </a:r>
          </a:p>
          <a:p>
            <a:pPr>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 software there are so many things that need to be done that the manager can’t possibly track them all. Since effective management of software requires many things to be precisely right, some organization is needed to do the tracking. This is the role of SQA.</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Before establishing an SQA organization, it is essential to first decide how important software quality is to the organization.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SQA is a management tool that must be properly used to be effective. The prime benefit of SQA program is the assurance it provides management that the officially established process is actually being implemented.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SQA ensures that</a:t>
            </a:r>
          </a:p>
          <a:p>
            <a:pPr lvl="1" algn="just"/>
            <a:r>
              <a:rPr lang="en-US" sz="2400" dirty="0" smtClean="0">
                <a:latin typeface="Times New Roman" pitchFamily="18" charset="0"/>
                <a:cs typeface="Times New Roman" pitchFamily="18" charset="0"/>
              </a:rPr>
              <a:t>An appropriate development methodology is in place</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projects use standards and procedures in their work</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Independent reviews and audits are conducted</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Documentation is produced to support maintenance and enhancement</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documentation is produced during and </a:t>
            </a:r>
            <a:r>
              <a:rPr lang="en-US" sz="2400" dirty="0" smtClean="0">
                <a:latin typeface="Times New Roman" pitchFamily="18" charset="0"/>
                <a:cs typeface="Times New Roman" pitchFamily="18" charset="0"/>
              </a:rPr>
              <a:t>not </a:t>
            </a:r>
            <a:r>
              <a:rPr lang="en-US" sz="2400" dirty="0" smtClean="0">
                <a:latin typeface="Times New Roman" pitchFamily="18" charset="0"/>
                <a:cs typeface="Times New Roman" pitchFamily="18" charset="0"/>
              </a:rPr>
              <a:t>after development</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Mechanisms are in place and used to control changes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400" dirty="0" smtClean="0">
                <a:latin typeface="Times New Roman" pitchFamily="18" charset="0"/>
                <a:cs typeface="Times New Roman" pitchFamily="18" charset="0"/>
              </a:rPr>
              <a:t>Testing emphasizes all the high-risk product areas</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Each software task is satisfactorily completed before the succeeding one is begun</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Deviations from standards and procedures are exposed as soon as possible</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project is auditable by external professionals</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quality control work is itself performed against established standards</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SQA plan and the software development plan are compatible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lgn="just">
              <a:buNone/>
            </a:pPr>
            <a:r>
              <a:rPr lang="en-US" sz="2400" b="1" dirty="0" smtClean="0">
                <a:latin typeface="Times New Roman" pitchFamily="18" charset="0"/>
                <a:cs typeface="Times New Roman" pitchFamily="18" charset="0"/>
              </a:rPr>
              <a:t>Need for SQA</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 quality is vital, some independent checks are necessary, not because people are untrustworthy, but because they are human. The issues with software are not whether checks are needed, but who </a:t>
            </a:r>
            <a:r>
              <a:rPr lang="en-US" sz="2400" smtClean="0">
                <a:latin typeface="Times New Roman" pitchFamily="18" charset="0"/>
                <a:cs typeface="Times New Roman" pitchFamily="18" charset="0"/>
              </a:rPr>
              <a:t>does </a:t>
            </a:r>
            <a:r>
              <a:rPr lang="en-US" sz="2400" smtClean="0">
                <a:latin typeface="Times New Roman" pitchFamily="18" charset="0"/>
                <a:cs typeface="Times New Roman" pitchFamily="18" charset="0"/>
              </a:rPr>
              <a:t>them </a:t>
            </a:r>
            <a:r>
              <a:rPr lang="en-US" sz="2400" dirty="0" smtClean="0">
                <a:latin typeface="Times New Roman" pitchFamily="18" charset="0"/>
                <a:cs typeface="Times New Roman" pitchFamily="18" charset="0"/>
              </a:rPr>
              <a:t>and how.</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Software managers monitor the work closely and that no SQA activity is needed. As the size of the staff grows, the managers become involved with other duties. They need to do one of the following</a:t>
            </a:r>
          </a:p>
          <a:p>
            <a:pPr lvl="1" algn="just"/>
            <a:r>
              <a:rPr lang="en-US" sz="2200" dirty="0" smtClean="0">
                <a:latin typeface="Times New Roman" pitchFamily="18" charset="0"/>
                <a:cs typeface="Times New Roman" pitchFamily="18" charset="0"/>
              </a:rPr>
              <a:t>Find some way to handle their other workload so they can monitor more closely their people’s work</a:t>
            </a:r>
          </a:p>
          <a:p>
            <a:pPr lvl="1" algn="just"/>
            <a:r>
              <a:rPr lang="en-US" sz="2200" dirty="0" smtClean="0">
                <a:latin typeface="Times New Roman" pitchFamily="18" charset="0"/>
                <a:cs typeface="Times New Roman" pitchFamily="18" charset="0"/>
              </a:rPr>
              <a:t>Hire someone to do the audit work</a:t>
            </a:r>
          </a:p>
          <a:p>
            <a:pPr lvl="1" algn="just"/>
            <a:r>
              <a:rPr lang="en-US" sz="2200" dirty="0" smtClean="0">
                <a:latin typeface="Times New Roman" pitchFamily="18" charset="0"/>
                <a:cs typeface="Times New Roman" pitchFamily="18" charset="0"/>
              </a:rPr>
              <a:t>Motivate the people to monitor each other</a:t>
            </a:r>
          </a:p>
          <a:p>
            <a:pPr algn="just"/>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This is when management must resort to the SQA solution.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Goals of SQA</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improve software quality by appropriately monitoring both the software and the development process that produces it</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ensure full compliance with the established standards and procedures for the software and the software process</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To ensure that any inadequacies in the product, the process or the standards are brought to the managements attention so these inadequacies can be fixed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SQA organization is not responsible for producing quality products or for making quality plans.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SQA is responsible for auditing the quality of the line organization and for alerting management to any deviations.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To be effective, SQA needs to work closely with development.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They need to understand the plans, verify their execution, and monitor the performance of the individual tasks.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key is an SQA attitude of cooperation and support. </a:t>
            </a:r>
            <a:endParaRPr lang="en-US" sz="2400"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Role of SQA</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people responsible for the software projects are the only ones who can be responsible for quality.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role of SQA is to monitor the way these groups perform their responsibilities. </a:t>
            </a: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Management must insist that the quality problems be fixed before the product is shipped; otherwise SQA becomes an expensive exercise.</a:t>
            </a:r>
            <a:endParaRPr lang="en-US" sz="2400"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SQA Responsibilities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SQA is assigned with the following responsibilities</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Review all development and quality plans for completeness</a:t>
            </a:r>
          </a:p>
          <a:p>
            <a:pPr lvl="1" algn="just"/>
            <a:r>
              <a:rPr lang="en-US" sz="2400" dirty="0" smtClean="0">
                <a:latin typeface="Times New Roman" pitchFamily="18" charset="0"/>
                <a:cs typeface="Times New Roman" pitchFamily="18" charset="0"/>
              </a:rPr>
              <a:t>Participate as inspection moderators in design and code inspections</a:t>
            </a:r>
          </a:p>
          <a:p>
            <a:pPr lvl="1" algn="just"/>
            <a:r>
              <a:rPr lang="en-US" sz="2400" dirty="0" smtClean="0">
                <a:latin typeface="Times New Roman" pitchFamily="18" charset="0"/>
                <a:cs typeface="Times New Roman" pitchFamily="18" charset="0"/>
              </a:rPr>
              <a:t>Review all test plans for adherence to standards</a:t>
            </a:r>
          </a:p>
          <a:p>
            <a:pPr lvl="1" algn="just"/>
            <a:r>
              <a:rPr lang="en-US" sz="2400" dirty="0" smtClean="0">
                <a:latin typeface="Times New Roman" pitchFamily="18" charset="0"/>
                <a:cs typeface="Times New Roman" pitchFamily="18" charset="0"/>
              </a:rPr>
              <a:t>Review a significant sample of all test results to determine adherence to standards to plans </a:t>
            </a:r>
          </a:p>
          <a:p>
            <a:pPr lvl="1" algn="just"/>
            <a:r>
              <a:rPr lang="en-US" sz="2400" dirty="0" smtClean="0">
                <a:latin typeface="Times New Roman" pitchFamily="18" charset="0"/>
                <a:cs typeface="Times New Roman" pitchFamily="18" charset="0"/>
              </a:rPr>
              <a:t>Periodically audit SCM performance to determine adherence to standards</a:t>
            </a:r>
          </a:p>
          <a:p>
            <a:pPr lvl="1" algn="just"/>
            <a:r>
              <a:rPr lang="en-US" sz="2400" dirty="0" smtClean="0">
                <a:latin typeface="Times New Roman" pitchFamily="18" charset="0"/>
                <a:cs typeface="Times New Roman" pitchFamily="18" charset="0"/>
              </a:rPr>
              <a:t>Participate in all project quarterly and phase reviews and register non-concurrence if the appropriate standards and procedures have not been reasonably met</a:t>
            </a:r>
            <a:endParaRPr lang="en-US" sz="2400"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SQA Functions : </a:t>
            </a:r>
            <a:r>
              <a:rPr lang="en-US" sz="2400" dirty="0" smtClean="0">
                <a:latin typeface="Times New Roman" pitchFamily="18" charset="0"/>
                <a:cs typeface="Times New Roman" pitchFamily="18" charset="0"/>
              </a:rPr>
              <a:t>In establishing an SQA function, the basic organizational framework should include the following</a:t>
            </a: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Quality Assurance Practices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Adequate development tools, techniques, methods, and standards are defined and available for use as standards for Quality Assurance review.</a:t>
            </a: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Software Project Planning Evaluation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If adequate quality practices are not planned at the outset, they will not be implemented.</a:t>
            </a: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Requirements Evaluation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Since high-quality products are rarely developed from low-quality requirements, the initial requirements must be reviewed for conformance to quality standards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Software Commitment Process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To be effective, the software commitment process must reach to the top of the organization. This requires</a:t>
            </a:r>
          </a:p>
          <a:p>
            <a:pPr lvl="1" algn="just"/>
            <a:r>
              <a:rPr lang="en-US" sz="2200" b="1" dirty="0" smtClean="0">
                <a:latin typeface="Times New Roman" pitchFamily="18" charset="0"/>
                <a:cs typeface="Times New Roman" pitchFamily="18" charset="0"/>
              </a:rPr>
              <a:t>All commitments for future software delivery are personally made by the organization’s senior executive</a:t>
            </a:r>
          </a:p>
          <a:p>
            <a:pPr lvl="1" algn="just"/>
            <a:r>
              <a:rPr lang="en-US" sz="2200" b="1" dirty="0" smtClean="0">
                <a:latin typeface="Times New Roman" pitchFamily="18" charset="0"/>
                <a:cs typeface="Times New Roman" pitchFamily="18" charset="0"/>
              </a:rPr>
              <a:t>These commitments are made only after successful completion of a formal review and concurrence process</a:t>
            </a:r>
          </a:p>
          <a:p>
            <a:pPr lvl="1" algn="just"/>
            <a:r>
              <a:rPr lang="en-US" sz="2200" b="1" dirty="0" smtClean="0">
                <a:latin typeface="Times New Roman" pitchFamily="18" charset="0"/>
                <a:cs typeface="Times New Roman" pitchFamily="18" charset="0"/>
              </a:rPr>
              <a:t>An enforcement mechanism ensures that these reviews and concurrences are properly conducted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senior executive’s personal involvement is what motivates the entire commitment process.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people know they must justify their recommendations in a visible process and that poor work will likely be exposed.</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lvl="1" algn="just"/>
            <a:r>
              <a:rPr lang="en-US" sz="2200" b="1" dirty="0" smtClean="0">
                <a:latin typeface="Times New Roman" pitchFamily="18" charset="0"/>
                <a:cs typeface="Times New Roman" pitchFamily="18" charset="0"/>
              </a:rPr>
              <a:t>Evaluation of Design Process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Means are required to ensure that the design follows the planned methodologies, that it implements the requirements, and that the quality of the design itself is independently reviewed.</a:t>
            </a:r>
          </a:p>
          <a:p>
            <a:pPr lvl="1" algn="just"/>
            <a:endParaRPr lang="en-US" sz="10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Evaluation of Coding Practices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Appropriate coding practices must be established and used</a:t>
            </a:r>
          </a:p>
          <a:p>
            <a:pPr lvl="1" algn="just"/>
            <a:endParaRPr lang="en-US" sz="10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Evaluating the Software Integration and Test Process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A quality testing program has been established, testing is performed by an independent group that is both motivated and capable of finding problems, test planning begins early, and the quality of testing itself is reviewed.</a:t>
            </a:r>
          </a:p>
          <a:p>
            <a:pPr lvl="2" algn="just"/>
            <a:endParaRPr lang="en-US" sz="1100"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In-process evaluation of the management and project control process :</a:t>
            </a:r>
            <a:r>
              <a:rPr lang="en-US" sz="2200" dirty="0" smtClean="0">
                <a:latin typeface="Times New Roman" pitchFamily="18" charset="0"/>
                <a:cs typeface="Times New Roman" pitchFamily="18" charset="0"/>
              </a:rPr>
              <a:t> </a:t>
            </a:r>
          </a:p>
          <a:p>
            <a:pPr lvl="2" algn="just"/>
            <a:r>
              <a:rPr lang="en-US" sz="2200" dirty="0" smtClean="0">
                <a:latin typeface="Times New Roman" pitchFamily="18" charset="0"/>
                <a:cs typeface="Times New Roman" pitchFamily="18" charset="0"/>
              </a:rPr>
              <a:t>By making sure that that the management processes are working. SQA helps ensure that the entire organization is focused on producing a quality result.</a:t>
            </a:r>
          </a:p>
          <a:p>
            <a:pPr lvl="2" algn="just"/>
            <a:endParaRPr lang="en-US" sz="1100"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Tailoring of Quality Assurance procedures :</a:t>
            </a:r>
          </a:p>
          <a:p>
            <a:pPr lvl="2" algn="just"/>
            <a:r>
              <a:rPr lang="en-US" sz="2200" dirty="0" smtClean="0">
                <a:latin typeface="Times New Roman" pitchFamily="18" charset="0"/>
                <a:cs typeface="Times New Roman" pitchFamily="18" charset="0"/>
              </a:rPr>
              <a:t>The SQA plan should be tailored to the unique needs of a project.</a:t>
            </a:r>
            <a:endParaRPr lang="en-US" sz="2200"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SQA Reporting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simple rule of SQA reporting is that it not be under the software development manager. The guidelines followed are</a:t>
            </a:r>
          </a:p>
          <a:p>
            <a:pPr lvl="1" algn="just"/>
            <a:r>
              <a:rPr lang="en-US" sz="2200" dirty="0" smtClean="0">
                <a:latin typeface="Times New Roman" pitchFamily="18" charset="0"/>
                <a:cs typeface="Times New Roman" pitchFamily="18" charset="0"/>
              </a:rPr>
              <a:t>SQA should not report to the project manager</a:t>
            </a:r>
          </a:p>
          <a:p>
            <a:pPr lvl="1" algn="just"/>
            <a:r>
              <a:rPr lang="en-US" sz="2200" dirty="0" smtClean="0">
                <a:latin typeface="Times New Roman" pitchFamily="18" charset="0"/>
                <a:cs typeface="Times New Roman" pitchFamily="18" charset="0"/>
              </a:rPr>
              <a:t>SQA should report somewhere within the local laboratory or plant organization</a:t>
            </a:r>
          </a:p>
          <a:p>
            <a:pPr lvl="1" algn="just"/>
            <a:r>
              <a:rPr lang="en-US" sz="2200" dirty="0" smtClean="0">
                <a:latin typeface="Times New Roman" pitchFamily="18" charset="0"/>
                <a:cs typeface="Times New Roman" pitchFamily="18" charset="0"/>
              </a:rPr>
              <a:t>There should typically be no more than one management position between SQA and the senior location manager</a:t>
            </a:r>
          </a:p>
          <a:p>
            <a:pPr lvl="1" algn="just"/>
            <a:r>
              <a:rPr lang="en-US" sz="2200" dirty="0" smtClean="0">
                <a:latin typeface="Times New Roman" pitchFamily="18" charset="0"/>
                <a:cs typeface="Times New Roman" pitchFamily="18" charset="0"/>
              </a:rPr>
              <a:t>SQA should always have a dotted line relationship to a senior corporate quality executive</a:t>
            </a:r>
          </a:p>
          <a:p>
            <a:pPr lvl="1" algn="just"/>
            <a:r>
              <a:rPr lang="en-US" sz="2200" dirty="0" smtClean="0">
                <a:latin typeface="Times New Roman" pitchFamily="18" charset="0"/>
                <a:cs typeface="Times New Roman" pitchFamily="18" charset="0"/>
              </a:rPr>
              <a:t>Whenever possible, SQA should report to someone who has interest in software quality, like the staff head responsible for field service</a:t>
            </a:r>
            <a:endParaRPr lang="en-US" sz="2200" dirty="0">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Launching the SQA Program</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eight steps for launching an SQA program are</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Initiate the SQA program</a:t>
            </a:r>
            <a:r>
              <a:rPr lang="en-US" sz="2000" dirty="0" smtClean="0">
                <a:latin typeface="Times New Roman" pitchFamily="18" charset="0"/>
                <a:cs typeface="Times New Roman" pitchFamily="18" charset="0"/>
              </a:rPr>
              <a:t> – The key SQA roles are defined and management publicly commits to them. This results in documented goals and responsibilities and an identified leader</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Identify SQA issues</a:t>
            </a:r>
            <a:r>
              <a:rPr lang="en-US" sz="2000" dirty="0" smtClean="0">
                <a:latin typeface="Times New Roman" pitchFamily="18" charset="0"/>
                <a:cs typeface="Times New Roman" pitchFamily="18" charset="0"/>
              </a:rPr>
              <a:t> – The SQA leader and initial staff work with project management  to identify the key issues for SQA attention</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Write the SQA plan</a:t>
            </a:r>
            <a:r>
              <a:rPr lang="en-US" sz="2000" dirty="0" smtClean="0">
                <a:latin typeface="Times New Roman" pitchFamily="18" charset="0"/>
                <a:cs typeface="Times New Roman" pitchFamily="18" charset="0"/>
              </a:rPr>
              <a:t> – The SQA plan defines SQA’s audit and control activities and identifies the required standards and procedures. The SQA plan is integrated with SCM and project plans</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Establish standards</a:t>
            </a:r>
            <a:r>
              <a:rPr lang="en-US" sz="2000" dirty="0" smtClean="0">
                <a:latin typeface="Times New Roman" pitchFamily="18" charset="0"/>
                <a:cs typeface="Times New Roman" pitchFamily="18" charset="0"/>
              </a:rPr>
              <a:t> – The standards and procedures that guide SQA are developed and approved. Any special project provisions are also reviewed and approved</a:t>
            </a:r>
          </a:p>
          <a:p>
            <a:pPr lvl="1" algn="just"/>
            <a:endParaRPr lang="en-US" sz="2000" dirty="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000" b="1" dirty="0" smtClean="0">
                <a:latin typeface="Times New Roman" pitchFamily="18" charset="0"/>
                <a:cs typeface="Times New Roman" pitchFamily="18" charset="0"/>
              </a:rPr>
              <a:t>Establish the SQA function</a:t>
            </a:r>
            <a:r>
              <a:rPr lang="en-US" sz="2000" dirty="0" smtClean="0">
                <a:latin typeface="Times New Roman" pitchFamily="18" charset="0"/>
                <a:cs typeface="Times New Roman" pitchFamily="18" charset="0"/>
              </a:rPr>
              <a:t> – The SQA function is staffed to perform the established plan</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Conduct training and promote the SQA program</a:t>
            </a:r>
            <a:r>
              <a:rPr lang="en-US" sz="2000" dirty="0" smtClean="0">
                <a:latin typeface="Times New Roman" pitchFamily="18" charset="0"/>
                <a:cs typeface="Times New Roman" pitchFamily="18" charset="0"/>
              </a:rPr>
              <a:t> – SQA personnel are briefed on the SQA plan and given needed training on the project and SQA methods. Appropriate meetings and reviews are held to acquaint project personnel with the purpose and roles of SQA</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Implement the SQA plan</a:t>
            </a:r>
            <a:r>
              <a:rPr lang="en-US" sz="2000" dirty="0" smtClean="0">
                <a:latin typeface="Times New Roman" pitchFamily="18" charset="0"/>
                <a:cs typeface="Times New Roman" pitchFamily="18" charset="0"/>
              </a:rPr>
              <a:t> – Each key SQA activity is assigned to specific SQA personnel, a schedule is developed, management monitoring is established, and an issue resolution system is implemented</a:t>
            </a:r>
          </a:p>
          <a:p>
            <a:pPr lvl="1" algn="just"/>
            <a:endParaRPr lang="en-US" sz="2000" b="1" dirty="0" smtClean="0">
              <a:latin typeface="Times New Roman" pitchFamily="18" charset="0"/>
              <a:cs typeface="Times New Roman" pitchFamily="18" charset="0"/>
            </a:endParaRPr>
          </a:p>
          <a:p>
            <a:pPr lvl="1" algn="just"/>
            <a:r>
              <a:rPr lang="en-US" sz="2000" b="1" dirty="0" smtClean="0">
                <a:latin typeface="Times New Roman" pitchFamily="18" charset="0"/>
                <a:cs typeface="Times New Roman" pitchFamily="18" charset="0"/>
              </a:rPr>
              <a:t>Evaluate the SQA program</a:t>
            </a:r>
            <a:r>
              <a:rPr lang="en-US" sz="2000" dirty="0" smtClean="0">
                <a:latin typeface="Times New Roman" pitchFamily="18" charset="0"/>
                <a:cs typeface="Times New Roman" pitchFamily="18" charset="0"/>
              </a:rPr>
              <a:t> – The SQA function is periodically audited to determine its effectiveness in performing its mission. Needed corrective actions are identified and implemented.</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SQA plan</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Each development and maintenance project should have a Software Quality Assurance Plan (SQAP) that specifies its goals, the SQA tasks to be performed, the standards against which the development work is to be measured, and the procedures and organizational structure.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IEEE standard for SQAP preparation contains the following outline</a:t>
            </a:r>
          </a:p>
          <a:p>
            <a:pPr lvl="1" algn="just"/>
            <a:r>
              <a:rPr lang="en-US" sz="2000" dirty="0" smtClean="0">
                <a:latin typeface="Times New Roman" pitchFamily="18" charset="0"/>
                <a:cs typeface="Times New Roman" pitchFamily="18" charset="0"/>
              </a:rPr>
              <a:t>Purpose</a:t>
            </a:r>
          </a:p>
          <a:p>
            <a:pPr lvl="1" algn="just"/>
            <a:r>
              <a:rPr lang="en-US" sz="2000" dirty="0" smtClean="0">
                <a:latin typeface="Times New Roman" pitchFamily="18" charset="0"/>
                <a:cs typeface="Times New Roman" pitchFamily="18" charset="0"/>
              </a:rPr>
              <a:t>Reference Documents</a:t>
            </a:r>
          </a:p>
          <a:p>
            <a:pPr lvl="1" algn="just"/>
            <a:r>
              <a:rPr lang="en-US" sz="2000" dirty="0" smtClean="0">
                <a:latin typeface="Times New Roman" pitchFamily="18" charset="0"/>
                <a:cs typeface="Times New Roman" pitchFamily="18" charset="0"/>
              </a:rPr>
              <a:t>Management</a:t>
            </a:r>
          </a:p>
          <a:p>
            <a:pPr lvl="1" algn="just"/>
            <a:r>
              <a:rPr lang="en-US" sz="2000" dirty="0" smtClean="0">
                <a:latin typeface="Times New Roman" pitchFamily="18" charset="0"/>
                <a:cs typeface="Times New Roman" pitchFamily="18" charset="0"/>
              </a:rPr>
              <a:t>Documentation</a:t>
            </a:r>
          </a:p>
          <a:p>
            <a:pPr lvl="1" algn="just"/>
            <a:r>
              <a:rPr lang="en-US" sz="2000" dirty="0" smtClean="0">
                <a:latin typeface="Times New Roman" pitchFamily="18" charset="0"/>
                <a:cs typeface="Times New Roman" pitchFamily="18" charset="0"/>
              </a:rPr>
              <a:t>Standards, Practices and Conventions</a:t>
            </a:r>
          </a:p>
          <a:p>
            <a:pPr lvl="1" algn="just"/>
            <a:r>
              <a:rPr lang="en-US" sz="2000" dirty="0" smtClean="0">
                <a:latin typeface="Times New Roman" pitchFamily="18" charset="0"/>
                <a:cs typeface="Times New Roman" pitchFamily="18" charset="0"/>
              </a:rPr>
              <a:t>Reviews and audits</a:t>
            </a:r>
          </a:p>
          <a:p>
            <a:pPr lvl="1" algn="just"/>
            <a:r>
              <a:rPr lang="en-US" sz="2000" dirty="0" smtClean="0">
                <a:latin typeface="Times New Roman" pitchFamily="18" charset="0"/>
                <a:cs typeface="Times New Roman" pitchFamily="18" charset="0"/>
              </a:rPr>
              <a:t>SCM</a:t>
            </a:r>
          </a:p>
          <a:p>
            <a:pPr lvl="1" algn="just"/>
            <a:r>
              <a:rPr lang="en-US" sz="2000" dirty="0" smtClean="0">
                <a:latin typeface="Times New Roman" pitchFamily="18" charset="0"/>
                <a:cs typeface="Times New Roman" pitchFamily="18" charset="0"/>
              </a:rPr>
              <a:t>Problem Reporting and Corrective Action</a:t>
            </a:r>
            <a:endParaRPr lang="en-US" sz="2000" dirty="0">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lvl="1" algn="just"/>
            <a:r>
              <a:rPr lang="en-US" sz="2000" dirty="0" smtClean="0">
                <a:latin typeface="Times New Roman" pitchFamily="18" charset="0"/>
                <a:cs typeface="Times New Roman" pitchFamily="18" charset="0"/>
              </a:rPr>
              <a:t>Tools, Techniques, and Methodologies</a:t>
            </a:r>
          </a:p>
          <a:p>
            <a:pPr lvl="1" algn="just"/>
            <a:r>
              <a:rPr lang="en-US" sz="2000" dirty="0" smtClean="0">
                <a:latin typeface="Times New Roman" pitchFamily="18" charset="0"/>
                <a:cs typeface="Times New Roman" pitchFamily="18" charset="0"/>
              </a:rPr>
              <a:t>Code Control</a:t>
            </a:r>
          </a:p>
          <a:p>
            <a:pPr lvl="1" algn="just"/>
            <a:r>
              <a:rPr lang="en-US" sz="2000" dirty="0" smtClean="0">
                <a:latin typeface="Times New Roman" pitchFamily="18" charset="0"/>
                <a:cs typeface="Times New Roman" pitchFamily="18" charset="0"/>
              </a:rPr>
              <a:t>Media Control</a:t>
            </a:r>
          </a:p>
          <a:p>
            <a:pPr lvl="1" algn="just"/>
            <a:r>
              <a:rPr lang="en-US" sz="2000" dirty="0" smtClean="0">
                <a:latin typeface="Times New Roman" pitchFamily="18" charset="0"/>
                <a:cs typeface="Times New Roman" pitchFamily="18" charset="0"/>
              </a:rPr>
              <a:t>Supplier Control</a:t>
            </a:r>
          </a:p>
          <a:p>
            <a:pPr lvl="1" algn="just"/>
            <a:r>
              <a:rPr lang="en-US" sz="2000" dirty="0" smtClean="0">
                <a:latin typeface="Times New Roman" pitchFamily="18" charset="0"/>
                <a:cs typeface="Times New Roman" pitchFamily="18" charset="0"/>
              </a:rPr>
              <a:t>Records Collection, Maintenance and Retention</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SQA Considerations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Many Software Quality Assurance organizations fail to have much impact on software quality. While there are many potential reasons, the most common are</a:t>
            </a:r>
          </a:p>
          <a:p>
            <a:pPr lvl="1" algn="just"/>
            <a:r>
              <a:rPr lang="en-US" sz="2000" dirty="0" smtClean="0">
                <a:latin typeface="Times New Roman" pitchFamily="18" charset="0"/>
                <a:cs typeface="Times New Roman" pitchFamily="18" charset="0"/>
              </a:rPr>
              <a:t>SQA organizations are rarely staffed with sufficiently experienced or knowledgeable people</a:t>
            </a:r>
          </a:p>
          <a:p>
            <a:pPr lvl="1" algn="just"/>
            <a:r>
              <a:rPr lang="en-US" sz="2000" dirty="0" smtClean="0">
                <a:latin typeface="Times New Roman" pitchFamily="18" charset="0"/>
                <a:cs typeface="Times New Roman" pitchFamily="18" charset="0"/>
              </a:rPr>
              <a:t>The SQA management team is often not capable of negotiating with development</a:t>
            </a:r>
          </a:p>
          <a:p>
            <a:pPr lvl="1" algn="just"/>
            <a:r>
              <a:rPr lang="en-US" sz="2000" dirty="0" smtClean="0">
                <a:latin typeface="Times New Roman" pitchFamily="18" charset="0"/>
                <a:cs typeface="Times New Roman" pitchFamily="18" charset="0"/>
              </a:rPr>
              <a:t>Senior management often backs development over SQA on a large percentage of issues</a:t>
            </a:r>
          </a:p>
          <a:p>
            <a:pPr lvl="1" algn="just"/>
            <a:r>
              <a:rPr lang="en-US" sz="2000" dirty="0" smtClean="0">
                <a:latin typeface="Times New Roman" pitchFamily="18" charset="0"/>
                <a:cs typeface="Times New Roman" pitchFamily="18" charset="0"/>
              </a:rPr>
              <a:t>Many SQA organizations operate without suitably documented and approved development standards and procedures</a:t>
            </a:r>
          </a:p>
          <a:p>
            <a:pPr lvl="1" algn="just"/>
            <a:r>
              <a:rPr lang="en-US" sz="2000" dirty="0" smtClean="0">
                <a:latin typeface="Times New Roman" pitchFamily="18" charset="0"/>
                <a:cs typeface="Times New Roman" pitchFamily="18" charset="0"/>
              </a:rPr>
              <a:t>Software development groups rarely produce verifiable quality plans</a:t>
            </a:r>
            <a:endParaRPr lang="en-US" sz="2000" dirty="0">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SQA People</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Getting good people in SQA is one of the most difficult problems software managers face. </a:t>
            </a:r>
            <a:endParaRPr lang="en-US" sz="1200" dirty="0" smtClean="0">
              <a:latin typeface="Times New Roman" pitchFamily="18" charset="0"/>
              <a:cs typeface="Times New Roman" pitchFamily="18" charset="0"/>
            </a:endParaRPr>
          </a:p>
          <a:p>
            <a:pPr algn="just">
              <a:buNone/>
            </a:pPr>
            <a:r>
              <a:rPr lang="en-US" sz="10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One effective solution is to require that all new development managers be promoted from SQA. While this is an extreme measure, it can be effective.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SQA to be effective, they must have good people and full management backing</a:t>
            </a:r>
            <a:endParaRPr lang="en-US" sz="2400" dirty="0">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Independent Verification and Validation (IV &amp; V)</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is common to have a separate Independent Verification and Validation organization involved. Its role is to provide an independent monitor of the development or maintenance organization’s performance.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might be confusion regarding the relative roles of IV&amp;V and SQA. </a:t>
            </a:r>
          </a:p>
          <a:p>
            <a:pPr lvl="1" algn="just"/>
            <a:r>
              <a:rPr lang="en-US" sz="2000" dirty="0" smtClean="0">
                <a:latin typeface="Times New Roman" pitchFamily="18" charset="0"/>
                <a:cs typeface="Times New Roman" pitchFamily="18" charset="0"/>
              </a:rPr>
              <a:t>Development management uses SQA to monitor its own organization and to ensure that established standards and procedures are followed. IV&amp;V does essentially the same thing for the customer.</a:t>
            </a:r>
          </a:p>
          <a:p>
            <a:pPr lvl="1" algn="just"/>
            <a:r>
              <a:rPr lang="en-US" sz="2000" dirty="0" smtClean="0">
                <a:latin typeface="Times New Roman" pitchFamily="18" charset="0"/>
                <a:cs typeface="Times New Roman" pitchFamily="18" charset="0"/>
              </a:rPr>
              <a:t>IV&amp;V can and should capitalize on the existence of SQA. If SQA is working effectively, IV&amp;V need not duplicate its work, and if it is not, IV&amp;V must try to replace it. Their role is to highlight this shortcoming and to get it fixed.</a:t>
            </a:r>
          </a:p>
          <a:p>
            <a:pPr lvl="1" algn="just"/>
            <a:r>
              <a:rPr lang="en-US" sz="2000" dirty="0" smtClean="0">
                <a:latin typeface="Times New Roman" pitchFamily="18" charset="0"/>
                <a:cs typeface="Times New Roman" pitchFamily="18" charset="0"/>
              </a:rPr>
              <a:t>IV&amp;V role is to ensure that the customers needs are adequately reflected in the work. </a:t>
            </a:r>
          </a:p>
          <a:p>
            <a:pPr lvl="1" algn="just"/>
            <a:r>
              <a:rPr lang="en-US" sz="2000" dirty="0" smtClean="0">
                <a:latin typeface="Times New Roman" pitchFamily="18" charset="0"/>
                <a:cs typeface="Times New Roman" pitchFamily="18" charset="0"/>
              </a:rPr>
              <a:t>The crucial role of IV&amp;V is to ensure that the right skills and attitudes are in place. </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marL="285750" lvl="1" algn="just">
              <a:buNone/>
            </a:pPr>
            <a:r>
              <a:rPr lang="en-US" sz="2400" dirty="0" smtClean="0">
                <a:latin typeface="Times New Roman" pitchFamily="18" charset="0"/>
                <a:cs typeface="Times New Roman" pitchFamily="18" charset="0"/>
              </a:rPr>
              <a:t>	The senior management should require evidence that the following work was done prior to approving a commitment</a:t>
            </a:r>
          </a:p>
          <a:p>
            <a:pPr lvl="1" algn="just">
              <a:buNone/>
            </a:pPr>
            <a:endParaRPr lang="en-US" sz="1200"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The work has been defined and agreed between the developers and their customers.</a:t>
            </a:r>
          </a:p>
          <a:p>
            <a:pPr lvl="1" algn="just"/>
            <a:endParaRPr lang="en-US" sz="1200" b="1"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A documented project plan has been produced, including a resource estimate, a schedule and a cost estimate.</a:t>
            </a:r>
          </a:p>
          <a:p>
            <a:pPr lvl="1" algn="just"/>
            <a:endParaRPr lang="en-US" sz="1200" b="1"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All directly involved parties have agreed to this plan in writing.</a:t>
            </a:r>
          </a:p>
          <a:p>
            <a:pPr lvl="1" algn="just"/>
            <a:endParaRPr lang="en-US" sz="1200" b="1"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Adequate business and technical preparation has been done to ensure that the commitment represents a reasonable risk.</a:t>
            </a:r>
          </a:p>
          <a:p>
            <a:pPr lvl="1" algn="just"/>
            <a:endParaRPr lang="en-US" sz="1200" b="1"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An independent review has been conducted to ensure that this planning work was done according the organization’s standards and procedures.</a:t>
            </a:r>
          </a:p>
          <a:p>
            <a:pPr lvl="1" algn="just"/>
            <a:endParaRPr lang="en-US" sz="1200" b="1" dirty="0" smtClean="0">
              <a:latin typeface="Times New Roman" pitchFamily="18" charset="0"/>
              <a:cs typeface="Times New Roman" pitchFamily="18" charset="0"/>
            </a:endParaRPr>
          </a:p>
          <a:p>
            <a:pPr lvl="1" algn="just"/>
            <a:r>
              <a:rPr lang="en-US" sz="2300" b="1" dirty="0" smtClean="0">
                <a:latin typeface="Times New Roman" pitchFamily="18" charset="0"/>
                <a:cs typeface="Times New Roman" pitchFamily="18" charset="0"/>
              </a:rPr>
              <a:t>The groups participating in the work have or can acquire the resources required.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4047</TotalTime>
  <Words>2277</Words>
  <Application>Microsoft Office PowerPoint</Application>
  <PresentationFormat>On-screen Show (4:3)</PresentationFormat>
  <Paragraphs>766</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KPKR</dc:creator>
  <cp:lastModifiedBy>kits</cp:lastModifiedBy>
  <cp:revision>445</cp:revision>
  <dcterms:created xsi:type="dcterms:W3CDTF">2006-08-16T00:00:00Z</dcterms:created>
  <dcterms:modified xsi:type="dcterms:W3CDTF">2022-10-13T03:48:39Z</dcterms:modified>
</cp:coreProperties>
</file>