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322" r:id="rId3"/>
    <p:sldId id="257" r:id="rId4"/>
    <p:sldId id="258" r:id="rId5"/>
    <p:sldId id="259" r:id="rId6"/>
    <p:sldId id="260"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25" r:id="rId46"/>
    <p:sldId id="302" r:id="rId47"/>
    <p:sldId id="324" r:id="rId48"/>
    <p:sldId id="303" r:id="rId49"/>
    <p:sldId id="304" r:id="rId50"/>
    <p:sldId id="305" r:id="rId51"/>
    <p:sldId id="306" r:id="rId52"/>
    <p:sldId id="307" r:id="rId53"/>
    <p:sldId id="308" r:id="rId54"/>
    <p:sldId id="326" r:id="rId55"/>
    <p:sldId id="327" r:id="rId56"/>
    <p:sldId id="328" r:id="rId57"/>
    <p:sldId id="309" r:id="rId58"/>
    <p:sldId id="310" r:id="rId59"/>
    <p:sldId id="311" r:id="rId60"/>
    <p:sldId id="329" r:id="rId61"/>
    <p:sldId id="312" r:id="rId62"/>
    <p:sldId id="313" r:id="rId63"/>
    <p:sldId id="314" r:id="rId64"/>
    <p:sldId id="315" r:id="rId65"/>
    <p:sldId id="316" r:id="rId66"/>
    <p:sldId id="317" r:id="rId67"/>
    <p:sldId id="318" r:id="rId68"/>
    <p:sldId id="319" r:id="rId69"/>
    <p:sldId id="320" r:id="rId70"/>
    <p:sldId id="321"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E645B8-E002-4E19-A3CD-D935163DD1A2}" type="datetimeFigureOut">
              <a:rPr lang="en-US" smtClean="0"/>
              <a:pPr/>
              <a:t>10/18/2022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DF349-C811-468D-83BD-27A299146A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Em</a:t>
            </a:r>
            <a:r>
              <a:rPr lang="en-US" dirty="0" smtClean="0"/>
              <a:t>, there </a:t>
            </a:r>
            <a:endParaRPr lang="en-US" dirty="0"/>
          </a:p>
        </p:txBody>
      </p:sp>
      <p:sp>
        <p:nvSpPr>
          <p:cNvPr id="4" name="Slide Number Placeholder 3"/>
          <p:cNvSpPr>
            <a:spLocks noGrp="1"/>
          </p:cNvSpPr>
          <p:nvPr>
            <p:ph type="sldNum" sz="quarter" idx="10"/>
          </p:nvPr>
        </p:nvSpPr>
        <p:spPr/>
        <p:txBody>
          <a:bodyPr/>
          <a:lstStyle/>
          <a:p>
            <a:fld id="{C94DF349-C811-468D-83BD-27A299146AD2}"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rmAutofit/>
          </a:bodyPr>
          <a:lstStyle/>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PART III</a:t>
            </a: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THE DEFINED PROCESS</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Maintaining Standards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Standards must be kept current. They should be modified and adjusted based on the experiences in using and enforcing them, on the changes in available technology, and on the varying needs of the projects.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If the standards are not maintained, they will gradually become less pertinent to working conditions and enforcement will become progressively less practical. If not corrected, the standard will ultimately become a bureaucratic procedure that takes time without adding value.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responsibility for maintaining each standard should be assigned to an individual or group. This could be SEPG or some other group that has the technical capability and the management charter to handle such technical functions.</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 standards and procedures should be reviewed at least once every three to five years to ensure they the current and needed. If not, they should either be updated or dropped.</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Enforcing Standards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It is the basic role of SQA organization. </a:t>
            </a:r>
          </a:p>
          <a:p>
            <a:pPr algn="just">
              <a:buNone/>
            </a:pPr>
            <a:r>
              <a:rPr lang="en-US" sz="2400" dirty="0" smtClean="0">
                <a:latin typeface="Times New Roman" pitchFamily="18" charset="0"/>
                <a:cs typeface="Times New Roman" pitchFamily="18" charset="0"/>
              </a:rPr>
              <a:t>	They do this with a mix of reviews and tests. </a:t>
            </a:r>
          </a:p>
          <a:p>
            <a:pPr algn="just">
              <a:buNone/>
            </a:pPr>
            <a:r>
              <a:rPr lang="en-US" sz="2400" dirty="0" smtClean="0">
                <a:latin typeface="Times New Roman" pitchFamily="18" charset="0"/>
                <a:cs typeface="Times New Roman" pitchFamily="18" charset="0"/>
              </a:rPr>
              <a:t>	Exhaustive reviews are most appropriate when automated tools can be used to support the monitoring process or when the standard is so critical that no single deviation is acceptable.</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Software Inspections</a:t>
            </a:r>
          </a:p>
          <a:p>
            <a:pPr>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They provide a powerful way to improve the quality and productivity of the software process.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software inspection is a peer review of a programmer’s work to find problems and to improve quality.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fundamental objective of inspections is to improve the quality of programs by assisting programmers to recognize and fix their errors in the software engineering process.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brief inspection by competent co-workers turns up mistakes the programmers could have found by themselves. An error often starts with an early misconception that is repeated in the design, code, documentation and even testing. This is why many logic bugs are not found until final program use, unless they are spotted by someone in an inspection.</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Inspections help to motivate better work. When programmers know their work will be critically examined by their peers in an inspection, they are encouraged to work more carefully either to avoid being embarrassed by mistakes or through the pride of exhibiting a quality work product. By enlisting others in identifying their errors, programmers actually end up doing better work themselves.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While inspections will not solve any problems, they are very effective. Inspections have demonstrated to improve both quality and productivity. They should not be considered as a replacement for testing, but all software organizations should use inspections or similar technical methods in all major aspects of the work.</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This includes requirements, design, implementation, test, maintenance and documentation. </a:t>
            </a: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Types of Reviews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Management and technical reviews are conducted for management and provide information for management action.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Inspections and walkthroughs are peer examinations aimed at assisting the producers in improving their work.</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Inspections intent is to examine work technically and provide the producers with an independent assessment of those product areas where improvements are needed.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Walkthroughs are generally less formal and are often conducted in an educational format. Inspections have generally formal format, attendance is specified and data is reported on the results.</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There are many types of inspections as there are types of work products. It is helpful to inspect requirements before the high-level design starts, the high-level design before the detailed design starts, the detailed design before implementation begins, and implementation before the start of test.</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There is no limit on what can be inspected, cost is also to be considered. Since inspections are expensive, they should be limited to those items where the benefit is likely to be worth the cost.</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Inspections are cost-effective for design and code and often for requirements, test cases and documentation. Where the cost of inspections are less, formal walkthrough process is adequate. Technical reviews can also be used for such items as development and test plans.</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Inspection objectives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basic objectives o inspections are</a:t>
            </a:r>
          </a:p>
          <a:p>
            <a:pPr lvl="1" algn="just"/>
            <a:r>
              <a:rPr lang="en-US" sz="2000" dirty="0" smtClean="0">
                <a:latin typeface="Times New Roman" pitchFamily="18" charset="0"/>
                <a:cs typeface="Times New Roman" pitchFamily="18" charset="0"/>
              </a:rPr>
              <a:t>To find errors at the earliest possible point in the development cycle</a:t>
            </a:r>
          </a:p>
          <a:p>
            <a:pPr lvl="1" algn="just"/>
            <a:r>
              <a:rPr lang="en-US" sz="2000" dirty="0" smtClean="0">
                <a:latin typeface="Times New Roman" pitchFamily="18" charset="0"/>
                <a:cs typeface="Times New Roman" pitchFamily="18" charset="0"/>
              </a:rPr>
              <a:t>To ensure that the appropriate parties technically agree on the work</a:t>
            </a:r>
          </a:p>
          <a:p>
            <a:pPr lvl="1" algn="just"/>
            <a:r>
              <a:rPr lang="en-US" sz="2000" dirty="0" smtClean="0">
                <a:latin typeface="Times New Roman" pitchFamily="18" charset="0"/>
                <a:cs typeface="Times New Roman" pitchFamily="18" charset="0"/>
              </a:rPr>
              <a:t>To verify that the work meets predefined criteria</a:t>
            </a:r>
          </a:p>
          <a:p>
            <a:pPr lvl="1" algn="just"/>
            <a:r>
              <a:rPr lang="en-US" sz="2000" dirty="0" smtClean="0">
                <a:latin typeface="Times New Roman" pitchFamily="18" charset="0"/>
                <a:cs typeface="Times New Roman" pitchFamily="18" charset="0"/>
              </a:rPr>
              <a:t>To formally complete a technical task</a:t>
            </a:r>
          </a:p>
          <a:p>
            <a:pPr lvl="1" algn="just"/>
            <a:r>
              <a:rPr lang="en-US" sz="2000" dirty="0" smtClean="0">
                <a:latin typeface="Times New Roman" pitchFamily="18" charset="0"/>
                <a:cs typeface="Times New Roman" pitchFamily="18" charset="0"/>
              </a:rPr>
              <a:t>To provide data on the product and the inspection process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Inspections also provide a host of secondary benefits</a:t>
            </a:r>
          </a:p>
          <a:p>
            <a:pPr lvl="1" algn="just"/>
            <a:r>
              <a:rPr lang="en-US" sz="2000" dirty="0" smtClean="0">
                <a:latin typeface="Times New Roman" pitchFamily="18" charset="0"/>
                <a:cs typeface="Times New Roman" pitchFamily="18" charset="0"/>
              </a:rPr>
              <a:t>They ensure that associated workers are technically aware of the product</a:t>
            </a:r>
          </a:p>
          <a:p>
            <a:pPr lvl="1" algn="just"/>
            <a:r>
              <a:rPr lang="en-US" sz="2000" dirty="0" smtClean="0">
                <a:latin typeface="Times New Roman" pitchFamily="18" charset="0"/>
                <a:cs typeface="Times New Roman" pitchFamily="18" charset="0"/>
              </a:rPr>
              <a:t>They help to build an effective technical team</a:t>
            </a:r>
          </a:p>
          <a:p>
            <a:pPr lvl="1" algn="just"/>
            <a:r>
              <a:rPr lang="en-US" sz="2000" dirty="0" smtClean="0">
                <a:latin typeface="Times New Roman" pitchFamily="18" charset="0"/>
                <a:cs typeface="Times New Roman" pitchFamily="18" charset="0"/>
              </a:rPr>
              <a:t>They help to utilize the best talents in the organization</a:t>
            </a:r>
          </a:p>
          <a:p>
            <a:pPr lvl="1" algn="just"/>
            <a:r>
              <a:rPr lang="en-US" sz="2000" dirty="0" smtClean="0">
                <a:latin typeface="Times New Roman" pitchFamily="18" charset="0"/>
                <a:cs typeface="Times New Roman" pitchFamily="18" charset="0"/>
              </a:rPr>
              <a:t>They provide people with a sense of achievement and participation</a:t>
            </a:r>
          </a:p>
          <a:p>
            <a:pPr lvl="1" algn="just"/>
            <a:r>
              <a:rPr lang="en-US" sz="2000" dirty="0" smtClean="0">
                <a:latin typeface="Times New Roman" pitchFamily="18" charset="0"/>
                <a:cs typeface="Times New Roman" pitchFamily="18" charset="0"/>
              </a:rPr>
              <a:t>They help the participants develop their skills as reviewers</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Basic Inspection Principles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inspection process follows certain basic principles</a:t>
            </a:r>
          </a:p>
          <a:p>
            <a:pPr lvl="1" algn="just"/>
            <a:r>
              <a:rPr lang="en-US" sz="2000" dirty="0" smtClean="0">
                <a:latin typeface="Times New Roman" pitchFamily="18" charset="0"/>
                <a:cs typeface="Times New Roman" pitchFamily="18" charset="0"/>
              </a:rPr>
              <a:t>The inspection is formal, structures process with a system of checklists and defined roles for the participants. It provides an orderly means to implement a standard of software engineering excellence throughout an organization.</a:t>
            </a:r>
          </a:p>
          <a:p>
            <a:pPr lvl="1" algn="just"/>
            <a:r>
              <a:rPr lang="en-US" sz="2000" dirty="0" smtClean="0">
                <a:latin typeface="Times New Roman" pitchFamily="18" charset="0"/>
                <a:cs typeface="Times New Roman" pitchFamily="18" charset="0"/>
              </a:rPr>
              <a:t>Generic checklists and standards are developed for each inspection type and where appropriate they are tailored to specific project needs. These checklists cover inspection planning, preparation, conduct, exit and reporting criteria.</a:t>
            </a:r>
          </a:p>
          <a:p>
            <a:pPr lvl="1" algn="just"/>
            <a:r>
              <a:rPr lang="en-US" sz="2000" dirty="0" smtClean="0">
                <a:latin typeface="Times New Roman" pitchFamily="18" charset="0"/>
                <a:cs typeface="Times New Roman" pitchFamily="18" charset="0"/>
              </a:rPr>
              <a:t>The reviewers are prepared in advance and have identified their concerns and questions before the inspection starts.</a:t>
            </a:r>
          </a:p>
          <a:p>
            <a:pPr lvl="1" algn="just"/>
            <a:r>
              <a:rPr lang="en-US" sz="2000" dirty="0" smtClean="0">
                <a:latin typeface="Times New Roman" pitchFamily="18" charset="0"/>
                <a:cs typeface="Times New Roman" pitchFamily="18" charset="0"/>
              </a:rPr>
              <a:t>The focus of inspection is on identifying problems, not resolving them. This focus together with the preparation mentioned in point3, ensures that the inspection can be conducted with a minimum of wasted time.</a:t>
            </a:r>
          </a:p>
          <a:p>
            <a:pPr lvl="1" algn="just"/>
            <a:r>
              <a:rPr lang="en-US" sz="2000" dirty="0" smtClean="0">
                <a:latin typeface="Times New Roman" pitchFamily="18" charset="0"/>
                <a:cs typeface="Times New Roman" pitchFamily="18" charset="0"/>
              </a:rPr>
              <a:t>An inspection is conducted by technical people for technical people. Managers do not attend, but they are informed of the findings and the dates on which the identified problems will be resolved.</a:t>
            </a:r>
          </a:p>
          <a:p>
            <a:pPr lvl="1" algn="just"/>
            <a:r>
              <a:rPr lang="en-US" sz="2000" dirty="0" smtClean="0">
                <a:latin typeface="Times New Roman" pitchFamily="18" charset="0"/>
                <a:cs typeface="Times New Roman" pitchFamily="18" charset="0"/>
              </a:rPr>
              <a:t>The inspected data is entered in the process database and used both to monitor inspection effectiveness and to track and manage product quality.</a:t>
            </a:r>
          </a:p>
          <a:p>
            <a:pPr lvl="1" algn="just">
              <a:buNone/>
            </a:pP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Conduct of Inspections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Inspections should be conducted at every point in the development or maintenance process at which intermediate products are produced. Because, they are time consuming, involve people from several groups, and use scarce resources, they must be planned well in advance. To guarantee that they are done, inspections must be an explicit part of every project plan.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Along with the basic reviews, re-inspections are needed when the inspection and test results indicate unusual problems. There are several ways to determine inspection effectiveness, and which parts of  a product have not been adequately inspected, re-inspections should be held.</a:t>
            </a: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Inspection Participants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inspection participants include the following people</a:t>
            </a:r>
          </a:p>
          <a:p>
            <a:pPr lvl="1" algn="just"/>
            <a:r>
              <a:rPr lang="en-US" sz="2000" b="1" dirty="0" smtClean="0">
                <a:latin typeface="Times New Roman" pitchFamily="18" charset="0"/>
                <a:cs typeface="Times New Roman" pitchFamily="18" charset="0"/>
              </a:rPr>
              <a:t>The Moderator (or inspection leader) – </a:t>
            </a:r>
            <a:r>
              <a:rPr lang="en-US" sz="2000" dirty="0" smtClean="0">
                <a:latin typeface="Times New Roman" pitchFamily="18" charset="0"/>
                <a:cs typeface="Times New Roman" pitchFamily="18" charset="0"/>
              </a:rPr>
              <a:t>The person responsible for leading the inspection expeditiously and efficiently to a successful conclusion</a:t>
            </a:r>
          </a:p>
          <a:p>
            <a:pPr lvl="1" algn="just"/>
            <a:r>
              <a:rPr lang="en-US" sz="2000" b="1" dirty="0" smtClean="0">
                <a:latin typeface="Times New Roman" pitchFamily="18" charset="0"/>
                <a:cs typeface="Times New Roman" pitchFamily="18" charset="0"/>
              </a:rPr>
              <a:t>The Producers – </a:t>
            </a:r>
            <a:r>
              <a:rPr lang="en-US" sz="2000" dirty="0" smtClean="0">
                <a:latin typeface="Times New Roman" pitchFamily="18" charset="0"/>
                <a:cs typeface="Times New Roman" pitchFamily="18" charset="0"/>
              </a:rPr>
              <a:t>The person or persons responsible for doing the work being inspected</a:t>
            </a:r>
          </a:p>
          <a:p>
            <a:pPr lvl="1" algn="just"/>
            <a:r>
              <a:rPr lang="en-US" sz="2000" b="1" dirty="0" smtClean="0">
                <a:latin typeface="Times New Roman" pitchFamily="18" charset="0"/>
                <a:cs typeface="Times New Roman" pitchFamily="18" charset="0"/>
              </a:rPr>
              <a:t>The Reviewers (or inspectors) – </a:t>
            </a:r>
            <a:r>
              <a:rPr lang="en-US" sz="2000" dirty="0" smtClean="0">
                <a:latin typeface="Times New Roman" pitchFamily="18" charset="0"/>
                <a:cs typeface="Times New Roman" pitchFamily="18" charset="0"/>
              </a:rPr>
              <a:t>Generally people who are directly concerned and aware of the work being inspected</a:t>
            </a:r>
          </a:p>
          <a:p>
            <a:pPr lvl="1" algn="just"/>
            <a:r>
              <a:rPr lang="en-US" sz="2000" b="1" dirty="0" smtClean="0">
                <a:latin typeface="Times New Roman" pitchFamily="18" charset="0"/>
                <a:cs typeface="Times New Roman" pitchFamily="18" charset="0"/>
              </a:rPr>
              <a:t>The Recorder (or scribe) – </a:t>
            </a:r>
            <a:r>
              <a:rPr lang="en-US" sz="2000" dirty="0" smtClean="0">
                <a:latin typeface="Times New Roman" pitchFamily="18" charset="0"/>
                <a:cs typeface="Times New Roman" pitchFamily="18" charset="0"/>
              </a:rPr>
              <a:t>Someone who records the significant inspection results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While many people may be interested in the inspection results, the purpose of inspection is to assist the producers in improving their work. This can best be done by limiting attendance to five or six reviewers.</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rmAutofit/>
          </a:bodyPr>
          <a:lstStyle/>
          <a:p>
            <a:pPr algn="just"/>
            <a:r>
              <a:rPr lang="en-US" sz="2400" dirty="0" smtClean="0">
                <a:solidFill>
                  <a:schemeClr val="tx1"/>
                </a:solidFill>
                <a:latin typeface="Times New Roman" pitchFamily="18" charset="0"/>
                <a:cs typeface="Times New Roman" pitchFamily="18" charset="0"/>
              </a:rPr>
              <a:t>Once organizations have mastered the basic capabilities, the performance of their projects will have sufficiently stabilized to permit orderly process improvement.  The priority needs are then to improve from Level 2 to Level 3.</a:t>
            </a:r>
          </a:p>
          <a:p>
            <a:pPr algn="just"/>
            <a:endParaRPr lang="en-US" sz="12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This improvement will establish a more consistent and uniform process across the organization and provide a framework for organized learning.</a:t>
            </a:r>
          </a:p>
          <a:p>
            <a:pPr algn="just"/>
            <a:endParaRPr lang="en-US" sz="12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This part deals with </a:t>
            </a:r>
            <a:r>
              <a:rPr lang="en-US" sz="2400" b="1" dirty="0" smtClean="0">
                <a:solidFill>
                  <a:schemeClr val="tx1"/>
                </a:solidFill>
                <a:latin typeface="Times New Roman" pitchFamily="18" charset="0"/>
                <a:cs typeface="Times New Roman" pitchFamily="18" charset="0"/>
              </a:rPr>
              <a:t>standards</a:t>
            </a:r>
            <a:r>
              <a:rPr lang="en-US"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software inspections</a:t>
            </a:r>
            <a:r>
              <a:rPr lang="en-US"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testing</a:t>
            </a:r>
            <a:r>
              <a:rPr lang="en-US"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advanced configuration management</a:t>
            </a:r>
            <a:r>
              <a:rPr lang="en-US"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process models and process architecture</a:t>
            </a:r>
            <a:r>
              <a:rPr lang="en-US" sz="2400" dirty="0" smtClean="0">
                <a:solidFill>
                  <a:schemeClr val="tx1"/>
                </a:solidFill>
                <a:latin typeface="Times New Roman" pitchFamily="18" charset="0"/>
                <a:cs typeface="Times New Roman" pitchFamily="18" charset="0"/>
              </a:rPr>
              <a:t> and </a:t>
            </a:r>
            <a:r>
              <a:rPr lang="en-US" sz="2400" b="1" dirty="0" smtClean="0">
                <a:solidFill>
                  <a:schemeClr val="tx1"/>
                </a:solidFill>
                <a:latin typeface="Times New Roman" pitchFamily="18" charset="0"/>
                <a:cs typeface="Times New Roman" pitchFamily="18" charset="0"/>
              </a:rPr>
              <a:t>Software Engineering Process Group</a:t>
            </a:r>
            <a:r>
              <a:rPr lang="en-US" sz="2400" dirty="0" smtClean="0">
                <a:solidFill>
                  <a:schemeClr val="tx1"/>
                </a:solidFill>
                <a:latin typeface="Times New Roman" pitchFamily="18" charset="0"/>
                <a:cs typeface="Times New Roman" pitchFamily="18" charset="0"/>
              </a:rPr>
              <a:t>.</a:t>
            </a:r>
          </a:p>
          <a:p>
            <a:pPr algn="just"/>
            <a:endParaRPr lang="en-US" sz="12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A defined software process provides a framework for orderly planning, management and process improvement.</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10000"/>
          </a:bodyPr>
          <a:lstStyle/>
          <a:p>
            <a:pPr algn="just">
              <a:buNone/>
            </a:pPr>
            <a:r>
              <a:rPr lang="en-US" sz="2400" b="1" dirty="0" smtClean="0">
                <a:latin typeface="Times New Roman" pitchFamily="18" charset="0"/>
                <a:cs typeface="Times New Roman" pitchFamily="18" charset="0"/>
              </a:rPr>
              <a:t>Preparing for the Inspection</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full inspection process consists of a preparation phase, the inspection itself, and some post-inspection activity. As the first step the producers and manager decide that the product is ready for inspection and agree on the inspection objectives.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Next the inspection participants are identified, the inspection entry criteria are prepared  and the supporting materials are produced for the opening meeting with the entire inspection group.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moderator opens this meeting with a brief statement of the subject to be inspected, the inspection objectives and an overview of the inspection process. The moderator then provides a copy of the inspection package to each of the participants.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After the introductory meeting the reviewers individually prepare for the inspection. During preparation the reviewers record their time and the errors identified on the error log form. They then submit the log and the completed entry preparation form to the inspection moderator before or at the meeting of the inspection meeting. Most of the errors are found in inspection are during preparation. Good preparation is thus essential.</a:t>
            </a:r>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The Inspection and Post-Inspection Actions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 conducting the inspection meeting, the moderator first checks to see if all the participants are prepared and obtains copies of any preparation reports not already submitted.</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producers then review each major error either to clarify why it is not an error, to understand what the reviewers meant or to accept it. Pertinent data on each error is recorded. After all major errors are discussed, the product is briefly reviewed to identify any other areas of confusion or concern. Based on the inspection results, and after asking the reviewers for their views, the moderator decides whether a re-inspection is required.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producer fixes the identified problems and either reviews the corrections with the moderator or in a re-inspection. As the final inspection action, the moderator makes sure that the inspection results and data are inserted in the process database and that management is informed that the inspection has been successfully completed.</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Inspection Training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Moderator training courses are very essential. The moderators need a complete grounding in the principles and methods of inspection before they can do a competent job. This gives them the basic skills and helps to provide self-confidence needed to lead the activity.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As for the participants, training is also desirable. If a competent moderator is available, the software professionals can often learn how to be inspectors by participating in well-run inspections.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Courses should teach inspection principles and provide practice sessions with the checklists and methods involved. </a:t>
            </a: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Reports and Tracking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There are several reasons for gathering data and making reports on the inspection process. </a:t>
            </a:r>
          </a:p>
          <a:p>
            <a:pPr lvl="1" algn="just"/>
            <a:r>
              <a:rPr lang="en-US" sz="2000" dirty="0" smtClean="0">
                <a:latin typeface="Times New Roman" pitchFamily="18" charset="0"/>
                <a:cs typeface="Times New Roman" pitchFamily="18" charset="0"/>
              </a:rPr>
              <a:t>It is essential to track inspection completion to ensure they are done as required. </a:t>
            </a:r>
          </a:p>
          <a:p>
            <a:pPr lvl="1" algn="just"/>
            <a:r>
              <a:rPr lang="en-US" sz="2000" dirty="0" smtClean="0">
                <a:latin typeface="Times New Roman" pitchFamily="18" charset="0"/>
                <a:cs typeface="Times New Roman" pitchFamily="18" charset="0"/>
              </a:rPr>
              <a:t>Much can be learned about inspection effectiveness from a brief study of the data gathered.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There are forms with basic information needed to determine if the inspection was performed as planned, the types of errors found, and the costs of the inspection process.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With this data management can decide which inspections have been done properly, where the product is likely to have design weaknesses, and how to improve product quality.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final summary is made for all the inspections held on a particular project. This summary provides the overview information required for the analysis mentioned.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Initiating an Inspection Program</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program has the following basic elements</a:t>
            </a:r>
          </a:p>
          <a:p>
            <a:pPr lvl="1" algn="just"/>
            <a:r>
              <a:rPr lang="en-US" sz="2000" dirty="0" smtClean="0">
                <a:latin typeface="Times New Roman" pitchFamily="18" charset="0"/>
                <a:cs typeface="Times New Roman" pitchFamily="18" charset="0"/>
              </a:rPr>
              <a:t>Select a location and a key project for the initial effort. This is done with local management concurrence</a:t>
            </a:r>
          </a:p>
          <a:p>
            <a:pPr lvl="1" algn="just"/>
            <a:r>
              <a:rPr lang="en-US" sz="2000" dirty="0" smtClean="0">
                <a:latin typeface="Times New Roman" pitchFamily="18" charset="0"/>
                <a:cs typeface="Times New Roman" pitchFamily="18" charset="0"/>
              </a:rPr>
              <a:t>Introduce the concept of inspections to the managers and key professionals in a three to five hour overview session</a:t>
            </a:r>
          </a:p>
          <a:p>
            <a:pPr lvl="1" algn="just"/>
            <a:r>
              <a:rPr lang="en-US" sz="2000" dirty="0" smtClean="0">
                <a:latin typeface="Times New Roman" pitchFamily="18" charset="0"/>
                <a:cs typeface="Times New Roman" pitchFamily="18" charset="0"/>
              </a:rPr>
              <a:t>Form a working team with one or two project members to determine training requirements, develop the needed forms and procedures, and establish the introduction plan</a:t>
            </a:r>
          </a:p>
          <a:p>
            <a:pPr lvl="1" algn="just"/>
            <a:r>
              <a:rPr lang="en-US" sz="2000" dirty="0" smtClean="0">
                <a:latin typeface="Times New Roman" pitchFamily="18" charset="0"/>
                <a:cs typeface="Times New Roman" pitchFamily="18" charset="0"/>
              </a:rPr>
              <a:t>If trained moderators are not available, conduct a two or three day moderator training class</a:t>
            </a:r>
          </a:p>
          <a:p>
            <a:pPr lvl="1" algn="just"/>
            <a:r>
              <a:rPr lang="en-US" sz="2000" dirty="0" smtClean="0">
                <a:latin typeface="Times New Roman" pitchFamily="18" charset="0"/>
                <a:cs typeface="Times New Roman" pitchFamily="18" charset="0"/>
              </a:rPr>
              <a:t>A two day developer workshop is held to introduce the methods and obtain the support of the professional personnel who will use them</a:t>
            </a:r>
          </a:p>
          <a:p>
            <a:pPr lvl="1" algn="just"/>
            <a:r>
              <a:rPr lang="en-US" sz="2000" dirty="0" smtClean="0">
                <a:latin typeface="Times New Roman" pitchFamily="18" charset="0"/>
                <a:cs typeface="Times New Roman" pitchFamily="18" charset="0"/>
              </a:rPr>
              <a:t>After a couple of months experience in conducting inspections, a management seminar is held to outline the results and emphasize the need for continuing management support. </a:t>
            </a:r>
          </a:p>
          <a:p>
            <a:pPr lvl="1" algn="just"/>
            <a:r>
              <a:rPr lang="en-US" sz="2000" dirty="0" smtClean="0">
                <a:latin typeface="Times New Roman" pitchFamily="18" charset="0"/>
                <a:cs typeface="Times New Roman" pitchFamily="18" charset="0"/>
              </a:rPr>
              <a:t>Periodically the inspection program is assessed and any indicated changes made</a:t>
            </a:r>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Software Testing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Software testing is defined as the execution of a program to find its faults. More time is spent on testing than on any other phase of software development. Many software professionals believe that</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tests are run to show that the program works rather than to learn about the faults.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Testing is an inefficient way to find and remove many types of bugs. Some organizations can improve product quality while at the same time reducing the amount of time they spend on testing. In spite of its limitations, testing is a critical part of the software process.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straightforward approach to testing is to find problems and fix them. This is appropriate as long as we understand the problem. </a:t>
            </a:r>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	Testing :</a:t>
            </a:r>
            <a:r>
              <a:rPr lang="en-US" sz="2400" dirty="0" smtClean="0">
                <a:latin typeface="Times New Roman" pitchFamily="18" charset="0"/>
                <a:cs typeface="Times New Roman" pitchFamily="18" charset="0"/>
              </a:rPr>
              <a:t> The process of executing a program (or part of a program) with the intention of finding errors. </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Verification : </a:t>
            </a:r>
            <a:r>
              <a:rPr lang="en-US" sz="2400" dirty="0" smtClean="0">
                <a:latin typeface="Times New Roman" pitchFamily="18" charset="0"/>
                <a:cs typeface="Times New Roman" pitchFamily="18" charset="0"/>
              </a:rPr>
              <a:t>An attempt to find errors by executing a program in a test or simulated environment. It is now preferable to view verification as the process of proving the program’s correctness.</a:t>
            </a:r>
          </a:p>
          <a:p>
            <a:pPr algn="just">
              <a:buNone/>
            </a:pPr>
            <a:endParaRPr lang="en-US" sz="12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Validation : </a:t>
            </a:r>
            <a:r>
              <a:rPr lang="en-US" sz="2400" dirty="0" smtClean="0">
                <a:latin typeface="Times New Roman" pitchFamily="18" charset="0"/>
                <a:cs typeface="Times New Roman" pitchFamily="18" charset="0"/>
              </a:rPr>
              <a:t>An attempt to find errors by executing a program in a real environment.</a:t>
            </a:r>
          </a:p>
          <a:p>
            <a:pPr algn="just">
              <a:buNone/>
            </a:pPr>
            <a:endParaRPr lang="en-US" sz="12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Debugging : </a:t>
            </a:r>
            <a:r>
              <a:rPr lang="en-US" sz="2400" dirty="0" smtClean="0">
                <a:latin typeface="Times New Roman" pitchFamily="18" charset="0"/>
                <a:cs typeface="Times New Roman" pitchFamily="18" charset="0"/>
              </a:rPr>
              <a:t>Diagnosing the precise nature of a known error and then correcting it. Debugging is a correction and not a testing activity.</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The Seven Types of Software Testing</a:t>
            </a:r>
          </a:p>
          <a:p>
            <a:pPr algn="just">
              <a:buNone/>
            </a:pPr>
            <a:endParaRPr lang="en-US" sz="12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Unit or module tests</a:t>
            </a:r>
            <a:r>
              <a:rPr lang="en-US" sz="2400" dirty="0" smtClean="0">
                <a:latin typeface="Times New Roman" pitchFamily="18" charset="0"/>
                <a:cs typeface="Times New Roman" pitchFamily="18" charset="0"/>
              </a:rPr>
              <a:t> verify single programs or modules. These are typically conducted in isolated or special test environments. </a:t>
            </a:r>
          </a:p>
          <a:p>
            <a:pPr algn="just"/>
            <a:r>
              <a:rPr lang="en-US" sz="2400" b="1" dirty="0" smtClean="0">
                <a:latin typeface="Times New Roman" pitchFamily="18" charset="0"/>
                <a:cs typeface="Times New Roman" pitchFamily="18" charset="0"/>
              </a:rPr>
              <a:t>Integration tests</a:t>
            </a:r>
            <a:r>
              <a:rPr lang="en-US" sz="2400" dirty="0" smtClean="0">
                <a:latin typeface="Times New Roman" pitchFamily="18" charset="0"/>
                <a:cs typeface="Times New Roman" pitchFamily="18" charset="0"/>
              </a:rPr>
              <a:t> verify the interfaces between system parts (modules, components and subsystems)</a:t>
            </a:r>
          </a:p>
          <a:p>
            <a:pPr algn="just"/>
            <a:r>
              <a:rPr lang="en-US" sz="2400" b="1" dirty="0" smtClean="0">
                <a:latin typeface="Times New Roman" pitchFamily="18" charset="0"/>
                <a:cs typeface="Times New Roman" pitchFamily="18" charset="0"/>
              </a:rPr>
              <a:t>External function tests </a:t>
            </a:r>
            <a:r>
              <a:rPr lang="en-US" sz="2400" dirty="0" smtClean="0">
                <a:latin typeface="Times New Roman" pitchFamily="18" charset="0"/>
                <a:cs typeface="Times New Roman" pitchFamily="18" charset="0"/>
              </a:rPr>
              <a:t>verify the external system functions, as stated in the external specifications.</a:t>
            </a:r>
          </a:p>
          <a:p>
            <a:pPr algn="just"/>
            <a:r>
              <a:rPr lang="en-US" sz="2400" b="1" dirty="0" smtClean="0">
                <a:latin typeface="Times New Roman" pitchFamily="18" charset="0"/>
                <a:cs typeface="Times New Roman" pitchFamily="18" charset="0"/>
              </a:rPr>
              <a:t>Regression tests </a:t>
            </a:r>
            <a:r>
              <a:rPr lang="en-US" sz="2400" dirty="0" smtClean="0">
                <a:latin typeface="Times New Roman" pitchFamily="18" charset="0"/>
                <a:cs typeface="Times New Roman" pitchFamily="18" charset="0"/>
              </a:rPr>
              <a:t>run a subset of previously executed integration and function tests to ensure that program changes have not degraded the system.</a:t>
            </a:r>
          </a:p>
          <a:p>
            <a:pPr algn="just"/>
            <a:r>
              <a:rPr lang="en-US" sz="2400" b="1" dirty="0" smtClean="0">
                <a:latin typeface="Times New Roman" pitchFamily="18" charset="0"/>
                <a:cs typeface="Times New Roman" pitchFamily="18" charset="0"/>
              </a:rPr>
              <a:t>System tests </a:t>
            </a:r>
            <a:r>
              <a:rPr lang="en-US" sz="2400" dirty="0" smtClean="0">
                <a:latin typeface="Times New Roman" pitchFamily="18" charset="0"/>
                <a:cs typeface="Times New Roman" pitchFamily="18" charset="0"/>
              </a:rPr>
              <a:t>verify and/or validate the system to its initial objectives.</a:t>
            </a:r>
          </a:p>
          <a:p>
            <a:pPr algn="just"/>
            <a:r>
              <a:rPr lang="en-US" sz="2400" b="1" dirty="0" smtClean="0">
                <a:latin typeface="Times New Roman" pitchFamily="18" charset="0"/>
                <a:cs typeface="Times New Roman" pitchFamily="18" charset="0"/>
              </a:rPr>
              <a:t>Acceptance tests </a:t>
            </a:r>
            <a:r>
              <a:rPr lang="en-US" sz="2400" dirty="0" smtClean="0">
                <a:latin typeface="Times New Roman" pitchFamily="18" charset="0"/>
                <a:cs typeface="Times New Roman" pitchFamily="18" charset="0"/>
              </a:rPr>
              <a:t>validate the system or program to the user’s requirements.</a:t>
            </a:r>
          </a:p>
          <a:p>
            <a:pPr algn="just"/>
            <a:r>
              <a:rPr lang="en-US" sz="2400" b="1" dirty="0" smtClean="0">
                <a:latin typeface="Times New Roman" pitchFamily="18" charset="0"/>
                <a:cs typeface="Times New Roman" pitchFamily="18" charset="0"/>
              </a:rPr>
              <a:t>Installation tests </a:t>
            </a:r>
            <a:r>
              <a:rPr lang="en-US" sz="2400" dirty="0" smtClean="0">
                <a:latin typeface="Times New Roman" pitchFamily="18" charset="0"/>
                <a:cs typeface="Times New Roman" pitchFamily="18" charset="0"/>
              </a:rPr>
              <a:t>validate the </a:t>
            </a:r>
            <a:r>
              <a:rPr lang="en-US" sz="2400" dirty="0" err="1" smtClean="0">
                <a:latin typeface="Times New Roman" pitchFamily="18" charset="0"/>
                <a:cs typeface="Times New Roman" pitchFamily="18" charset="0"/>
              </a:rPr>
              <a:t>installability</a:t>
            </a:r>
            <a:r>
              <a:rPr lang="en-US" sz="2400" dirty="0" smtClean="0">
                <a:latin typeface="Times New Roman" pitchFamily="18" charset="0"/>
                <a:cs typeface="Times New Roman" pitchFamily="18" charset="0"/>
              </a:rPr>
              <a:t> and operability of the user’s system.  </a:t>
            </a:r>
            <a:endParaRPr lang="en-US" sz="2400" b="1"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Testing Methods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There are two basic ways of constructing tests</a:t>
            </a:r>
          </a:p>
          <a:p>
            <a:pPr lvl="1" algn="just"/>
            <a:r>
              <a:rPr lang="en-US" sz="2000" dirty="0" smtClean="0">
                <a:latin typeface="Times New Roman" pitchFamily="18" charset="0"/>
                <a:cs typeface="Times New Roman" pitchFamily="18" charset="0"/>
              </a:rPr>
              <a:t>White box : It examines the internal design of the program and require that the tester has detailed knowledge of its structure.</a:t>
            </a:r>
          </a:p>
          <a:p>
            <a:pPr lvl="1" algn="just"/>
            <a:r>
              <a:rPr lang="en-US" sz="2000" dirty="0" smtClean="0">
                <a:latin typeface="Times New Roman" pitchFamily="18" charset="0"/>
                <a:cs typeface="Times New Roman" pitchFamily="18" charset="0"/>
              </a:rPr>
              <a:t>Black box : They are designed without knowledge of the program’s internals and are generally based on the functional requirements.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Integration is the process of assembling the parts of the system into a working whole. Integration is thus a natural consequence of large-scale development and is required whenever development teams cooperatively work on parts of a common system.</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Integration testing thus forms a bridge between functional (black box) and unit (white box) testing. It is the process of assembling enough of the program components so that functional testing can be performed. </a:t>
            </a: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Software Testing Principles </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Software testing presents a problem in economics. With large systems it is almost always true that more tests will find bugs. The question is not whether all the bugs have been found but whether the program is sufficiently good to stop testing.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This trade-off should consider the probability of finding more bugs in test, the marginal cost of doing so, the probability of the users encountering the remaining bugs, and the resulting impact of these bugs on the users.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Usually testing is stopped when testing time is used up, even with ample evidence that one or more remain. When we ship such code, we spend more time and money fixing the problems at the customer’s office than it would have taken to do the job properly.</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ctr">
              <a:buNone/>
            </a:pPr>
            <a:r>
              <a:rPr lang="en-US" sz="2400" b="1" dirty="0" smtClean="0">
                <a:latin typeface="Times New Roman" pitchFamily="18" charset="0"/>
                <a:cs typeface="Times New Roman" pitchFamily="18" charset="0"/>
              </a:rPr>
              <a:t>Software Standards</a:t>
            </a:r>
          </a:p>
          <a:p>
            <a:pPr>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a:t>
            </a:r>
            <a:r>
              <a:rPr lang="en-US" sz="2400" b="1" dirty="0" smtClean="0">
                <a:latin typeface="Times New Roman" pitchFamily="18" charset="0"/>
                <a:cs typeface="Times New Roman" pitchFamily="18" charset="0"/>
              </a:rPr>
              <a:t>standard</a:t>
            </a:r>
            <a:r>
              <a:rPr lang="en-US" sz="2400" dirty="0" smtClean="0">
                <a:latin typeface="Times New Roman" pitchFamily="18" charset="0"/>
                <a:cs typeface="Times New Roman" pitchFamily="18" charset="0"/>
              </a:rPr>
              <a:t> is a rule or basis for comparison that is used to assess the size, content, value or quality of an object or activity. In software, two kinds of standard are used to define the way the software is developed and maintained.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One describes the </a:t>
            </a:r>
            <a:r>
              <a:rPr lang="en-US" sz="2400" b="1" dirty="0" smtClean="0">
                <a:latin typeface="Times New Roman" pitchFamily="18" charset="0"/>
                <a:cs typeface="Times New Roman" pitchFamily="18" charset="0"/>
              </a:rPr>
              <a:t>nature of the object to be produced</a:t>
            </a:r>
            <a:r>
              <a:rPr lang="en-US" sz="2400" dirty="0" smtClean="0">
                <a:latin typeface="Times New Roman" pitchFamily="18" charset="0"/>
                <a:cs typeface="Times New Roman" pitchFamily="18" charset="0"/>
              </a:rPr>
              <a:t>, while the other defines the </a:t>
            </a:r>
            <a:r>
              <a:rPr lang="en-US" sz="2400" b="1" dirty="0" smtClean="0">
                <a:latin typeface="Times New Roman" pitchFamily="18" charset="0"/>
                <a:cs typeface="Times New Roman" pitchFamily="18" charset="0"/>
              </a:rPr>
              <a:t>way the work is to be performed</a:t>
            </a:r>
            <a:r>
              <a:rPr lang="en-US" sz="2400" dirty="0" smtClean="0">
                <a:latin typeface="Times New Roman" pitchFamily="18" charset="0"/>
                <a:cs typeface="Times New Roman" pitchFamily="18" charset="0"/>
              </a:rPr>
              <a:t>. There are also standards for languages, coding conventions, commenting, change flagging, error reporting and so forth.</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Procedures</a:t>
            </a:r>
            <a:r>
              <a:rPr lang="en-US" sz="2400" dirty="0" smtClean="0">
                <a:latin typeface="Times New Roman" pitchFamily="18" charset="0"/>
                <a:cs typeface="Times New Roman" pitchFamily="18" charset="0"/>
              </a:rPr>
              <a:t> are closely related to standards. There are standards for software reviews and audits as well as procedures for conducting them.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distinction is that a review standard specifies review contents, preparatory materials, participants, responsibilities and the resulting data and reports.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Axioms of Testing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test is an experiment and should be approached as such. A properly disciplined experiment starts with a hypothesis the experiment is designed to verify or disprove.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Good practice is to design the experiment so the minimum number of conditions are changed at one time. These experimental conditions are recorded, and data is gathered so the experiment can be repeated if necessary. Finally, the test data is analyzed to see if the hypothesis is proved.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Test hypothesis concern the types and quantity of defects in the program. The test experiment is then designed to verify or to adjust these numbers.  </a:t>
            </a:r>
            <a:endParaRPr lang="en-US"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Myers  stated that</a:t>
            </a:r>
          </a:p>
          <a:p>
            <a:pPr lvl="1" algn="just"/>
            <a:r>
              <a:rPr lang="en-US" sz="2000" dirty="0" smtClean="0">
                <a:latin typeface="Times New Roman" pitchFamily="18" charset="0"/>
                <a:cs typeface="Times New Roman" pitchFamily="18" charset="0"/>
              </a:rPr>
              <a:t>A good test case is one that has a high probability  of detecting a previously undiscovered defect, not one that shows that the program works correctly.</a:t>
            </a:r>
          </a:p>
          <a:p>
            <a:pPr lvl="1" algn="just"/>
            <a:r>
              <a:rPr lang="en-US" sz="2000" dirty="0" smtClean="0">
                <a:latin typeface="Times New Roman" pitchFamily="18" charset="0"/>
                <a:cs typeface="Times New Roman" pitchFamily="18" charset="0"/>
              </a:rPr>
              <a:t>One of the most difficult problems in testing is knowing when to stop.</a:t>
            </a:r>
          </a:p>
          <a:p>
            <a:pPr lvl="1" algn="just"/>
            <a:r>
              <a:rPr lang="en-US" sz="2000" dirty="0" smtClean="0">
                <a:latin typeface="Times New Roman" pitchFamily="18" charset="0"/>
                <a:cs typeface="Times New Roman" pitchFamily="18" charset="0"/>
              </a:rPr>
              <a:t>It is impossible to test your own program.</a:t>
            </a:r>
          </a:p>
          <a:p>
            <a:pPr lvl="1" algn="just"/>
            <a:r>
              <a:rPr lang="en-US" sz="2000" dirty="0" smtClean="0">
                <a:latin typeface="Times New Roman" pitchFamily="18" charset="0"/>
                <a:cs typeface="Times New Roman" pitchFamily="18" charset="0"/>
              </a:rPr>
              <a:t>A necessary part of every test case is a description of the expected output.</a:t>
            </a:r>
          </a:p>
          <a:p>
            <a:pPr lvl="1" algn="just"/>
            <a:r>
              <a:rPr lang="en-US" sz="2000" dirty="0" smtClean="0">
                <a:latin typeface="Times New Roman" pitchFamily="18" charset="0"/>
                <a:cs typeface="Times New Roman" pitchFamily="18" charset="0"/>
              </a:rPr>
              <a:t>Avoid </a:t>
            </a:r>
            <a:r>
              <a:rPr lang="en-US" sz="2000" dirty="0" err="1" smtClean="0">
                <a:latin typeface="Times New Roman" pitchFamily="18" charset="0"/>
                <a:cs typeface="Times New Roman" pitchFamily="18" charset="0"/>
              </a:rPr>
              <a:t>nonreproducible</a:t>
            </a:r>
            <a:r>
              <a:rPr lang="en-US" sz="2000" dirty="0" smtClean="0">
                <a:latin typeface="Times New Roman" pitchFamily="18" charset="0"/>
                <a:cs typeface="Times New Roman" pitchFamily="18" charset="0"/>
              </a:rPr>
              <a:t> or on-the-fly testing.</a:t>
            </a:r>
          </a:p>
          <a:p>
            <a:pPr lvl="1" algn="just"/>
            <a:r>
              <a:rPr lang="en-US" sz="2000" dirty="0" smtClean="0">
                <a:latin typeface="Times New Roman" pitchFamily="18" charset="0"/>
                <a:cs typeface="Times New Roman" pitchFamily="18" charset="0"/>
              </a:rPr>
              <a:t>Write test cases for invalid as well as valid input conditions.</a:t>
            </a:r>
          </a:p>
          <a:p>
            <a:pPr lvl="1" algn="just"/>
            <a:r>
              <a:rPr lang="en-US" sz="2000" dirty="0" smtClean="0">
                <a:latin typeface="Times New Roman" pitchFamily="18" charset="0"/>
                <a:cs typeface="Times New Roman" pitchFamily="18" charset="0"/>
              </a:rPr>
              <a:t>Thoroughly inspect the results of each test.</a:t>
            </a:r>
          </a:p>
          <a:p>
            <a:pPr lvl="1" algn="just"/>
            <a:r>
              <a:rPr lang="en-US" sz="2000" dirty="0" smtClean="0">
                <a:latin typeface="Times New Roman" pitchFamily="18" charset="0"/>
                <a:cs typeface="Times New Roman" pitchFamily="18" charset="0"/>
              </a:rPr>
              <a:t>As the number of detected defects in a piece of software increases, the probability of the existence of more undetected defects also increases.</a:t>
            </a:r>
          </a:p>
          <a:p>
            <a:pPr lvl="1" algn="just"/>
            <a:r>
              <a:rPr lang="en-US" sz="2000" dirty="0" smtClean="0">
                <a:latin typeface="Times New Roman" pitchFamily="18" charset="0"/>
                <a:cs typeface="Times New Roman" pitchFamily="18" charset="0"/>
              </a:rPr>
              <a:t>Assign best programmers to testing.</a:t>
            </a:r>
          </a:p>
          <a:p>
            <a:pPr lvl="1" algn="just"/>
            <a:r>
              <a:rPr lang="en-US" sz="2000" dirty="0" smtClean="0">
                <a:latin typeface="Times New Roman" pitchFamily="18" charset="0"/>
                <a:cs typeface="Times New Roman" pitchFamily="18" charset="0"/>
              </a:rPr>
              <a:t>Ensure that testability is a key objective in your software design.</a:t>
            </a:r>
          </a:p>
          <a:p>
            <a:pPr lvl="1" algn="just"/>
            <a:r>
              <a:rPr lang="en-US" sz="2000" dirty="0" smtClean="0">
                <a:latin typeface="Times New Roman" pitchFamily="18" charset="0"/>
                <a:cs typeface="Times New Roman" pitchFamily="18" charset="0"/>
              </a:rPr>
              <a:t>The design of a system should be such that each module is integrated into the system only once.</a:t>
            </a:r>
          </a:p>
          <a:p>
            <a:pPr lvl="1" algn="just"/>
            <a:r>
              <a:rPr lang="en-US" sz="2000" dirty="0" smtClean="0">
                <a:latin typeface="Times New Roman" pitchFamily="18" charset="0"/>
                <a:cs typeface="Times New Roman" pitchFamily="18" charset="0"/>
              </a:rPr>
              <a:t>Never alter the program to make testing easier (unless it is a permanent change)</a:t>
            </a:r>
          </a:p>
          <a:p>
            <a:pPr lvl="1" algn="just"/>
            <a:r>
              <a:rPr lang="en-US" sz="2000" dirty="0" smtClean="0">
                <a:latin typeface="Times New Roman" pitchFamily="18" charset="0"/>
                <a:cs typeface="Times New Roman" pitchFamily="18" charset="0"/>
              </a:rPr>
              <a:t>Testing, like almost every other activity, must start with objectives.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	Types of Software Testing :  </a:t>
            </a:r>
            <a:r>
              <a:rPr lang="en-US" sz="2400" dirty="0" smtClean="0">
                <a:latin typeface="Times New Roman" pitchFamily="18" charset="0"/>
                <a:cs typeface="Times New Roman" pitchFamily="18" charset="0"/>
              </a:rPr>
              <a:t>The key types are unit, integration, function, regression, system, acceptance and installation.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Unit Testing :</a:t>
            </a:r>
            <a:r>
              <a:rPr lang="en-US" sz="2400" dirty="0" smtClean="0">
                <a:latin typeface="Times New Roman" pitchFamily="18" charset="0"/>
                <a:cs typeface="Times New Roman" pitchFamily="18" charset="0"/>
              </a:rPr>
              <a:t> When unit tests are done on a white box basis, they are essentially path tests. The idea is to focus on a relatively small segment of code and aim to exercise a high percentage of the internal paths. A path is an instruction sequence that threads through the program from initial entry to final exit. The simplest approach is to ensure that every statement is exercised at least once. A more stringent criterion is to require coverage of every path within the program.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Integration Testing :</a:t>
            </a:r>
            <a:r>
              <a:rPr lang="en-US" sz="2400" dirty="0" smtClean="0">
                <a:latin typeface="Times New Roman" pitchFamily="18" charset="0"/>
                <a:cs typeface="Times New Roman" pitchFamily="18" charset="0"/>
              </a:rPr>
              <a:t> The proper approach of integration depends on both the kind of the system being built and the nature of the development project. With a new system, there is no foundation on which to assemble and to run newly developed program fragments. The initial problem is thus to establish a test framework on which to run these various elements. A system driver is to be constructed.</a:t>
            </a:r>
          </a:p>
          <a:p>
            <a:pPr algn="just">
              <a:buNone/>
            </a:pPr>
            <a:endParaRPr lang="en-US" sz="2400" dirty="0" smtClean="0">
              <a:latin typeface="Times New Roman" pitchFamily="18" charset="0"/>
              <a:cs typeface="Times New Roman" pitchFamily="18" charset="0"/>
            </a:endParaRPr>
          </a:p>
          <a:p>
            <a:pPr algn="just">
              <a:buNone/>
            </a:pPr>
            <a:endParaRPr lang="en-US" sz="2400" b="1"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Building drivers is handled by a combined team of developers and the integration test group. Many system driver functions are internal to the system and may not be testable with traditional functional tests.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These initial integration tests are a combination of white and black box tests to ensure that the relevant system functions and interfaces are properly implemented.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Once the basic system driver is available, functional elements can be added one at a time. Their integration may involve an intricate sequencing of functional dependencies to minimize the amount of special code to be needed. Therefore, the functions of each component are precisely defined and a driver plan is established to provide them in a logical and economical order.</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Integration Testing Approaches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For very large systems it is often wise to do integration testing in several steps. Such systems generally have several components that can be built and integrated separately before combining them into a full system. Separate integration and functional testing will find many problems earlier than would a single integration cycle.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Top-down</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bottom-up</a:t>
            </a:r>
            <a:r>
              <a:rPr lang="en-US" sz="2400" dirty="0" smtClean="0">
                <a:latin typeface="Times New Roman" pitchFamily="18" charset="0"/>
                <a:cs typeface="Times New Roman" pitchFamily="18" charset="0"/>
              </a:rPr>
              <a:t> are the two approaches for integration tests.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In </a:t>
            </a:r>
            <a:r>
              <a:rPr lang="en-US" sz="2400" b="1" dirty="0" smtClean="0">
                <a:latin typeface="Times New Roman" pitchFamily="18" charset="0"/>
                <a:cs typeface="Times New Roman" pitchFamily="18" charset="0"/>
              </a:rPr>
              <a:t>bottom-up testing</a:t>
            </a:r>
            <a:r>
              <a:rPr lang="en-US" sz="2400" dirty="0" smtClean="0">
                <a:latin typeface="Times New Roman" pitchFamily="18" charset="0"/>
                <a:cs typeface="Times New Roman" pitchFamily="18" charset="0"/>
              </a:rPr>
              <a:t>, the modules are individually tested, using specially developed drivers that provide the needed system functions. As more modules are integrated, these drivers are replaced by the modules that perform those functions. </a:t>
            </a:r>
            <a:endParaRPr lang="en-US"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Big bang testing</a:t>
            </a:r>
            <a:r>
              <a:rPr lang="en-US" sz="2400" dirty="0" smtClean="0">
                <a:latin typeface="Times New Roman" pitchFamily="18" charset="0"/>
                <a:cs typeface="Times New Roman" pitchFamily="18" charset="0"/>
              </a:rPr>
              <a:t> is the most common and least effective way to integrate.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Here each module is individually tested and then they are assembled and run. If the system executes, the requirements for stubs is eliminated. </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It works well for very small programs with few high-quality modules.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larger is the program, big bang will complicate the problems of getting a running system. </a:t>
            </a:r>
            <a:endParaRPr lang="en-US" sz="2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	System Build : </a:t>
            </a:r>
            <a:r>
              <a:rPr lang="en-US" sz="2400" dirty="0" smtClean="0">
                <a:latin typeface="Times New Roman" pitchFamily="18" charset="0"/>
                <a:cs typeface="Times New Roman" pitchFamily="18" charset="0"/>
              </a:rPr>
              <a:t>Integration is a process of incrementally building a system, thus there is a need to have special groups do this work. </a:t>
            </a:r>
          </a:p>
          <a:p>
            <a:pPr algn="just">
              <a:buNone/>
            </a:pPr>
            <a:r>
              <a:rPr lang="en-US" sz="10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In building large software systems, experts often integrate the components in system builds, maintain configuration management control, and distribute the builds back to development for module and component test. </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key considerations in system build are detailed planning and tight control. The build plan specifies the number of spins and their schedules. On one extreme, with only one spin, is big bang integration. Other extreme is continuous integration which is the most successful approach.</a:t>
            </a:r>
            <a:endParaRPr lang="en-US"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	Function Testing (Black Box) : </a:t>
            </a:r>
            <a:r>
              <a:rPr lang="en-US" sz="2400" dirty="0" smtClean="0">
                <a:latin typeface="Times New Roman" pitchFamily="18" charset="0"/>
                <a:cs typeface="Times New Roman" pitchFamily="18" charset="0"/>
              </a:rPr>
              <a:t>They are designed to exercise the program to its external specifications. The two problems with black box testing are the need for explicitly stated requirements and the ability of such tests to cover only a small portion of the possible test conditions.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Functional testing starts by examining the functions the program is to perform and devising a sequence of inputs to test them. </a:t>
            </a:r>
            <a:endParaRPr lang="en-US"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Regression Testing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Testing is both </a:t>
            </a:r>
            <a:r>
              <a:rPr lang="en-US" sz="2400" b="1" dirty="0" smtClean="0">
                <a:latin typeface="Times New Roman" pitchFamily="18" charset="0"/>
                <a:cs typeface="Times New Roman" pitchFamily="18" charset="0"/>
              </a:rPr>
              <a:t>progressive</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regressive</a:t>
            </a:r>
            <a:r>
              <a:rPr lang="en-US" sz="2400" dirty="0" smtClean="0">
                <a:latin typeface="Times New Roman" pitchFamily="18" charset="0"/>
                <a:cs typeface="Times New Roman" pitchFamily="18" charset="0"/>
              </a:rPr>
              <a:t>. </a:t>
            </a:r>
          </a:p>
          <a:p>
            <a:pPr algn="just">
              <a:buNone/>
            </a:pPr>
            <a:endParaRPr lang="en-US" sz="10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t>
            </a:r>
            <a:r>
              <a:rPr lang="en-US" sz="2400" b="1" dirty="0" smtClean="0">
                <a:latin typeface="Times New Roman" pitchFamily="18" charset="0"/>
                <a:cs typeface="Times New Roman" pitchFamily="18" charset="0"/>
              </a:rPr>
              <a:t>progressive phase</a:t>
            </a:r>
            <a:r>
              <a:rPr lang="en-US" sz="2400" dirty="0" smtClean="0">
                <a:latin typeface="Times New Roman" pitchFamily="18" charset="0"/>
                <a:cs typeface="Times New Roman" pitchFamily="18" charset="0"/>
              </a:rPr>
              <a:t> introduces and tests new functions, uncovering problems in the newly added or modifies modules and in their interfaces with the previously integrated modules.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t>
            </a:r>
            <a:r>
              <a:rPr lang="en-US" sz="2400" b="1" dirty="0" smtClean="0">
                <a:latin typeface="Times New Roman" pitchFamily="18" charset="0"/>
                <a:cs typeface="Times New Roman" pitchFamily="18" charset="0"/>
              </a:rPr>
              <a:t>regressive phase</a:t>
            </a:r>
            <a:r>
              <a:rPr lang="en-US" sz="2400" dirty="0" smtClean="0">
                <a:latin typeface="Times New Roman" pitchFamily="18" charset="0"/>
                <a:cs typeface="Times New Roman" pitchFamily="18" charset="0"/>
              </a:rPr>
              <a:t> concerns the effects of the newly introduced changes on all the previously integrated code. Problems arise when errors made in incorporating new functions affect previously tested functions. In large systems, regression problems are common.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Regression testing is important in software maintenance, where it is not common for bug fixes to disrupt unrelated functions. </a:t>
            </a:r>
            <a:endParaRPr lang="en-US"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System Test</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primary objectives should specify what is to be done for the end users. When these objectives are not specific, neither the testing nor the system design and implementation can be planned accurately. When systems are built without good objectives, they must often be rebuilt before they can be used. Even if the objectives are clear, they may not accurately reflect the end user’s needs. </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System tests</a:t>
            </a:r>
            <a:r>
              <a:rPr lang="en-US" sz="2400" dirty="0" smtClean="0">
                <a:latin typeface="Times New Roman" pitchFamily="18" charset="0"/>
                <a:cs typeface="Times New Roman" pitchFamily="18" charset="0"/>
              </a:rPr>
              <a:t> only identify this problem if there is some connection between the ultimate users and the people designing the system tests. This is why system test planning should be done by a special test organization with a direct link to the end users. With such knowledge, system test planning will uncover problems that have been undiscovered throughout the entire development process.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categories of system tests include </a:t>
            </a:r>
            <a:r>
              <a:rPr lang="en-US" sz="2400" b="1" dirty="0" smtClean="0">
                <a:latin typeface="Times New Roman" pitchFamily="18" charset="0"/>
                <a:cs typeface="Times New Roman" pitchFamily="18" charset="0"/>
              </a:rPr>
              <a:t>load/stress, volume, compatibility, security, performance, </a:t>
            </a:r>
            <a:r>
              <a:rPr lang="en-US" sz="2400" b="1" dirty="0" err="1" smtClean="0">
                <a:latin typeface="Times New Roman" pitchFamily="18" charset="0"/>
                <a:cs typeface="Times New Roman" pitchFamily="18" charset="0"/>
              </a:rPr>
              <a:t>installability</a:t>
            </a:r>
            <a:r>
              <a:rPr lang="en-US" sz="2400" b="1" dirty="0" smtClean="0">
                <a:latin typeface="Times New Roman" pitchFamily="18" charset="0"/>
                <a:cs typeface="Times New Roman" pitchFamily="18" charset="0"/>
              </a:rPr>
              <a:t>, recovery, reliability/availability, serviceability, human factors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algn="just">
              <a:buNone/>
            </a:pPr>
            <a:r>
              <a:rPr lang="en-US" sz="2400" dirty="0" smtClean="0">
                <a:latin typeface="Times New Roman" pitchFamily="18" charset="0"/>
                <a:cs typeface="Times New Roman" pitchFamily="18" charset="0"/>
              </a:rPr>
              <a:t>	The procedure for conducting the review describes how the work is actually to be done, by whom, when and what is done with the results. The standards and procedures are referred to as operational definitions – something everyone can communicate about and work toward.</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There are many different ways to establish standards for an organization. The overall framework established for the development policies, procedures and standards include</a:t>
            </a:r>
          </a:p>
          <a:p>
            <a:pPr lvl="1" algn="just"/>
            <a:r>
              <a:rPr lang="en-US" sz="2000" dirty="0" smtClean="0">
                <a:latin typeface="Times New Roman" pitchFamily="18" charset="0"/>
                <a:cs typeface="Times New Roman" pitchFamily="18" charset="0"/>
              </a:rPr>
              <a:t>Software quality assurance plans</a:t>
            </a:r>
          </a:p>
          <a:p>
            <a:pPr lvl="1" algn="just"/>
            <a:r>
              <a:rPr lang="en-US" sz="2000" dirty="0" smtClean="0">
                <a:latin typeface="Times New Roman" pitchFamily="18" charset="0"/>
                <a:cs typeface="Times New Roman" pitchFamily="18" charset="0"/>
              </a:rPr>
              <a:t>Software development notebooks</a:t>
            </a:r>
          </a:p>
          <a:p>
            <a:pPr lvl="1" algn="just"/>
            <a:r>
              <a:rPr lang="en-US" sz="2000" dirty="0" smtClean="0">
                <a:latin typeface="Times New Roman" pitchFamily="18" charset="0"/>
                <a:cs typeface="Times New Roman" pitchFamily="18" charset="0"/>
              </a:rPr>
              <a:t>Software development plans</a:t>
            </a:r>
          </a:p>
          <a:p>
            <a:pPr lvl="1" algn="just"/>
            <a:r>
              <a:rPr lang="en-US" sz="2000" dirty="0" smtClean="0">
                <a:latin typeface="Times New Roman" pitchFamily="18" charset="0"/>
                <a:cs typeface="Times New Roman" pitchFamily="18" charset="0"/>
              </a:rPr>
              <a:t>Software reviews and audits</a:t>
            </a:r>
          </a:p>
          <a:p>
            <a:pPr lvl="1" algn="just"/>
            <a:r>
              <a:rPr lang="en-US" sz="2000" dirty="0" smtClean="0">
                <a:latin typeface="Times New Roman" pitchFamily="18" charset="0"/>
                <a:cs typeface="Times New Roman" pitchFamily="18" charset="0"/>
              </a:rPr>
              <a:t>Software requirements</a:t>
            </a:r>
          </a:p>
          <a:p>
            <a:pPr lvl="1" algn="just"/>
            <a:r>
              <a:rPr lang="en-US" sz="2000" dirty="0" smtClean="0">
                <a:latin typeface="Times New Roman" pitchFamily="18" charset="0"/>
                <a:cs typeface="Times New Roman" pitchFamily="18" charset="0"/>
              </a:rPr>
              <a:t>Software system documentation</a:t>
            </a:r>
          </a:p>
          <a:p>
            <a:pPr lvl="1" algn="just"/>
            <a:r>
              <a:rPr lang="en-US" sz="2000" dirty="0" smtClean="0">
                <a:latin typeface="Times New Roman" pitchFamily="18" charset="0"/>
                <a:cs typeface="Times New Roman" pitchFamily="18" charset="0"/>
              </a:rPr>
              <a:t>Software test plans</a:t>
            </a:r>
          </a:p>
          <a:p>
            <a:pPr lvl="1" algn="just"/>
            <a:r>
              <a:rPr lang="en-US" sz="2000" dirty="0" smtClean="0">
                <a:latin typeface="Times New Roman" pitchFamily="18" charset="0"/>
                <a:cs typeface="Times New Roman" pitchFamily="18" charset="0"/>
              </a:rPr>
              <a:t>Software Quality Assurance reviews</a:t>
            </a:r>
          </a:p>
          <a:p>
            <a:pPr lvl="1" algn="just"/>
            <a:r>
              <a:rPr lang="en-US" sz="2000" dirty="0" smtClean="0">
                <a:latin typeface="Times New Roman" pitchFamily="18" charset="0"/>
                <a:cs typeface="Times New Roman" pitchFamily="18" charset="0"/>
              </a:rPr>
              <a:t>Software Configuration Management</a:t>
            </a:r>
          </a:p>
          <a:p>
            <a:pPr lvl="1" algn="just"/>
            <a:r>
              <a:rPr lang="en-US" sz="2000" dirty="0" smtClean="0">
                <a:latin typeface="Times New Roman" pitchFamily="18" charset="0"/>
                <a:cs typeface="Times New Roman" pitchFamily="18" charset="0"/>
              </a:rPr>
              <a:t>Problem reporting/corrective action</a:t>
            </a:r>
          </a:p>
          <a:p>
            <a:pPr lvl="1" algn="just"/>
            <a:r>
              <a:rPr lang="en-US" sz="2000" dirty="0" smtClean="0">
                <a:latin typeface="Times New Roman" pitchFamily="18" charset="0"/>
                <a:cs typeface="Times New Roman" pitchFamily="18" charset="0"/>
              </a:rPr>
              <a:t>Software documentation </a:t>
            </a:r>
            <a:endParaRPr lang="en-US" sz="20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Acceptance and Installing Testing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After all development testing is completed, it is advisable to try the system in a real user’s environment. Such field tests require special support.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When software is developed under contract, some form of acceptance testing is required in a real or simulated user environment. </a:t>
            </a:r>
          </a:p>
          <a:p>
            <a:pPr algn="just">
              <a:buNone/>
            </a:pPr>
            <a:endParaRPr lang="en-US" sz="10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When this is not the case, the developers can often arrange with selected users to act as special ‘beta test’ sites in return for special installation support and early program availability. </a:t>
            </a:r>
            <a:endParaRPr lang="en-US" sz="2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Test Planning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Test planning starts with an overall development plan that defines the functions, roles and methods for all test phases. An appropriate planning checklist is prepared. To be fully effective, test planning must start during the requirements phase.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It is thus wise to conduct early requirements inspection or walkthrough and to hold a re-review after every major change.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major elements are</a:t>
            </a:r>
          </a:p>
          <a:p>
            <a:pPr lvl="1" algn="just"/>
            <a:r>
              <a:rPr lang="en-US" sz="2200" dirty="0" smtClean="0">
                <a:latin typeface="Times New Roman" pitchFamily="18" charset="0"/>
                <a:cs typeface="Times New Roman" pitchFamily="18" charset="0"/>
              </a:rPr>
              <a:t>Establish objectives for each test phase</a:t>
            </a:r>
          </a:p>
          <a:p>
            <a:pPr lvl="1" algn="just"/>
            <a:r>
              <a:rPr lang="en-US" sz="2200" dirty="0" smtClean="0">
                <a:latin typeface="Times New Roman" pitchFamily="18" charset="0"/>
                <a:cs typeface="Times New Roman" pitchFamily="18" charset="0"/>
              </a:rPr>
              <a:t>Establish schedules and responsibilities for each test activity</a:t>
            </a:r>
          </a:p>
          <a:p>
            <a:pPr lvl="1" algn="just"/>
            <a:r>
              <a:rPr lang="en-US" sz="2200" dirty="0" smtClean="0">
                <a:latin typeface="Times New Roman" pitchFamily="18" charset="0"/>
                <a:cs typeface="Times New Roman" pitchFamily="18" charset="0"/>
              </a:rPr>
              <a:t>Determine the availability of the tools, facilities and test libraries</a:t>
            </a:r>
          </a:p>
          <a:p>
            <a:pPr lvl="1" algn="just"/>
            <a:r>
              <a:rPr lang="en-US" sz="2200" dirty="0" smtClean="0">
                <a:latin typeface="Times New Roman" pitchFamily="18" charset="0"/>
                <a:cs typeface="Times New Roman" pitchFamily="18" charset="0"/>
              </a:rPr>
              <a:t>Establish the procedures and standards to be used for planning and conducting the tests and reporting the test results</a:t>
            </a:r>
          </a:p>
          <a:p>
            <a:pPr lvl="1" algn="just"/>
            <a:r>
              <a:rPr lang="en-US" sz="2200" dirty="0" smtClean="0">
                <a:latin typeface="Times New Roman" pitchFamily="18" charset="0"/>
                <a:cs typeface="Times New Roman" pitchFamily="18" charset="0"/>
              </a:rPr>
              <a:t>Set the criteria for the test completion as well as for the success of each test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	Test Development : </a:t>
            </a:r>
            <a:r>
              <a:rPr lang="en-US" sz="2400" dirty="0" smtClean="0">
                <a:latin typeface="Times New Roman" pitchFamily="18" charset="0"/>
                <a:cs typeface="Times New Roman" pitchFamily="18" charset="0"/>
              </a:rPr>
              <a:t>After developing the test plan, the next job is to produce the test cases. The decision on what test cases to develop is complicated by two factors. </a:t>
            </a:r>
          </a:p>
          <a:p>
            <a:pPr lvl="1" algn="just"/>
            <a:r>
              <a:rPr lang="en-US" sz="2000" dirty="0" smtClean="0">
                <a:latin typeface="Times New Roman" pitchFamily="18" charset="0"/>
                <a:cs typeface="Times New Roman" pitchFamily="18" charset="0"/>
              </a:rPr>
              <a:t>Full test coverage is generally impossible</a:t>
            </a:r>
          </a:p>
          <a:p>
            <a:pPr lvl="1" algn="just"/>
            <a:r>
              <a:rPr lang="en-US" sz="2000" dirty="0" smtClean="0">
                <a:latin typeface="Times New Roman" pitchFamily="18" charset="0"/>
                <a:cs typeface="Times New Roman" pitchFamily="18" charset="0"/>
              </a:rPr>
              <a:t>There is no proven comprehensive method for selecting the highest yielding test conditions.</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Test Execution and Reporting : </a:t>
            </a:r>
            <a:r>
              <a:rPr lang="en-US" sz="2400" dirty="0" smtClean="0">
                <a:latin typeface="Times New Roman" pitchFamily="18" charset="0"/>
                <a:cs typeface="Times New Roman" pitchFamily="18" charset="0"/>
              </a:rPr>
              <a:t>Every test should be treated like an experiment to be carefully controlled and recorded so that it ca be reproduced. A program is examined to determine its behavior. </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Test Report : </a:t>
            </a:r>
            <a:r>
              <a:rPr lang="en-US" sz="2400" dirty="0" smtClean="0">
                <a:latin typeface="Times New Roman" pitchFamily="18" charset="0"/>
                <a:cs typeface="Times New Roman" pitchFamily="18" charset="0"/>
              </a:rPr>
              <a:t>At the conclusion of each test, a test report should be produced. The amount of detail included depends on the purpose of the test and the audience for the report.</a:t>
            </a:r>
          </a:p>
          <a:p>
            <a:pPr algn="just">
              <a:buNone/>
            </a:pPr>
            <a:endParaRPr lang="en-US" sz="12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Bug Classification : </a:t>
            </a:r>
            <a:r>
              <a:rPr lang="en-US" sz="2400" dirty="0" smtClean="0">
                <a:latin typeface="Times New Roman" pitchFamily="18" charset="0"/>
                <a:cs typeface="Times New Roman" pitchFamily="18" charset="0"/>
              </a:rPr>
              <a:t>As part of the test reporting process, it is desirable to have standard definitions for bug severity. This allows the follow-up actions to be prioritized and the critical items to be tracked.</a:t>
            </a:r>
            <a:endParaRPr lang="en-US" sz="2400" b="1" dirty="0" smtClean="0">
              <a:latin typeface="Times New Roman" pitchFamily="18" charset="0"/>
              <a:cs typeface="Times New Roman" pitchFamily="18" charset="0"/>
            </a:endParaRPr>
          </a:p>
          <a:p>
            <a:pPr algn="just">
              <a:buNone/>
            </a:pPr>
            <a:endParaRPr lang="en-US" sz="2400" b="1"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Bug Severity Classification</a:t>
            </a:r>
          </a:p>
          <a:p>
            <a:pPr lvl="1" algn="just"/>
            <a:r>
              <a:rPr lang="en-US" sz="2200" dirty="0" smtClean="0">
                <a:latin typeface="Times New Roman" pitchFamily="18" charset="0"/>
                <a:cs typeface="Times New Roman" pitchFamily="18" charset="0"/>
              </a:rPr>
              <a:t>Mild </a:t>
            </a:r>
          </a:p>
          <a:p>
            <a:pPr lvl="1" algn="just"/>
            <a:r>
              <a:rPr lang="en-US" sz="2200" dirty="0" smtClean="0">
                <a:latin typeface="Times New Roman" pitchFamily="18" charset="0"/>
                <a:cs typeface="Times New Roman" pitchFamily="18" charset="0"/>
              </a:rPr>
              <a:t>Moderate</a:t>
            </a:r>
          </a:p>
          <a:p>
            <a:pPr lvl="1" algn="just"/>
            <a:r>
              <a:rPr lang="en-US" sz="2200" dirty="0" smtClean="0">
                <a:latin typeface="Times New Roman" pitchFamily="18" charset="0"/>
                <a:cs typeface="Times New Roman" pitchFamily="18" charset="0"/>
              </a:rPr>
              <a:t>Annoying</a:t>
            </a:r>
          </a:p>
          <a:p>
            <a:pPr lvl="1" algn="just"/>
            <a:r>
              <a:rPr lang="en-US" sz="2200" dirty="0" smtClean="0">
                <a:latin typeface="Times New Roman" pitchFamily="18" charset="0"/>
                <a:cs typeface="Times New Roman" pitchFamily="18" charset="0"/>
              </a:rPr>
              <a:t>Disturbing</a:t>
            </a:r>
          </a:p>
          <a:p>
            <a:pPr lvl="1" algn="just"/>
            <a:r>
              <a:rPr lang="en-US" sz="2200" dirty="0" smtClean="0">
                <a:latin typeface="Times New Roman" pitchFamily="18" charset="0"/>
                <a:cs typeface="Times New Roman" pitchFamily="18" charset="0"/>
              </a:rPr>
              <a:t>Serious</a:t>
            </a:r>
          </a:p>
          <a:p>
            <a:pPr lvl="1" algn="just"/>
            <a:r>
              <a:rPr lang="en-US" sz="2200" dirty="0" smtClean="0">
                <a:latin typeface="Times New Roman" pitchFamily="18" charset="0"/>
                <a:cs typeface="Times New Roman" pitchFamily="18" charset="0"/>
              </a:rPr>
              <a:t>Very serious</a:t>
            </a:r>
          </a:p>
          <a:p>
            <a:pPr lvl="1" algn="just"/>
            <a:r>
              <a:rPr lang="en-US" sz="2200" dirty="0" smtClean="0">
                <a:latin typeface="Times New Roman" pitchFamily="18" charset="0"/>
                <a:cs typeface="Times New Roman" pitchFamily="18" charset="0"/>
              </a:rPr>
              <a:t>Extreme</a:t>
            </a:r>
          </a:p>
          <a:p>
            <a:pPr lvl="1" algn="just"/>
            <a:r>
              <a:rPr lang="en-US" sz="2200" dirty="0" smtClean="0">
                <a:latin typeface="Times New Roman" pitchFamily="18" charset="0"/>
                <a:cs typeface="Times New Roman" pitchFamily="18" charset="0"/>
              </a:rPr>
              <a:t>Intolerable</a:t>
            </a:r>
          </a:p>
          <a:p>
            <a:pPr lvl="1" algn="just"/>
            <a:r>
              <a:rPr lang="en-US" sz="2200" dirty="0" smtClean="0">
                <a:latin typeface="Times New Roman" pitchFamily="18" charset="0"/>
                <a:cs typeface="Times New Roman" pitchFamily="18" charset="0"/>
              </a:rPr>
              <a:t>Catastrophic</a:t>
            </a:r>
          </a:p>
          <a:p>
            <a:pPr lvl="1" algn="just"/>
            <a:r>
              <a:rPr lang="en-US" sz="2200" dirty="0" smtClean="0">
                <a:latin typeface="Times New Roman" pitchFamily="18" charset="0"/>
                <a:cs typeface="Times New Roman" pitchFamily="18" charset="0"/>
              </a:rPr>
              <a:t>Infectious</a:t>
            </a:r>
          </a:p>
          <a:p>
            <a:pPr lvl="1" algn="just"/>
            <a:endParaRPr lang="en-US" sz="20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ctr">
              <a:buNone/>
            </a:pPr>
            <a:r>
              <a:rPr lang="en-US" sz="2400" b="1" dirty="0" smtClean="0">
                <a:latin typeface="Times New Roman" pitchFamily="18" charset="0"/>
                <a:cs typeface="Times New Roman" pitchFamily="18" charset="0"/>
              </a:rPr>
              <a:t>Software Configuration Management</a:t>
            </a:r>
          </a:p>
          <a:p>
            <a:pPr algn="just">
              <a:buNone/>
            </a:pPr>
            <a:endParaRPr lang="en-US" sz="1200" b="1" dirty="0" smtClean="0">
              <a:latin typeface="Times New Roman" pitchFamily="18" charset="0"/>
              <a:cs typeface="Times New Roman" pitchFamily="18" charset="0"/>
            </a:endParaRPr>
          </a:p>
          <a:p>
            <a:pPr algn="just">
              <a:buNone/>
            </a:pPr>
            <a:r>
              <a:rPr lang="en-US" sz="1200"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To </a:t>
            </a:r>
            <a:r>
              <a:rPr lang="en-US" sz="2400" dirty="0" smtClean="0">
                <a:latin typeface="Times New Roman" pitchFamily="18" charset="0"/>
                <a:cs typeface="Times New Roman" pitchFamily="18" charset="0"/>
              </a:rPr>
              <a:t>preserve the integrity of a software design throughout its life, it must be maintained under SCM control. </a:t>
            </a:r>
            <a:endParaRPr lang="en-US" sz="2400" dirty="0" smtClean="0">
              <a:latin typeface="Times New Roman" pitchFamily="18" charset="0"/>
              <a:cs typeface="Times New Roman" pitchFamily="18" charset="0"/>
            </a:endParaRPr>
          </a:p>
          <a:p>
            <a:pPr algn="just">
              <a:buNone/>
            </a:pPr>
            <a:r>
              <a:rPr lang="en-US" sz="1200"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Most </a:t>
            </a:r>
            <a:r>
              <a:rPr lang="en-US" sz="2400" dirty="0" smtClean="0">
                <a:latin typeface="Times New Roman" pitchFamily="18" charset="0"/>
                <a:cs typeface="Times New Roman" pitchFamily="18" charset="0"/>
              </a:rPr>
              <a:t>programs have many changes made to correct errors and to make enhancements. </a:t>
            </a:r>
            <a:endParaRPr lang="en-US" sz="2400" dirty="0" smtClean="0">
              <a:latin typeface="Times New Roman" pitchFamily="18" charset="0"/>
              <a:cs typeface="Times New Roman" pitchFamily="18" charset="0"/>
            </a:endParaRP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When </a:t>
            </a:r>
            <a:r>
              <a:rPr lang="en-US" sz="2400" dirty="0" smtClean="0">
                <a:latin typeface="Times New Roman" pitchFamily="18" charset="0"/>
                <a:cs typeface="Times New Roman" pitchFamily="18" charset="0"/>
              </a:rPr>
              <a:t>the design is not maintained, these subsequent changes must be made with an incomplete knowledge of the design or the logic behind it.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Once the design is completed, the implementers are busy with code and test. </a:t>
            </a:r>
            <a:endParaRPr lang="en-US" sz="2400" dirty="0" smtClean="0">
              <a:latin typeface="Times New Roman" pitchFamily="18" charset="0"/>
              <a:cs typeface="Times New Roman" pitchFamily="18" charset="0"/>
            </a:endParaRPr>
          </a:p>
          <a:p>
            <a:pPr algn="just">
              <a:buNone/>
            </a:pPr>
            <a:r>
              <a:rPr lang="en-US" sz="12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When </a:t>
            </a:r>
            <a:r>
              <a:rPr lang="en-US" sz="2400" dirty="0" smtClean="0">
                <a:latin typeface="Times New Roman" pitchFamily="18" charset="0"/>
                <a:cs typeface="Times New Roman" pitchFamily="18" charset="0"/>
              </a:rPr>
              <a:t>they encounter a design problem they therefore attempt to resolve it as quickly as possible.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To </a:t>
            </a:r>
            <a:r>
              <a:rPr lang="en-US" sz="2400" dirty="0" smtClean="0">
                <a:latin typeface="Times New Roman" pitchFamily="18" charset="0"/>
                <a:cs typeface="Times New Roman" pitchFamily="18" charset="0"/>
              </a:rPr>
              <a:t>make design changes and to provide for their orderly implementation and test, control must be maintained over the </a:t>
            </a:r>
            <a:r>
              <a:rPr lang="en-US" sz="2400" dirty="0" smtClean="0">
                <a:latin typeface="Times New Roman" pitchFamily="18" charset="0"/>
                <a:cs typeface="Times New Roman" pitchFamily="18" charset="0"/>
              </a:rPr>
              <a:t>items</a:t>
            </a:r>
          </a:p>
          <a:p>
            <a:pPr algn="just">
              <a:buNone/>
            </a:pPr>
            <a:r>
              <a:rPr lang="en-US" sz="2400" b="1" dirty="0" smtClean="0">
                <a:latin typeface="Times New Roman" pitchFamily="18" charset="0"/>
                <a:cs typeface="Times New Roman" pitchFamily="18" charset="0"/>
              </a:rPr>
              <a:t>	</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Operational concept</a:t>
            </a:r>
          </a:p>
          <a:p>
            <a:pPr indent="3175" algn="just"/>
            <a:r>
              <a:rPr lang="en-US" sz="2400" b="1" dirty="0" smtClean="0">
                <a:latin typeface="Times New Roman" pitchFamily="18" charset="0"/>
                <a:cs typeface="Times New Roman" pitchFamily="18" charset="0"/>
              </a:rPr>
              <a:t>	Requirements</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Specifications</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Design documents</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Source code and Object code</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Test plans and test cases</a:t>
            </a:r>
          </a:p>
          <a:p>
            <a:pPr indent="3175" algn="just"/>
            <a:r>
              <a:rPr lang="en-US" sz="2400" b="1" dirty="0" smtClean="0">
                <a:latin typeface="Times New Roman" pitchFamily="18" charset="0"/>
                <a:cs typeface="Times New Roman" pitchFamily="18" charset="0"/>
              </a:rPr>
              <a:t>	Test </a:t>
            </a:r>
            <a:r>
              <a:rPr lang="en-US" sz="2400" b="1" dirty="0" smtClean="0">
                <a:latin typeface="Times New Roman" pitchFamily="18" charset="0"/>
                <a:cs typeface="Times New Roman" pitchFamily="18" charset="0"/>
              </a:rPr>
              <a:t>configurations and test </a:t>
            </a:r>
            <a:r>
              <a:rPr lang="en-US" sz="2400" b="1" dirty="0" smtClean="0">
                <a:latin typeface="Times New Roman" pitchFamily="18" charset="0"/>
                <a:cs typeface="Times New Roman" pitchFamily="18" charset="0"/>
              </a:rPr>
              <a:t>results</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Maintenance </a:t>
            </a:r>
            <a:r>
              <a:rPr lang="en-US" sz="2400" b="1" dirty="0" smtClean="0">
                <a:latin typeface="Times New Roman" pitchFamily="18" charset="0"/>
                <a:cs typeface="Times New Roman" pitchFamily="18" charset="0"/>
              </a:rPr>
              <a:t>and development </a:t>
            </a:r>
            <a:r>
              <a:rPr lang="en-US" sz="2400" b="1" dirty="0" smtClean="0">
                <a:latin typeface="Times New Roman" pitchFamily="18" charset="0"/>
                <a:cs typeface="Times New Roman" pitchFamily="18" charset="0"/>
              </a:rPr>
              <a:t>tools</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User manuals</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Maintenance manuals</a:t>
            </a:r>
          </a:p>
          <a:p>
            <a:pPr indent="3175" algn="just"/>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Interface </a:t>
            </a:r>
            <a:r>
              <a:rPr lang="en-US" sz="2400" b="1" dirty="0" smtClean="0">
                <a:latin typeface="Times New Roman" pitchFamily="18" charset="0"/>
                <a:cs typeface="Times New Roman" pitchFamily="18" charset="0"/>
              </a:rPr>
              <a:t>control documents.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dirty="0" smtClean="0">
                <a:latin typeface="Times New Roman" pitchFamily="18" charset="0"/>
                <a:cs typeface="Times New Roman" pitchFamily="18" charset="0"/>
              </a:rPr>
              <a:t>	To control these items and not to constraint early development excessively, design baselines are established at appropriate points. </a:t>
            </a:r>
          </a:p>
          <a:p>
            <a:pPr algn="just"/>
            <a:r>
              <a:rPr lang="en-US" sz="2400" b="1" dirty="0" smtClean="0">
                <a:latin typeface="Times New Roman" pitchFamily="18" charset="0"/>
                <a:cs typeface="Times New Roman" pitchFamily="18" charset="0"/>
              </a:rPr>
              <a:t>Requirements baseline</a:t>
            </a:r>
          </a:p>
          <a:p>
            <a:pPr lvl="1" algn="just"/>
            <a:r>
              <a:rPr lang="en-US" sz="2200" dirty="0" smtClean="0">
                <a:latin typeface="Times New Roman" pitchFamily="18" charset="0"/>
                <a:cs typeface="Times New Roman" pitchFamily="18" charset="0"/>
              </a:rPr>
              <a:t>This is established when the requirements are completed and initially approved. </a:t>
            </a:r>
          </a:p>
          <a:p>
            <a:pPr lvl="1" algn="just"/>
            <a:r>
              <a:rPr lang="en-US" sz="2200" dirty="0" smtClean="0">
                <a:latin typeface="Times New Roman" pitchFamily="18" charset="0"/>
                <a:cs typeface="Times New Roman" pitchFamily="18" charset="0"/>
              </a:rPr>
              <a:t>It includes the </a:t>
            </a:r>
            <a:r>
              <a:rPr lang="en-US" sz="2200" b="1" dirty="0" smtClean="0">
                <a:latin typeface="Times New Roman" pitchFamily="18" charset="0"/>
                <a:cs typeface="Times New Roman" pitchFamily="18" charset="0"/>
              </a:rPr>
              <a:t>operational concept and the approved requirements documents.</a:t>
            </a:r>
            <a:r>
              <a:rPr lang="en-US" sz="2200" dirty="0" smtClean="0">
                <a:latin typeface="Times New Roman" pitchFamily="18" charset="0"/>
                <a:cs typeface="Times New Roman" pitchFamily="18" charset="0"/>
              </a:rPr>
              <a:t> </a:t>
            </a:r>
          </a:p>
          <a:p>
            <a:pPr lvl="1" algn="just"/>
            <a:r>
              <a:rPr lang="en-US" sz="2200" dirty="0" smtClean="0">
                <a:latin typeface="Times New Roman" pitchFamily="18" charset="0"/>
                <a:cs typeface="Times New Roman" pitchFamily="18" charset="0"/>
              </a:rPr>
              <a:t>Subsequent requirements baselines are established for every set of requirements changes</a:t>
            </a:r>
            <a:r>
              <a:rPr lang="en-US" sz="2200" dirty="0" smtClean="0">
                <a:latin typeface="Times New Roman" pitchFamily="18" charset="0"/>
                <a:cs typeface="Times New Roman" pitchFamily="18" charset="0"/>
              </a:rPr>
              <a:t>.</a:t>
            </a:r>
          </a:p>
          <a:p>
            <a:pPr lvl="1" algn="just"/>
            <a:endParaRPr lang="en-US" sz="22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Specification baseline</a:t>
            </a:r>
          </a:p>
          <a:p>
            <a:pPr lvl="1" algn="just"/>
            <a:r>
              <a:rPr lang="en-US" sz="2200" dirty="0" smtClean="0">
                <a:latin typeface="Times New Roman" pitchFamily="18" charset="0"/>
                <a:cs typeface="Times New Roman" pitchFamily="18" charset="0"/>
              </a:rPr>
              <a:t>These include the program external specifications together with a cross-reference to the requirements and operational concept. </a:t>
            </a:r>
          </a:p>
          <a:p>
            <a:pPr lvl="1" algn="just"/>
            <a:r>
              <a:rPr lang="en-US" sz="2200" dirty="0" smtClean="0">
                <a:latin typeface="Times New Roman" pitchFamily="18" charset="0"/>
                <a:cs typeface="Times New Roman" pitchFamily="18" charset="0"/>
              </a:rPr>
              <a:t>A baseline is established for each major approved specification and requirements change.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sz="2400" b="1" dirty="0" smtClean="0">
                <a:latin typeface="Times New Roman" pitchFamily="18" charset="0"/>
                <a:cs typeface="Times New Roman" pitchFamily="18" charset="0"/>
              </a:rPr>
              <a:t>Design baselines</a:t>
            </a:r>
            <a:r>
              <a:rPr lang="en-US" sz="2000" dirty="0" smtClean="0">
                <a:latin typeface="Times New Roman" pitchFamily="18" charset="0"/>
                <a:cs typeface="Times New Roman" pitchFamily="18" charset="0"/>
              </a:rPr>
              <a:t> </a:t>
            </a:r>
          </a:p>
          <a:p>
            <a:pPr lvl="1" algn="just"/>
            <a:r>
              <a:rPr lang="en-US" sz="2200" dirty="0" smtClean="0">
                <a:latin typeface="Times New Roman" pitchFamily="18" charset="0"/>
                <a:cs typeface="Times New Roman" pitchFamily="18" charset="0"/>
              </a:rPr>
              <a:t>These are established when the design is initially completed and inspected. </a:t>
            </a:r>
          </a:p>
          <a:p>
            <a:pPr lvl="1" algn="just"/>
            <a:r>
              <a:rPr lang="en-US" sz="2200" dirty="0" smtClean="0">
                <a:latin typeface="Times New Roman" pitchFamily="18" charset="0"/>
                <a:cs typeface="Times New Roman" pitchFamily="18" charset="0"/>
              </a:rPr>
              <a:t>They include the design itself, all critical design relationships, and the rationale for all the key design decisions. </a:t>
            </a:r>
          </a:p>
          <a:p>
            <a:pPr lvl="1" algn="just"/>
            <a:r>
              <a:rPr lang="en-US" sz="2200" dirty="0" smtClean="0">
                <a:latin typeface="Times New Roman" pitchFamily="18" charset="0"/>
                <a:cs typeface="Times New Roman" pitchFamily="18" charset="0"/>
              </a:rPr>
              <a:t>Cross-references are maintained among the design, the specifications, the requirements and the operational concept.</a:t>
            </a:r>
          </a:p>
          <a:p>
            <a:pPr algn="just"/>
            <a:r>
              <a:rPr lang="en-US" sz="2400" b="1" dirty="0" smtClean="0">
                <a:latin typeface="Times New Roman" pitchFamily="18" charset="0"/>
                <a:cs typeface="Times New Roman" pitchFamily="18" charset="0"/>
              </a:rPr>
              <a:t>Unit baselines</a:t>
            </a:r>
            <a:r>
              <a:rPr lang="en-US" sz="2400" dirty="0" smtClean="0">
                <a:latin typeface="Times New Roman" pitchFamily="18" charset="0"/>
                <a:cs typeface="Times New Roman" pitchFamily="18" charset="0"/>
              </a:rPr>
              <a:t> </a:t>
            </a:r>
          </a:p>
          <a:p>
            <a:pPr lvl="1" algn="just"/>
            <a:r>
              <a:rPr lang="en-US" sz="2200" dirty="0" smtClean="0">
                <a:latin typeface="Times New Roman" pitchFamily="18" charset="0"/>
                <a:cs typeface="Times New Roman" pitchFamily="18" charset="0"/>
              </a:rPr>
              <a:t>As each software unit is completed, inspected and unit tested, a unit baseline is established. </a:t>
            </a:r>
          </a:p>
          <a:p>
            <a:pPr algn="just"/>
            <a:r>
              <a:rPr lang="en-US" sz="2400" b="1" dirty="0" smtClean="0">
                <a:latin typeface="Times New Roman" pitchFamily="18" charset="0"/>
                <a:cs typeface="Times New Roman" pitchFamily="18" charset="0"/>
              </a:rPr>
              <a:t>Integration baseline (component and system)</a:t>
            </a:r>
            <a:r>
              <a:rPr lang="en-US" sz="2400" dirty="0" smtClean="0">
                <a:latin typeface="Times New Roman" pitchFamily="18" charset="0"/>
                <a:cs typeface="Times New Roman" pitchFamily="18" charset="0"/>
              </a:rPr>
              <a:t> </a:t>
            </a:r>
          </a:p>
          <a:p>
            <a:pPr lvl="1" algn="just"/>
            <a:r>
              <a:rPr lang="en-US" sz="2200" dirty="0" smtClean="0">
                <a:latin typeface="Times New Roman" pitchFamily="18" charset="0"/>
                <a:cs typeface="Times New Roman" pitchFamily="18" charset="0"/>
              </a:rPr>
              <a:t>After initial implementation and unit test, the programs are placed in the integration baseline. </a:t>
            </a:r>
          </a:p>
          <a:p>
            <a:pPr lvl="1" algn="just"/>
            <a:r>
              <a:rPr lang="en-US" sz="2200" dirty="0" smtClean="0">
                <a:latin typeface="Times New Roman" pitchFamily="18" charset="0"/>
                <a:cs typeface="Times New Roman" pitchFamily="18" charset="0"/>
              </a:rPr>
              <a:t>This is established when work is started on component or system build, and it is progressively revised with each integration spin.</a:t>
            </a:r>
          </a:p>
          <a:p>
            <a:pPr algn="just"/>
            <a:r>
              <a:rPr lang="en-US" sz="2400" b="1" dirty="0" smtClean="0">
                <a:latin typeface="Times New Roman" pitchFamily="18" charset="0"/>
                <a:cs typeface="Times New Roman" pitchFamily="18" charset="0"/>
              </a:rPr>
              <a:t>Operational baseline</a:t>
            </a:r>
            <a:r>
              <a:rPr lang="en-US" sz="2400" dirty="0" smtClean="0">
                <a:latin typeface="Times New Roman" pitchFamily="18" charset="0"/>
                <a:cs typeface="Times New Roman" pitchFamily="18" charset="0"/>
              </a:rPr>
              <a:t> </a:t>
            </a:r>
          </a:p>
          <a:p>
            <a:pPr lvl="1" algn="just"/>
            <a:r>
              <a:rPr lang="en-US" sz="2200" dirty="0" smtClean="0">
                <a:latin typeface="Times New Roman" pitchFamily="18" charset="0"/>
                <a:cs typeface="Times New Roman" pitchFamily="18" charset="0"/>
              </a:rPr>
              <a:t>This is established at the time of system shipment. It is the foundation for subsequent shipments, repairs and enhancements.</a:t>
            </a:r>
            <a:endParaRPr lang="en-US" sz="22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SCM Plan</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first step in establishing an SCM system is to develop a SCM plan. This includes </a:t>
            </a:r>
            <a:r>
              <a:rPr lang="en-US" sz="2400" b="1" dirty="0" smtClean="0">
                <a:latin typeface="Times New Roman" pitchFamily="18" charset="0"/>
                <a:cs typeface="Times New Roman" pitchFamily="18" charset="0"/>
              </a:rPr>
              <a:t>objectives, responsibilities, approach and methods</a:t>
            </a:r>
            <a:r>
              <a:rPr lang="en-US" sz="2400" dirty="0" smtClean="0">
                <a:latin typeface="Times New Roman" pitchFamily="18" charset="0"/>
                <a:cs typeface="Times New Roman" pitchFamily="18" charset="0"/>
              </a:rPr>
              <a:t> to be used.</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Defining the Software Process</a:t>
            </a:r>
          </a:p>
          <a:p>
            <a:pPr algn="just">
              <a:buNone/>
            </a:pPr>
            <a:endParaRPr lang="en-US" sz="12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Process Standards</a:t>
            </a:r>
          </a:p>
          <a:p>
            <a:pPr lvl="1" algn="just"/>
            <a:r>
              <a:rPr lang="en-US" sz="2200" dirty="0" smtClean="0">
                <a:latin typeface="Times New Roman" pitchFamily="18" charset="0"/>
                <a:cs typeface="Times New Roman" pitchFamily="18" charset="0"/>
              </a:rPr>
              <a:t>Process standardization helps to reduce the problem of training, review and tool support </a:t>
            </a:r>
          </a:p>
          <a:p>
            <a:pPr lvl="1" algn="just"/>
            <a:r>
              <a:rPr lang="en-US" sz="2200" dirty="0" smtClean="0">
                <a:latin typeface="Times New Roman" pitchFamily="18" charset="0"/>
                <a:cs typeface="Times New Roman" pitchFamily="18" charset="0"/>
              </a:rPr>
              <a:t>With standard methods, each project’s experiences can contribute to overall process improvement</a:t>
            </a:r>
          </a:p>
          <a:p>
            <a:pPr lvl="1" algn="just"/>
            <a:r>
              <a:rPr lang="en-US" sz="2200" dirty="0" smtClean="0">
                <a:latin typeface="Times New Roman" pitchFamily="18" charset="0"/>
                <a:cs typeface="Times New Roman" pitchFamily="18" charset="0"/>
              </a:rPr>
              <a:t>Process standards provide the basis for process and quality measurements</a:t>
            </a:r>
          </a:p>
          <a:p>
            <a:pPr lvl="1" algn="just"/>
            <a:r>
              <a:rPr lang="en-US" sz="2200" dirty="0" smtClean="0">
                <a:latin typeface="Times New Roman" pitchFamily="18" charset="0"/>
                <a:cs typeface="Times New Roman" pitchFamily="18" charset="0"/>
              </a:rPr>
              <a:t>Since process definitions take time and effort to produce, it is impractical to produce new ones for each project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Definitions </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Software Engineering :</a:t>
            </a:r>
            <a:r>
              <a:rPr lang="en-US" sz="2400" dirty="0" smtClean="0">
                <a:latin typeface="Times New Roman" pitchFamily="18" charset="0"/>
                <a:cs typeface="Times New Roman" pitchFamily="18" charset="0"/>
              </a:rPr>
              <a:t> The disciplined application of engineering, scientific, and mathematical principles, methods and tools to the economical production of quality software.</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Software Engineering Process :</a:t>
            </a:r>
            <a:r>
              <a:rPr lang="en-US" sz="2400" dirty="0" smtClean="0">
                <a:latin typeface="Times New Roman" pitchFamily="18" charset="0"/>
                <a:cs typeface="Times New Roman" pitchFamily="18" charset="0"/>
              </a:rPr>
              <a:t> The total set of software engineering activities needed to transform a user’s requirements into software.</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Software Process Architecture :</a:t>
            </a:r>
            <a:r>
              <a:rPr lang="en-US" sz="2400" dirty="0" smtClean="0">
                <a:latin typeface="Times New Roman" pitchFamily="18" charset="0"/>
                <a:cs typeface="Times New Roman" pitchFamily="18" charset="0"/>
              </a:rPr>
              <a:t> A framework within which project-specific software processes are defined.</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Software Process Model :</a:t>
            </a:r>
            <a:r>
              <a:rPr lang="en-US" sz="2400" dirty="0" smtClean="0">
                <a:latin typeface="Times New Roman" pitchFamily="18" charset="0"/>
                <a:cs typeface="Times New Roman" pitchFamily="18" charset="0"/>
              </a:rPr>
              <a:t> One specific embodiment of a software process architecture.</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	Software Process :</a:t>
            </a:r>
            <a:r>
              <a:rPr lang="en-US" sz="2400" dirty="0" smtClean="0">
                <a:latin typeface="Times New Roman" pitchFamily="18" charset="0"/>
                <a:cs typeface="Times New Roman" pitchFamily="18" charset="0"/>
              </a:rPr>
              <a:t> The set of activities, methods, and practices that are used in the production and evolution of software.</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Definitions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Before standards and procedures, it is necessary to establish some definitions. A number of software terms are commonly used almost interchangeably, so it is easy to be confused and are of two types</a:t>
            </a:r>
          </a:p>
          <a:p>
            <a:pPr algn="just">
              <a:buNone/>
            </a:pPr>
            <a:endParaRPr lang="en-US" sz="12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Authoritative direction on what is to done</a:t>
            </a:r>
          </a:p>
          <a:p>
            <a:pPr lvl="1" algn="just"/>
            <a:r>
              <a:rPr lang="en-US" sz="2200" b="1" dirty="0" smtClean="0">
                <a:latin typeface="Times New Roman" pitchFamily="18" charset="0"/>
                <a:cs typeface="Times New Roman" pitchFamily="18" charset="0"/>
              </a:rPr>
              <a:t>Policy</a:t>
            </a:r>
            <a:r>
              <a:rPr lang="en-US" sz="2200" dirty="0" smtClean="0">
                <a:latin typeface="Times New Roman" pitchFamily="18" charset="0"/>
                <a:cs typeface="Times New Roman" pitchFamily="18" charset="0"/>
              </a:rPr>
              <a:t> – A governing principle, used as the basis for regulations, procedures or standards and generally stated by the highest authority in the organization.</a:t>
            </a:r>
          </a:p>
          <a:p>
            <a:pPr lvl="1" algn="just"/>
            <a:r>
              <a:rPr lang="en-US" sz="2200" b="1" dirty="0" smtClean="0">
                <a:latin typeface="Times New Roman" pitchFamily="18" charset="0"/>
                <a:cs typeface="Times New Roman" pitchFamily="18" charset="0"/>
              </a:rPr>
              <a:t>Regulation</a:t>
            </a:r>
            <a:r>
              <a:rPr lang="en-US" sz="2200" dirty="0" smtClean="0">
                <a:latin typeface="Times New Roman" pitchFamily="18" charset="0"/>
                <a:cs typeface="Times New Roman" pitchFamily="18" charset="0"/>
              </a:rPr>
              <a:t> – A rule, law or instruction established by some legislative or regulatory body with penalties for noncompliance.</a:t>
            </a:r>
          </a:p>
          <a:p>
            <a:pPr lvl="1" algn="just"/>
            <a:r>
              <a:rPr lang="en-US" sz="2200" b="1" dirty="0" smtClean="0">
                <a:latin typeface="Times New Roman" pitchFamily="18" charset="0"/>
                <a:cs typeface="Times New Roman" pitchFamily="18" charset="0"/>
              </a:rPr>
              <a:t>Specification</a:t>
            </a:r>
            <a:r>
              <a:rPr lang="en-US" sz="2200" dirty="0" smtClean="0">
                <a:latin typeface="Times New Roman" pitchFamily="18" charset="0"/>
                <a:cs typeface="Times New Roman" pitchFamily="18" charset="0"/>
              </a:rPr>
              <a:t> – The precise and verifiable description of the characteristics of a product. </a:t>
            </a:r>
            <a:r>
              <a:rPr lang="en-US" sz="2200" b="1" dirty="0" smtClean="0">
                <a:latin typeface="Times New Roman" pitchFamily="18" charset="0"/>
                <a:cs typeface="Times New Roman" pitchFamily="18" charset="0"/>
              </a:rPr>
              <a:t>A process specification would define a method, procedure or process to be used in performing a task.</a:t>
            </a:r>
            <a:r>
              <a:rPr lang="en-US" sz="2200" dirty="0" smtClean="0">
                <a:latin typeface="Times New Roman" pitchFamily="18" charset="0"/>
                <a:cs typeface="Times New Roman" pitchFamily="18" charset="0"/>
              </a:rPr>
              <a:t> Specifications are often produced by technical experts as part of a contractual agreement.</a:t>
            </a:r>
            <a:endParaRPr lang="en-US" sz="22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Levels of Software Process Models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Software process models can be defined at any of the three levels.</a:t>
            </a:r>
          </a:p>
          <a:p>
            <a:pPr lvl="1" algn="just"/>
            <a:r>
              <a:rPr lang="en-US" sz="2200" b="1" dirty="0" smtClean="0">
                <a:latin typeface="Times New Roman" pitchFamily="18" charset="0"/>
                <a:cs typeface="Times New Roman" pitchFamily="18" charset="0"/>
              </a:rPr>
              <a:t>U or Universal</a:t>
            </a:r>
            <a:r>
              <a:rPr lang="en-US" sz="2200" dirty="0" smtClean="0">
                <a:latin typeface="Times New Roman" pitchFamily="18" charset="0"/>
                <a:cs typeface="Times New Roman" pitchFamily="18" charset="0"/>
              </a:rPr>
              <a:t> – High-level overview (Waterfall Model, Spiral Model)</a:t>
            </a:r>
          </a:p>
          <a:p>
            <a:pPr lvl="1" algn="just"/>
            <a:r>
              <a:rPr lang="en-US" sz="2200" b="1" dirty="0" smtClean="0">
                <a:latin typeface="Times New Roman" pitchFamily="18" charset="0"/>
                <a:cs typeface="Times New Roman" pitchFamily="18" charset="0"/>
              </a:rPr>
              <a:t>W or Worldly</a:t>
            </a:r>
            <a:r>
              <a:rPr lang="en-US" sz="2200" dirty="0" smtClean="0">
                <a:latin typeface="Times New Roman" pitchFamily="18" charset="0"/>
                <a:cs typeface="Times New Roman" pitchFamily="18" charset="0"/>
              </a:rPr>
              <a:t> – Working level familiar to programmers and managers</a:t>
            </a:r>
          </a:p>
          <a:p>
            <a:pPr lvl="1" algn="just"/>
            <a:r>
              <a:rPr lang="en-US" sz="2200" b="1" dirty="0" smtClean="0">
                <a:latin typeface="Times New Roman" pitchFamily="18" charset="0"/>
                <a:cs typeface="Times New Roman" pitchFamily="18" charset="0"/>
              </a:rPr>
              <a:t>A or Atomic</a:t>
            </a:r>
            <a:r>
              <a:rPr lang="en-US" sz="2200" dirty="0" smtClean="0">
                <a:latin typeface="Times New Roman" pitchFamily="18" charset="0"/>
                <a:cs typeface="Times New Roman" pitchFamily="18" charset="0"/>
              </a:rPr>
              <a:t> – Provides more detailed refinements</a:t>
            </a:r>
          </a:p>
          <a:p>
            <a:pPr lvl="1" algn="just"/>
            <a:r>
              <a:rPr lang="en-US" sz="2200" b="1" dirty="0" smtClean="0">
                <a:latin typeface="Times New Roman" pitchFamily="18" charset="0"/>
                <a:cs typeface="Times New Roman" pitchFamily="18" charset="0"/>
              </a:rPr>
              <a:t>Prototyping</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Critical Software Process Issues</a:t>
            </a:r>
          </a:p>
          <a:p>
            <a:pPr lvl="1" algn="just"/>
            <a:r>
              <a:rPr lang="en-US" sz="2200" b="1" dirty="0" smtClean="0">
                <a:latin typeface="Times New Roman" pitchFamily="18" charset="0"/>
                <a:cs typeface="Times New Roman" pitchFamily="18" charset="0"/>
              </a:rPr>
              <a:t>Quality </a:t>
            </a:r>
          </a:p>
          <a:p>
            <a:pPr lvl="1" algn="just"/>
            <a:r>
              <a:rPr lang="en-US" sz="2200" b="1" dirty="0" smtClean="0">
                <a:latin typeface="Times New Roman" pitchFamily="18" charset="0"/>
                <a:cs typeface="Times New Roman" pitchFamily="18" charset="0"/>
              </a:rPr>
              <a:t>Product Technology</a:t>
            </a:r>
          </a:p>
          <a:p>
            <a:pPr lvl="1" algn="just"/>
            <a:r>
              <a:rPr lang="en-US" sz="2200" b="1" dirty="0" smtClean="0">
                <a:latin typeface="Times New Roman" pitchFamily="18" charset="0"/>
                <a:cs typeface="Times New Roman" pitchFamily="18" charset="0"/>
              </a:rPr>
              <a:t>Requirements Instability</a:t>
            </a:r>
          </a:p>
          <a:p>
            <a:pPr lvl="2" algn="just"/>
            <a:r>
              <a:rPr lang="en-US" sz="2200" b="1" dirty="0" smtClean="0">
                <a:latin typeface="Times New Roman" pitchFamily="18" charset="0"/>
                <a:cs typeface="Times New Roman" pitchFamily="18" charset="0"/>
              </a:rPr>
              <a:t>Unknown requirements</a:t>
            </a:r>
          </a:p>
          <a:p>
            <a:pPr lvl="2" algn="just"/>
            <a:r>
              <a:rPr lang="en-US" sz="2200" b="1" dirty="0" smtClean="0">
                <a:latin typeface="Times New Roman" pitchFamily="18" charset="0"/>
                <a:cs typeface="Times New Roman" pitchFamily="18" charset="0"/>
              </a:rPr>
              <a:t>Unstable requirements</a:t>
            </a:r>
          </a:p>
          <a:p>
            <a:pPr lvl="2" algn="just"/>
            <a:r>
              <a:rPr lang="en-US" sz="2200" b="1" dirty="0" smtClean="0">
                <a:latin typeface="Times New Roman" pitchFamily="18" charset="0"/>
                <a:cs typeface="Times New Roman" pitchFamily="18" charset="0"/>
              </a:rPr>
              <a:t>Misunderstood requirements</a:t>
            </a:r>
          </a:p>
          <a:p>
            <a:pPr lvl="1" algn="just"/>
            <a:r>
              <a:rPr lang="en-US" sz="2200" b="1" dirty="0" smtClean="0">
                <a:latin typeface="Times New Roman" pitchFamily="18" charset="0"/>
                <a:cs typeface="Times New Roman" pitchFamily="18" charset="0"/>
              </a:rPr>
              <a:t>Complexity</a:t>
            </a:r>
          </a:p>
          <a:p>
            <a:pPr lvl="1" algn="just"/>
            <a:endParaRPr lang="en-US" sz="2000" b="1" dirty="0" smtClean="0">
              <a:latin typeface="Times New Roman" pitchFamily="18" charset="0"/>
              <a:cs typeface="Times New Roman" pitchFamily="18" charset="0"/>
            </a:endParaRPr>
          </a:p>
          <a:p>
            <a:pPr algn="just">
              <a:buNone/>
            </a:pPr>
            <a:endParaRPr lang="en-US" sz="2400" b="1"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algn="ctr">
              <a:buNone/>
            </a:pPr>
            <a:r>
              <a:rPr lang="en-US" sz="2400" b="1" dirty="0" smtClean="0">
                <a:latin typeface="Times New Roman" pitchFamily="18" charset="0"/>
                <a:cs typeface="Times New Roman" pitchFamily="18" charset="0"/>
              </a:rPr>
              <a:t>Software Engineering Process Group</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Software process improvement is not simple. To achieve tangible results, it needs to be treated like a development task:</a:t>
            </a:r>
          </a:p>
          <a:p>
            <a:pPr lvl="1" algn="just"/>
            <a:r>
              <a:rPr lang="en-US" sz="2200" dirty="0" smtClean="0">
                <a:latin typeface="Times New Roman" pitchFamily="18" charset="0"/>
                <a:cs typeface="Times New Roman" pitchFamily="18" charset="0"/>
              </a:rPr>
              <a:t>Identify the key problems</a:t>
            </a:r>
          </a:p>
          <a:p>
            <a:pPr lvl="1" algn="just"/>
            <a:r>
              <a:rPr lang="en-US" sz="2200" dirty="0" smtClean="0">
                <a:latin typeface="Times New Roman" pitchFamily="18" charset="0"/>
                <a:cs typeface="Times New Roman" pitchFamily="18" charset="0"/>
              </a:rPr>
              <a:t>Establish priorities</a:t>
            </a:r>
          </a:p>
          <a:p>
            <a:pPr lvl="1" algn="just"/>
            <a:r>
              <a:rPr lang="en-US" sz="2200" dirty="0" smtClean="0">
                <a:latin typeface="Times New Roman" pitchFamily="18" charset="0"/>
                <a:cs typeface="Times New Roman" pitchFamily="18" charset="0"/>
              </a:rPr>
              <a:t>Define action plans</a:t>
            </a:r>
          </a:p>
          <a:p>
            <a:pPr lvl="1" algn="just"/>
            <a:r>
              <a:rPr lang="en-US" sz="2200" dirty="0" smtClean="0">
                <a:latin typeface="Times New Roman" pitchFamily="18" charset="0"/>
                <a:cs typeface="Times New Roman" pitchFamily="18" charset="0"/>
              </a:rPr>
              <a:t>Get professional and management  agreement</a:t>
            </a:r>
          </a:p>
          <a:p>
            <a:pPr lvl="1" algn="just"/>
            <a:r>
              <a:rPr lang="en-US" sz="2200" dirty="0" smtClean="0">
                <a:latin typeface="Times New Roman" pitchFamily="18" charset="0"/>
                <a:cs typeface="Times New Roman" pitchFamily="18" charset="0"/>
              </a:rPr>
              <a:t>Assign people</a:t>
            </a:r>
          </a:p>
          <a:p>
            <a:pPr lvl="1" algn="just"/>
            <a:r>
              <a:rPr lang="en-US" sz="2200" dirty="0" smtClean="0">
                <a:latin typeface="Times New Roman" pitchFamily="18" charset="0"/>
                <a:cs typeface="Times New Roman" pitchFamily="18" charset="0"/>
              </a:rPr>
              <a:t>Provide training and guidance</a:t>
            </a:r>
          </a:p>
          <a:p>
            <a:pPr lvl="1" algn="just"/>
            <a:r>
              <a:rPr lang="en-US" sz="2200" dirty="0" smtClean="0">
                <a:latin typeface="Times New Roman" pitchFamily="18" charset="0"/>
                <a:cs typeface="Times New Roman" pitchFamily="18" charset="0"/>
              </a:rPr>
              <a:t>Launch implementation</a:t>
            </a:r>
          </a:p>
          <a:p>
            <a:pPr lvl="1" algn="just"/>
            <a:r>
              <a:rPr lang="en-US" sz="2200" dirty="0" smtClean="0">
                <a:latin typeface="Times New Roman" pitchFamily="18" charset="0"/>
                <a:cs typeface="Times New Roman" pitchFamily="18" charset="0"/>
              </a:rPr>
              <a:t>Track progress</a:t>
            </a:r>
          </a:p>
          <a:p>
            <a:pPr lvl="1" algn="just"/>
            <a:r>
              <a:rPr lang="en-US" sz="2200" dirty="0" smtClean="0">
                <a:latin typeface="Times New Roman" pitchFamily="18" charset="0"/>
                <a:cs typeface="Times New Roman" pitchFamily="18" charset="0"/>
              </a:rPr>
              <a:t>Fix the inevitable problems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task involves a lot of work, which can’t be done by any one group. The SPEG is the focal point for this total effort. Some of the other people who must be involved are senior management, the line projects, SQA, education, finance, administration and software professionals themselves.</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Role of SPEG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SPEG has two basic tasks to be done simultaneously</a:t>
            </a:r>
          </a:p>
          <a:p>
            <a:pPr lvl="1" algn="just"/>
            <a:r>
              <a:rPr lang="en-US" sz="2200" b="1" dirty="0" smtClean="0">
                <a:latin typeface="Times New Roman" pitchFamily="18" charset="0"/>
                <a:cs typeface="Times New Roman" pitchFamily="18" charset="0"/>
              </a:rPr>
              <a:t>Initiating</a:t>
            </a:r>
          </a:p>
          <a:p>
            <a:pPr lvl="1" algn="just"/>
            <a:r>
              <a:rPr lang="en-US" sz="2200" b="1" dirty="0" smtClean="0">
                <a:latin typeface="Times New Roman" pitchFamily="18" charset="0"/>
                <a:cs typeface="Times New Roman" pitchFamily="18" charset="0"/>
              </a:rPr>
              <a:t>Sustaining process change </a:t>
            </a:r>
            <a:r>
              <a:rPr lang="en-US" sz="2200" b="1" dirty="0" smtClean="0">
                <a:latin typeface="Times New Roman" pitchFamily="18" charset="0"/>
                <a:cs typeface="Times New Roman" pitchFamily="18" charset="0"/>
              </a:rPr>
              <a:t>and </a:t>
            </a:r>
            <a:r>
              <a:rPr lang="en-US" sz="2200" b="1" dirty="0" smtClean="0">
                <a:latin typeface="Times New Roman" pitchFamily="18" charset="0"/>
                <a:cs typeface="Times New Roman" pitchFamily="18" charset="0"/>
              </a:rPr>
              <a:t>supporting normal operations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Change is an essential part of the software process.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While </a:t>
            </a:r>
            <a:r>
              <a:rPr lang="en-US" sz="2400" dirty="0" smtClean="0">
                <a:latin typeface="Times New Roman" pitchFamily="18" charset="0"/>
                <a:cs typeface="Times New Roman" pitchFamily="18" charset="0"/>
              </a:rPr>
              <a:t>projects must not be disrupted with excessive change, the software process should be viewed as continuous change.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Process </a:t>
            </a:r>
            <a:r>
              <a:rPr lang="en-US" sz="2400" dirty="0" smtClean="0">
                <a:latin typeface="Times New Roman" pitchFamily="18" charset="0"/>
                <a:cs typeface="Times New Roman" pitchFamily="18" charset="0"/>
              </a:rPr>
              <a:t>change involves learning new methods and accommodating to the changing nature and scale of the problems encountered.</a:t>
            </a:r>
          </a:p>
          <a:p>
            <a:pPr algn="just">
              <a:buNone/>
            </a:pPr>
            <a:endParaRPr lang="en-US" sz="1200" dirty="0" smtClean="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SPEG as a change agent</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change agent provides the energy, enthusiasm and direction needed to overcome resistance and cause change.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SPEG fills this role by providing skilled resources, creativity and management leverage needed to make things happen.</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While </a:t>
            </a:r>
            <a:r>
              <a:rPr lang="en-US" sz="2400" dirty="0" smtClean="0">
                <a:latin typeface="Times New Roman" pitchFamily="18" charset="0"/>
                <a:cs typeface="Times New Roman" pitchFamily="18" charset="0"/>
              </a:rPr>
              <a:t>change is essential, it is important to control the pace of change.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If </a:t>
            </a:r>
            <a:r>
              <a:rPr lang="en-US" sz="2400" dirty="0" smtClean="0">
                <a:latin typeface="Times New Roman" pitchFamily="18" charset="0"/>
                <a:cs typeface="Times New Roman" pitchFamily="18" charset="0"/>
              </a:rPr>
              <a:t>it is too slow, progress will be limited, while too rapid a pace will be disruptive and self-defeating.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Change </a:t>
            </a:r>
            <a:r>
              <a:rPr lang="en-US" sz="2400" dirty="0" smtClean="0">
                <a:latin typeface="Times New Roman" pitchFamily="18" charset="0"/>
                <a:cs typeface="Times New Roman" pitchFamily="18" charset="0"/>
              </a:rPr>
              <a:t>must therefore be carefully planned and coordinated with the status and needs of each project.</a:t>
            </a:r>
          </a:p>
          <a:p>
            <a:pPr algn="just">
              <a:buNone/>
            </a:pPr>
            <a:endParaRPr lang="en-US" sz="1200" dirty="0" smtClean="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SPEG </a:t>
            </a:r>
            <a:r>
              <a:rPr lang="en-US" sz="2400" b="1" dirty="0" smtClean="0">
                <a:latin typeface="Times New Roman" pitchFamily="18" charset="0"/>
                <a:cs typeface="Times New Roman" pitchFamily="18" charset="0"/>
              </a:rPr>
              <a:t>Sustaining Role</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continuing role of the SPEG can be divided into six categories.</a:t>
            </a: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Establish </a:t>
            </a:r>
            <a:r>
              <a:rPr lang="en-US" sz="2200" b="1" dirty="0" smtClean="0">
                <a:latin typeface="Times New Roman" pitchFamily="18" charset="0"/>
                <a:cs typeface="Times New Roman" pitchFamily="18" charset="0"/>
              </a:rPr>
              <a:t>process standards</a:t>
            </a:r>
          </a:p>
          <a:p>
            <a:pPr lvl="1" algn="just"/>
            <a:r>
              <a:rPr lang="en-US" sz="2200" b="1" dirty="0" smtClean="0">
                <a:latin typeface="Times New Roman" pitchFamily="18" charset="0"/>
                <a:cs typeface="Times New Roman" pitchFamily="18" charset="0"/>
              </a:rPr>
              <a:t>Maintain the process database</a:t>
            </a:r>
          </a:p>
          <a:p>
            <a:pPr lvl="1" algn="just"/>
            <a:r>
              <a:rPr lang="en-US" sz="2200" b="1" dirty="0" smtClean="0">
                <a:latin typeface="Times New Roman" pitchFamily="18" charset="0"/>
                <a:cs typeface="Times New Roman" pitchFamily="18" charset="0"/>
              </a:rPr>
              <a:t>Serve as a focal point </a:t>
            </a:r>
            <a:r>
              <a:rPr lang="en-US" sz="2200" b="1" dirty="0" smtClean="0">
                <a:latin typeface="Times New Roman" pitchFamily="18" charset="0"/>
                <a:cs typeface="Times New Roman" pitchFamily="18" charset="0"/>
              </a:rPr>
              <a:t>for </a:t>
            </a:r>
            <a:r>
              <a:rPr lang="en-US" sz="2200" b="1" dirty="0" smtClean="0">
                <a:latin typeface="Times New Roman" pitchFamily="18" charset="0"/>
                <a:cs typeface="Times New Roman" pitchFamily="18" charset="0"/>
              </a:rPr>
              <a:t>technology insertion </a:t>
            </a:r>
          </a:p>
          <a:p>
            <a:pPr lvl="1" algn="just"/>
            <a:r>
              <a:rPr lang="en-US" sz="2200" b="1" dirty="0" smtClean="0">
                <a:latin typeface="Times New Roman" pitchFamily="18" charset="0"/>
                <a:cs typeface="Times New Roman" pitchFamily="18" charset="0"/>
              </a:rPr>
              <a:t>Provide key process education</a:t>
            </a:r>
          </a:p>
          <a:p>
            <a:pPr lvl="1" algn="just"/>
            <a:r>
              <a:rPr lang="en-US" sz="2200" b="1" dirty="0" smtClean="0">
                <a:latin typeface="Times New Roman" pitchFamily="18" charset="0"/>
                <a:cs typeface="Times New Roman" pitchFamily="18" charset="0"/>
              </a:rPr>
              <a:t>Provide project consultation</a:t>
            </a:r>
          </a:p>
          <a:p>
            <a:pPr lvl="1" algn="just"/>
            <a:r>
              <a:rPr lang="en-US" sz="2200" b="1" dirty="0" smtClean="0">
                <a:latin typeface="Times New Roman" pitchFamily="18" charset="0"/>
                <a:cs typeface="Times New Roman" pitchFamily="18" charset="0"/>
              </a:rPr>
              <a:t>Make periodic assessments and status reports</a:t>
            </a:r>
            <a:endParaRPr lang="en-US" sz="2200" b="1"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marL="0" lvl="1" indent="457200" algn="just"/>
            <a:r>
              <a:rPr lang="en-US" sz="2200" b="1" dirty="0" smtClean="0">
                <a:latin typeface="Times New Roman" pitchFamily="18" charset="0"/>
                <a:cs typeface="Times New Roman" pitchFamily="18" charset="0"/>
              </a:rPr>
              <a:t>Establish </a:t>
            </a:r>
            <a:r>
              <a:rPr lang="en-US" sz="2200" b="1" dirty="0" smtClean="0">
                <a:latin typeface="Times New Roman" pitchFamily="18" charset="0"/>
                <a:cs typeface="Times New Roman" pitchFamily="18" charset="0"/>
              </a:rPr>
              <a:t>process </a:t>
            </a:r>
            <a:r>
              <a:rPr lang="en-US" sz="2200" b="1" dirty="0" smtClean="0">
                <a:latin typeface="Times New Roman" pitchFamily="18" charset="0"/>
                <a:cs typeface="Times New Roman" pitchFamily="18" charset="0"/>
              </a:rPr>
              <a:t>standards</a:t>
            </a:r>
          </a:p>
          <a:p>
            <a:pPr marL="0" lvl="1" indent="401638" algn="just">
              <a:buFont typeface="Arial" pitchFamily="34" charset="0"/>
              <a:buChar char="•"/>
            </a:pPr>
            <a:r>
              <a:rPr lang="en-US" sz="2200" dirty="0" smtClean="0">
                <a:latin typeface="Times New Roman" pitchFamily="18" charset="0"/>
                <a:cs typeface="Times New Roman" pitchFamily="18" charset="0"/>
              </a:rPr>
              <a:t>T</a:t>
            </a:r>
            <a:r>
              <a:rPr lang="en-US" sz="2200" dirty="0" smtClean="0">
                <a:latin typeface="Times New Roman" pitchFamily="18" charset="0"/>
                <a:cs typeface="Times New Roman" pitchFamily="18" charset="0"/>
              </a:rPr>
              <a:t>he SEPG recommends the priorities for developing standards</a:t>
            </a:r>
          </a:p>
          <a:p>
            <a:pPr marL="0" lvl="1" indent="401638" algn="just">
              <a:buFont typeface="Arial" pitchFamily="34" charset="0"/>
              <a:buChar char="•"/>
            </a:pPr>
            <a:r>
              <a:rPr lang="en-US" sz="2200" dirty="0" smtClean="0">
                <a:latin typeface="Times New Roman" pitchFamily="18" charset="0"/>
                <a:cs typeface="Times New Roman" pitchFamily="18" charset="0"/>
              </a:rPr>
              <a:t>The SEPG should ensure that prior work on the subject is reviewed</a:t>
            </a:r>
          </a:p>
          <a:p>
            <a:pPr marL="0" lvl="1" indent="457200" algn="just">
              <a:buFont typeface="Arial" pitchFamily="34" charset="0"/>
              <a:buChar char="•"/>
            </a:pPr>
            <a:r>
              <a:rPr lang="en-US" sz="2200" dirty="0" smtClean="0">
                <a:latin typeface="Times New Roman" pitchFamily="18" charset="0"/>
                <a:cs typeface="Times New Roman" pitchFamily="18" charset="0"/>
              </a:rPr>
              <a:t>The standards development team should include available experts and users  </a:t>
            </a:r>
          </a:p>
          <a:p>
            <a:pPr marL="0" lvl="1" indent="457200" algn="just">
              <a:buFont typeface="Arial" pitchFamily="34" charset="0"/>
              <a:buChar char="•"/>
            </a:pPr>
            <a:r>
              <a:rPr lang="en-US" sz="2200" dirty="0" smtClean="0">
                <a:latin typeface="Times New Roman" pitchFamily="18" charset="0"/>
                <a:cs typeface="Times New Roman" pitchFamily="18" charset="0"/>
              </a:rPr>
              <a:t>The final standard review and approval is the most important step</a:t>
            </a:r>
            <a:endParaRPr lang="en-US" sz="2200" dirty="0" smtClean="0">
              <a:latin typeface="Times New Roman" pitchFamily="18" charset="0"/>
              <a:cs typeface="Times New Roman" pitchFamily="18" charset="0"/>
            </a:endParaRPr>
          </a:p>
          <a:p>
            <a:pPr marL="0" lvl="1" indent="457200" algn="just"/>
            <a:endParaRPr lang="en-US" sz="1100" b="1" dirty="0" smtClean="0">
              <a:latin typeface="Times New Roman" pitchFamily="18" charset="0"/>
              <a:cs typeface="Times New Roman" pitchFamily="18" charset="0"/>
            </a:endParaRPr>
          </a:p>
          <a:p>
            <a:pPr marL="0" lvl="1" indent="457200" algn="just"/>
            <a:r>
              <a:rPr lang="en-US" sz="2200" b="1" dirty="0" smtClean="0">
                <a:latin typeface="Times New Roman" pitchFamily="18" charset="0"/>
                <a:cs typeface="Times New Roman" pitchFamily="18" charset="0"/>
              </a:rPr>
              <a:t>Maintain </a:t>
            </a:r>
            <a:r>
              <a:rPr lang="en-US" sz="2200" b="1" dirty="0" smtClean="0">
                <a:latin typeface="Times New Roman" pitchFamily="18" charset="0"/>
                <a:cs typeface="Times New Roman" pitchFamily="18" charset="0"/>
              </a:rPr>
              <a:t>the process </a:t>
            </a:r>
            <a:r>
              <a:rPr lang="en-US" sz="2200" b="1" dirty="0" smtClean="0">
                <a:latin typeface="Times New Roman" pitchFamily="18" charset="0"/>
                <a:cs typeface="Times New Roman" pitchFamily="18" charset="0"/>
              </a:rPr>
              <a:t>database</a:t>
            </a:r>
          </a:p>
          <a:p>
            <a:pPr marL="0" lvl="1" indent="457200" algn="just">
              <a:buFont typeface="Arial" pitchFamily="34" charset="0"/>
              <a:buChar char="•"/>
            </a:pPr>
            <a:r>
              <a:rPr lang="en-US" sz="2200" dirty="0" smtClean="0">
                <a:latin typeface="Times New Roman" pitchFamily="18" charset="0"/>
                <a:cs typeface="Times New Roman" pitchFamily="18" charset="0"/>
              </a:rPr>
              <a:t>Size, cost and schedule data</a:t>
            </a:r>
          </a:p>
          <a:p>
            <a:pPr marL="0" lvl="1" indent="457200" algn="just">
              <a:buFont typeface="Arial" pitchFamily="34" charset="0"/>
              <a:buChar char="•"/>
            </a:pPr>
            <a:r>
              <a:rPr lang="en-US" sz="2200" dirty="0" smtClean="0">
                <a:latin typeface="Times New Roman" pitchFamily="18" charset="0"/>
                <a:cs typeface="Times New Roman" pitchFamily="18" charset="0"/>
              </a:rPr>
              <a:t>Product metrics – nature, complexity, structure and quality of product</a:t>
            </a:r>
          </a:p>
          <a:p>
            <a:pPr marL="0" lvl="1" indent="457200" algn="just">
              <a:buFont typeface="Arial" pitchFamily="34" charset="0"/>
              <a:buChar char="•"/>
            </a:pPr>
            <a:r>
              <a:rPr lang="en-US" sz="2200" dirty="0" smtClean="0">
                <a:latin typeface="Times New Roman" pitchFamily="18" charset="0"/>
                <a:cs typeface="Times New Roman" pitchFamily="18" charset="0"/>
              </a:rPr>
              <a:t>Process metrics – assess task effectiveness and identify the important 	areas for process improvement</a:t>
            </a:r>
            <a:endParaRPr lang="en-US" sz="2200" dirty="0" smtClean="0">
              <a:latin typeface="Times New Roman" pitchFamily="18" charset="0"/>
              <a:cs typeface="Times New Roman" pitchFamily="18" charset="0"/>
            </a:endParaRPr>
          </a:p>
          <a:p>
            <a:pPr marL="0" lvl="2" indent="1588" algn="just">
              <a:buNone/>
            </a:pPr>
            <a:endParaRPr lang="en-US" sz="1100" b="1" dirty="0" smtClean="0">
              <a:latin typeface="Times New Roman" pitchFamily="18" charset="0"/>
              <a:cs typeface="Times New Roman" pitchFamily="18" charset="0"/>
            </a:endParaRPr>
          </a:p>
          <a:p>
            <a:pPr marL="0" lvl="1" indent="457200" algn="just"/>
            <a:r>
              <a:rPr lang="en-US" sz="2200" b="1" dirty="0" smtClean="0">
                <a:latin typeface="Times New Roman" pitchFamily="18" charset="0"/>
                <a:cs typeface="Times New Roman" pitchFamily="18" charset="0"/>
              </a:rPr>
              <a:t>Serve </a:t>
            </a:r>
            <a:r>
              <a:rPr lang="en-US" sz="2200" b="1" dirty="0" smtClean="0">
                <a:latin typeface="Times New Roman" pitchFamily="18" charset="0"/>
                <a:cs typeface="Times New Roman" pitchFamily="18" charset="0"/>
              </a:rPr>
              <a:t>as a focal point </a:t>
            </a:r>
            <a:r>
              <a:rPr lang="en-US" sz="2200" b="1" dirty="0" smtClean="0">
                <a:latin typeface="Times New Roman" pitchFamily="18" charset="0"/>
                <a:cs typeface="Times New Roman" pitchFamily="18" charset="0"/>
              </a:rPr>
              <a:t>for </a:t>
            </a:r>
            <a:r>
              <a:rPr lang="en-US" sz="2200" b="1" dirty="0" smtClean="0">
                <a:latin typeface="Times New Roman" pitchFamily="18" charset="0"/>
                <a:cs typeface="Times New Roman" pitchFamily="18" charset="0"/>
              </a:rPr>
              <a:t>technology insertion </a:t>
            </a:r>
            <a:endParaRPr lang="en-US" sz="2200" b="1" dirty="0" smtClean="0">
              <a:latin typeface="Times New Roman" pitchFamily="18" charset="0"/>
              <a:cs typeface="Times New Roman" pitchFamily="18" charset="0"/>
            </a:endParaRPr>
          </a:p>
          <a:p>
            <a:pPr marL="0" lvl="1" indent="457200" algn="just">
              <a:buFont typeface="Arial" pitchFamily="34" charset="0"/>
              <a:buChar char="•"/>
            </a:pPr>
            <a:r>
              <a:rPr lang="en-US" sz="2200" dirty="0" smtClean="0">
                <a:latin typeface="Times New Roman" pitchFamily="18" charset="0"/>
                <a:cs typeface="Times New Roman" pitchFamily="18" charset="0"/>
              </a:rPr>
              <a:t>Process definition, set of requirements, approval of the requirements</a:t>
            </a:r>
          </a:p>
          <a:p>
            <a:pPr marL="0" lvl="1" indent="457200" algn="just">
              <a:buFont typeface="Arial" pitchFamily="34" charset="0"/>
              <a:buChar char="•"/>
            </a:pPr>
            <a:r>
              <a:rPr lang="en-US" sz="2200" dirty="0" smtClean="0">
                <a:latin typeface="Times New Roman" pitchFamily="18" charset="0"/>
                <a:cs typeface="Times New Roman" pitchFamily="18" charset="0"/>
              </a:rPr>
              <a:t>Search for available tools to meet the needs</a:t>
            </a:r>
          </a:p>
          <a:p>
            <a:pPr marL="0" lvl="1" indent="457200" algn="just">
              <a:buFont typeface="Arial" pitchFamily="34" charset="0"/>
              <a:buChar char="•"/>
            </a:pPr>
            <a:r>
              <a:rPr lang="en-US" sz="2200" dirty="0" smtClean="0">
                <a:latin typeface="Times New Roman" pitchFamily="18" charset="0"/>
                <a:cs typeface="Times New Roman" pitchFamily="18" charset="0"/>
              </a:rPr>
              <a:t>Plan includes architecture and introduction plan</a:t>
            </a:r>
          </a:p>
          <a:p>
            <a:pPr marL="0" lvl="1" indent="457200" algn="just">
              <a:buFont typeface="Arial" pitchFamily="34" charset="0"/>
              <a:buChar char="•"/>
            </a:pPr>
            <a:r>
              <a:rPr lang="en-US" sz="2200" dirty="0" smtClean="0">
                <a:latin typeface="Times New Roman" pitchFamily="18" charset="0"/>
                <a:cs typeface="Times New Roman" pitchFamily="18" charset="0"/>
              </a:rPr>
              <a:t>Technology support team for installation, assistance for problems and 	enhancements, education, training and consultation for appropriate use</a:t>
            </a:r>
            <a:endParaRPr lang="en-US" sz="2200" dirty="0" smtClean="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marL="0" lvl="1" indent="457200" algn="just"/>
            <a:r>
              <a:rPr lang="en-US" sz="2200" b="1" dirty="0" smtClean="0">
                <a:latin typeface="Times New Roman" pitchFamily="18" charset="0"/>
                <a:cs typeface="Times New Roman" pitchFamily="18" charset="0"/>
              </a:rPr>
              <a:t>Provide </a:t>
            </a:r>
            <a:r>
              <a:rPr lang="en-US" sz="2200" b="1" dirty="0" smtClean="0">
                <a:latin typeface="Times New Roman" pitchFamily="18" charset="0"/>
                <a:cs typeface="Times New Roman" pitchFamily="18" charset="0"/>
              </a:rPr>
              <a:t>key process </a:t>
            </a:r>
            <a:r>
              <a:rPr lang="en-US" sz="2200" b="1" dirty="0" smtClean="0">
                <a:latin typeface="Times New Roman" pitchFamily="18" charset="0"/>
                <a:cs typeface="Times New Roman" pitchFamily="18" charset="0"/>
              </a:rPr>
              <a:t>education</a:t>
            </a:r>
          </a:p>
          <a:p>
            <a:pPr marL="0" lvl="1" indent="457200" algn="just">
              <a:buFont typeface="Arial" pitchFamily="34" charset="0"/>
              <a:buChar char="•"/>
            </a:pPr>
            <a:r>
              <a:rPr lang="en-US" sz="2200" dirty="0" smtClean="0">
                <a:latin typeface="Times New Roman" pitchFamily="18" charset="0"/>
                <a:cs typeface="Times New Roman" pitchFamily="18" charset="0"/>
              </a:rPr>
              <a:t>Provide education and training until qualified instructors are found and 	trained</a:t>
            </a:r>
            <a:endParaRPr lang="en-US" sz="2200" dirty="0" smtClean="0">
              <a:latin typeface="Times New Roman" pitchFamily="18" charset="0"/>
              <a:cs typeface="Times New Roman" pitchFamily="18" charset="0"/>
            </a:endParaRPr>
          </a:p>
          <a:p>
            <a:pPr marL="0" lvl="1" indent="457200"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Provide project </a:t>
            </a:r>
            <a:r>
              <a:rPr lang="en-US" sz="2200" b="1" dirty="0" smtClean="0">
                <a:latin typeface="Times New Roman" pitchFamily="18" charset="0"/>
                <a:cs typeface="Times New Roman" pitchFamily="18" charset="0"/>
              </a:rPr>
              <a:t>consultation</a:t>
            </a:r>
          </a:p>
          <a:p>
            <a:pPr marL="0" lvl="1" indent="457200" algn="just">
              <a:buFont typeface="Arial" pitchFamily="34" charset="0"/>
              <a:buChar char="•"/>
            </a:pPr>
            <a:r>
              <a:rPr lang="en-US" sz="2200" dirty="0" smtClean="0">
                <a:latin typeface="Times New Roman" pitchFamily="18" charset="0"/>
                <a:cs typeface="Times New Roman" pitchFamily="18" charset="0"/>
              </a:rPr>
              <a:t>If organization cannot afford their own SEPG group, then SEPG 	consultation is needed</a:t>
            </a:r>
            <a:endParaRPr lang="en-US" sz="2200" dirty="0" smtClean="0">
              <a:latin typeface="Times New Roman" pitchFamily="18" charset="0"/>
              <a:cs typeface="Times New Roman" pitchFamily="18" charset="0"/>
            </a:endParaRP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Make periodic assessments and status </a:t>
            </a:r>
            <a:r>
              <a:rPr lang="en-US" sz="2200" b="1" dirty="0" smtClean="0">
                <a:latin typeface="Times New Roman" pitchFamily="18" charset="0"/>
                <a:cs typeface="Times New Roman" pitchFamily="18" charset="0"/>
              </a:rPr>
              <a:t>reports</a:t>
            </a:r>
          </a:p>
          <a:p>
            <a:pPr marL="452438" lvl="1" indent="-452438" algn="just">
              <a:buFont typeface="Arial" pitchFamily="34" charset="0"/>
              <a:buChar char="•"/>
            </a:pPr>
            <a:r>
              <a:rPr lang="en-US" sz="2200" dirty="0" smtClean="0">
                <a:latin typeface="Times New Roman" pitchFamily="18" charset="0"/>
                <a:cs typeface="Times New Roman" pitchFamily="18" charset="0"/>
              </a:rPr>
              <a:t>Awareness of how completely each project’s process is defined</a:t>
            </a:r>
          </a:p>
          <a:p>
            <a:pPr marL="452438" lvl="1" indent="-452438" algn="just">
              <a:buFont typeface="Arial" pitchFamily="34" charset="0"/>
              <a:buChar char="•"/>
            </a:pPr>
            <a:r>
              <a:rPr lang="en-US" sz="2200" dirty="0" smtClean="0">
                <a:latin typeface="Times New Roman" pitchFamily="18" charset="0"/>
                <a:cs typeface="Times New Roman" pitchFamily="18" charset="0"/>
              </a:rPr>
              <a:t>Knowledge of how the process is implemented</a:t>
            </a:r>
          </a:p>
          <a:p>
            <a:pPr marL="452438" lvl="1" indent="-452438" algn="just">
              <a:buFont typeface="Arial" pitchFamily="34" charset="0"/>
              <a:buChar char="•"/>
            </a:pPr>
            <a:r>
              <a:rPr lang="en-US" sz="2200" dirty="0" smtClean="0">
                <a:latin typeface="Times New Roman" pitchFamily="18" charset="0"/>
                <a:cs typeface="Times New Roman" pitchFamily="18" charset="0"/>
              </a:rPr>
              <a:t>Judgment on when an assessment would be appropriate</a:t>
            </a:r>
          </a:p>
          <a:p>
            <a:pPr marL="452438" lvl="1" indent="-452438" algn="just">
              <a:buFont typeface="Arial" pitchFamily="34" charset="0"/>
              <a:buChar char="•"/>
            </a:pPr>
            <a:r>
              <a:rPr lang="en-US" sz="2200" dirty="0" smtClean="0">
                <a:latin typeface="Times New Roman" pitchFamily="18" charset="0"/>
                <a:cs typeface="Times New Roman" pitchFamily="18" charset="0"/>
              </a:rPr>
              <a:t>Leadership in conducting assessments</a:t>
            </a:r>
            <a:endParaRPr lang="en-US" sz="2200" dirty="0" smtClean="0">
              <a:latin typeface="Times New Roman" pitchFamily="18" charset="0"/>
              <a:cs typeface="Times New Roman" pitchFamily="18" charset="0"/>
            </a:endParaRPr>
          </a:p>
          <a:p>
            <a:pPr lvl="1" algn="just"/>
            <a:endParaRPr lang="en-US" sz="2200" b="1"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Establishing the SPEG</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 questions to address in setting up an SPEG are </a:t>
            </a:r>
          </a:p>
          <a:p>
            <a:pPr lvl="1" algn="just"/>
            <a:r>
              <a:rPr lang="en-US" sz="2000" b="1" dirty="0" smtClean="0">
                <a:latin typeface="Times New Roman" pitchFamily="18" charset="0"/>
                <a:cs typeface="Times New Roman" pitchFamily="18" charset="0"/>
              </a:rPr>
              <a:t>How big should the effort be?</a:t>
            </a:r>
          </a:p>
          <a:p>
            <a:pPr lvl="1" algn="just"/>
            <a:r>
              <a:rPr lang="en-US" sz="2000" b="1" dirty="0" smtClean="0">
                <a:latin typeface="Times New Roman" pitchFamily="18" charset="0"/>
                <a:cs typeface="Times New Roman" pitchFamily="18" charset="0"/>
              </a:rPr>
              <a:t>Where does the staff come from?</a:t>
            </a:r>
          </a:p>
          <a:p>
            <a:pPr lvl="1" algn="just"/>
            <a:r>
              <a:rPr lang="en-US" sz="2000" b="1" dirty="0" smtClean="0">
                <a:latin typeface="Times New Roman" pitchFamily="18" charset="0"/>
                <a:cs typeface="Times New Roman" pitchFamily="18" charset="0"/>
              </a:rPr>
              <a:t>Who should head it?</a:t>
            </a:r>
          </a:p>
          <a:p>
            <a:pPr lvl="1" algn="just"/>
            <a:r>
              <a:rPr lang="en-US" sz="2000" b="1" dirty="0" smtClean="0">
                <a:latin typeface="Times New Roman" pitchFamily="18" charset="0"/>
                <a:cs typeface="Times New Roman" pitchFamily="18" charset="0"/>
              </a:rPr>
              <a:t>Where should it report?</a:t>
            </a:r>
          </a:p>
          <a:p>
            <a:pPr lvl="1" algn="just"/>
            <a:r>
              <a:rPr lang="en-US" sz="2000" b="1" dirty="0" smtClean="0">
                <a:latin typeface="Times New Roman" pitchFamily="18" charset="0"/>
                <a:cs typeface="Times New Roman" pitchFamily="18" charset="0"/>
              </a:rPr>
              <a:t>What are the tasks for initial focus?</a:t>
            </a:r>
          </a:p>
          <a:p>
            <a:pPr lvl="1" algn="just"/>
            <a:r>
              <a:rPr lang="en-US" sz="2000" b="1" dirty="0" smtClean="0">
                <a:latin typeface="Times New Roman" pitchFamily="18" charset="0"/>
                <a:cs typeface="Times New Roman" pitchFamily="18" charset="0"/>
              </a:rPr>
              <a:t>What are the key risks?</a:t>
            </a:r>
          </a:p>
          <a:p>
            <a:pPr lvl="1" algn="just"/>
            <a:r>
              <a:rPr lang="en-US" sz="2000" b="1" dirty="0" smtClean="0">
                <a:latin typeface="Times New Roman" pitchFamily="18" charset="0"/>
                <a:cs typeface="Times New Roman" pitchFamily="18" charset="0"/>
              </a:rPr>
              <a:t>How is its effectiveness evaluated?</a:t>
            </a:r>
            <a:endParaRPr lang="en-US" sz="2000" b="1"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The Managed Process</a:t>
            </a:r>
          </a:p>
          <a:p>
            <a:pPr algn="ctr">
              <a:buNone/>
            </a:pPr>
            <a:r>
              <a:rPr lang="en-US" sz="2400" b="1" dirty="0" smtClean="0">
                <a:latin typeface="Times New Roman" pitchFamily="18" charset="0"/>
                <a:cs typeface="Times New Roman" pitchFamily="18" charset="0"/>
              </a:rPr>
              <a:t>Data Gathering and Analysis</a:t>
            </a:r>
          </a:p>
          <a:p>
            <a:pPr>
              <a:buNone/>
            </a:pPr>
            <a:endParaRPr lang="en-US" sz="12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The Principles of Data Gathering</a:t>
            </a:r>
          </a:p>
          <a:p>
            <a:pPr>
              <a:buNone/>
            </a:pPr>
            <a:endParaRPr lang="en-US" sz="1200" b="1"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The principles of effective data gathering are</a:t>
            </a:r>
          </a:p>
          <a:p>
            <a:pPr lvl="1"/>
            <a:r>
              <a:rPr lang="en-US" sz="2000" dirty="0" smtClean="0">
                <a:latin typeface="Times New Roman" pitchFamily="18" charset="0"/>
                <a:cs typeface="Times New Roman" pitchFamily="18" charset="0"/>
              </a:rPr>
              <a:t>The data is gathered in accordance with the specific objectives and a plan.</a:t>
            </a:r>
          </a:p>
          <a:p>
            <a:pPr lvl="1"/>
            <a:r>
              <a:rPr lang="en-US" sz="2000" dirty="0" smtClean="0">
                <a:latin typeface="Times New Roman" pitchFamily="18" charset="0"/>
                <a:cs typeface="Times New Roman" pitchFamily="18" charset="0"/>
              </a:rPr>
              <a:t>The choice of data to be gathered is based on a model or hypothesis about the process being examined.</a:t>
            </a:r>
          </a:p>
          <a:p>
            <a:pPr lvl="1"/>
            <a:r>
              <a:rPr lang="en-US" sz="2000" dirty="0" smtClean="0">
                <a:latin typeface="Times New Roman" pitchFamily="18" charset="0"/>
                <a:cs typeface="Times New Roman" pitchFamily="18" charset="0"/>
              </a:rPr>
              <a:t>The data gathering process must consider the impact of data gathering on the entire organization.</a:t>
            </a:r>
          </a:p>
          <a:p>
            <a:pPr lvl="1"/>
            <a:r>
              <a:rPr lang="en-US" sz="2000" dirty="0" smtClean="0">
                <a:latin typeface="Times New Roman" pitchFamily="18" charset="0"/>
                <a:cs typeface="Times New Roman" pitchFamily="18" charset="0"/>
              </a:rPr>
              <a:t>The data gathering plan must have management support.</a:t>
            </a:r>
          </a:p>
          <a:p>
            <a:pPr>
              <a:buNone/>
            </a:pPr>
            <a:endParaRPr lang="en-US" sz="12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Objectives of data gathering</a:t>
            </a:r>
          </a:p>
          <a:p>
            <a:pPr lvl="1"/>
            <a:r>
              <a:rPr lang="en-US" sz="2000" dirty="0" smtClean="0">
                <a:latin typeface="Times New Roman" pitchFamily="18" charset="0"/>
                <a:cs typeface="Times New Roman" pitchFamily="18" charset="0"/>
              </a:rPr>
              <a:t>Understanding</a:t>
            </a:r>
          </a:p>
          <a:p>
            <a:pPr lvl="1"/>
            <a:r>
              <a:rPr lang="en-US" sz="2000" dirty="0" smtClean="0">
                <a:latin typeface="Times New Roman" pitchFamily="18" charset="0"/>
                <a:cs typeface="Times New Roman" pitchFamily="18" charset="0"/>
              </a:rPr>
              <a:t>Evaluation</a:t>
            </a:r>
          </a:p>
          <a:p>
            <a:pPr lvl="1"/>
            <a:r>
              <a:rPr lang="en-US" sz="2000" dirty="0" smtClean="0">
                <a:latin typeface="Times New Roman" pitchFamily="18" charset="0"/>
                <a:cs typeface="Times New Roman" pitchFamily="18" charset="0"/>
              </a:rPr>
              <a:t>Control</a:t>
            </a:r>
          </a:p>
          <a:p>
            <a:pPr lvl="1"/>
            <a:r>
              <a:rPr lang="en-US" sz="2000"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rediction </a:t>
            </a:r>
            <a:endParaRPr lang="en-US" sz="2000" dirty="0" smtClean="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Data </a:t>
            </a:r>
            <a:r>
              <a:rPr lang="en-US" sz="2400" b="1" dirty="0" smtClean="0">
                <a:latin typeface="Times New Roman" pitchFamily="18" charset="0"/>
                <a:cs typeface="Times New Roman" pitchFamily="18" charset="0"/>
              </a:rPr>
              <a:t>Gathering </a:t>
            </a:r>
            <a:r>
              <a:rPr lang="en-US" sz="2400" b="1" dirty="0" smtClean="0">
                <a:latin typeface="Times New Roman" pitchFamily="18" charset="0"/>
                <a:cs typeface="Times New Roman" pitchFamily="18" charset="0"/>
              </a:rPr>
              <a:t>M</a:t>
            </a:r>
            <a:r>
              <a:rPr lang="en-US" sz="2400" b="1" dirty="0" smtClean="0">
                <a:latin typeface="Times New Roman" pitchFamily="18" charset="0"/>
                <a:cs typeface="Times New Roman" pitchFamily="18" charset="0"/>
              </a:rPr>
              <a:t>odels</a:t>
            </a:r>
            <a:endParaRPr lang="en-US" sz="2400" b="1" dirty="0" smtClean="0">
              <a:latin typeface="Times New Roman" pitchFamily="18" charset="0"/>
              <a:cs typeface="Times New Roman" pitchFamily="18" charset="0"/>
            </a:endParaRP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To measure the software process successfully, one must start by knowing the expected results.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With </a:t>
            </a:r>
            <a:r>
              <a:rPr lang="en-US" sz="2400" dirty="0" smtClean="0">
                <a:latin typeface="Times New Roman" pitchFamily="18" charset="0"/>
                <a:cs typeface="Times New Roman" pitchFamily="18" charset="0"/>
              </a:rPr>
              <a:t>a poorly understood process, it is hard to be precise about the data that is needed.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After </a:t>
            </a:r>
            <a:r>
              <a:rPr lang="en-US" sz="2400" dirty="0" smtClean="0">
                <a:latin typeface="Times New Roman" pitchFamily="18" charset="0"/>
                <a:cs typeface="Times New Roman" pitchFamily="18" charset="0"/>
              </a:rPr>
              <a:t>study and evaluation, assumption can usually be made about the key process events and their relationships.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Data </a:t>
            </a:r>
            <a:r>
              <a:rPr lang="en-US" sz="2400" dirty="0" smtClean="0">
                <a:latin typeface="Times New Roman" pitchFamily="18" charset="0"/>
                <a:cs typeface="Times New Roman" pitchFamily="18" charset="0"/>
              </a:rPr>
              <a:t>is then gathered to verify these assumptions.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These </a:t>
            </a:r>
            <a:r>
              <a:rPr lang="en-US" sz="2400" dirty="0" smtClean="0">
                <a:latin typeface="Times New Roman" pitchFamily="18" charset="0"/>
                <a:cs typeface="Times New Roman" pitchFamily="18" charset="0"/>
              </a:rPr>
              <a:t>measures are related to this conceptual model, the variations are examined, and the changes are made to the process or model to bring them into closer agreement.</a:t>
            </a:r>
          </a:p>
          <a:p>
            <a:pPr algn="just">
              <a:buNone/>
            </a:pPr>
            <a:endParaRPr lang="en-US" sz="12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r>
              <a:rPr lang="en-US" sz="2400" b="1" dirty="0" smtClean="0">
                <a:latin typeface="Times New Roman" pitchFamily="18" charset="0"/>
                <a:cs typeface="Times New Roman" pitchFamily="18" charset="0"/>
              </a:rPr>
              <a:t>The characterization of how a task is to be performed or the required characteristics of the result</a:t>
            </a:r>
          </a:p>
          <a:p>
            <a:pPr lvl="1" algn="just"/>
            <a:r>
              <a:rPr lang="en-US" sz="2000" b="1" dirty="0" smtClean="0">
                <a:latin typeface="Times New Roman" pitchFamily="18" charset="0"/>
                <a:cs typeface="Times New Roman" pitchFamily="18" charset="0"/>
              </a:rPr>
              <a:t>Guideline</a:t>
            </a:r>
            <a:r>
              <a:rPr lang="en-US" sz="2000" dirty="0" smtClean="0">
                <a:latin typeface="Times New Roman" pitchFamily="18" charset="0"/>
                <a:cs typeface="Times New Roman" pitchFamily="18" charset="0"/>
              </a:rPr>
              <a:t> – A suggested practice, method or procedure issued by some authority.</a:t>
            </a:r>
          </a:p>
          <a:p>
            <a:pPr lvl="1" algn="just"/>
            <a:r>
              <a:rPr lang="en-US" sz="2000" b="1" dirty="0" smtClean="0">
                <a:latin typeface="Times New Roman" pitchFamily="18" charset="0"/>
                <a:cs typeface="Times New Roman" pitchFamily="18" charset="0"/>
              </a:rPr>
              <a:t>Procedure</a:t>
            </a:r>
            <a:r>
              <a:rPr lang="en-US" sz="2000" dirty="0" smtClean="0">
                <a:latin typeface="Times New Roman" pitchFamily="18" charset="0"/>
                <a:cs typeface="Times New Roman" pitchFamily="18" charset="0"/>
              </a:rPr>
              <a:t> – A defined way to do something, embodied in a procedures manual. </a:t>
            </a:r>
          </a:p>
          <a:p>
            <a:pPr lvl="1" algn="just"/>
            <a:r>
              <a:rPr lang="en-US" sz="2000" b="1" dirty="0" smtClean="0">
                <a:latin typeface="Times New Roman" pitchFamily="18" charset="0"/>
                <a:cs typeface="Times New Roman" pitchFamily="18" charset="0"/>
              </a:rPr>
              <a:t>Standard</a:t>
            </a:r>
            <a:r>
              <a:rPr lang="en-US" sz="2000" dirty="0" smtClean="0">
                <a:latin typeface="Times New Roman" pitchFamily="18" charset="0"/>
                <a:cs typeface="Times New Roman" pitchFamily="18" charset="0"/>
              </a:rPr>
              <a:t> – A rule or basis for comparison that is used to assess size, content or value established by common practice or by a designated standards body.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ways in which tasks are accomplished</a:t>
            </a:r>
            <a:r>
              <a:rPr lang="en-US" sz="2400" b="1" dirty="0" smtClean="0">
                <a:latin typeface="Times New Roman" pitchFamily="18" charset="0"/>
                <a:cs typeface="Times New Roman" pitchFamily="18" charset="0"/>
              </a:rPr>
              <a:t> </a:t>
            </a:r>
          </a:p>
          <a:p>
            <a:pPr lvl="1" algn="just"/>
            <a:r>
              <a:rPr lang="en-US" sz="2000" b="1" dirty="0" smtClean="0">
                <a:latin typeface="Times New Roman" pitchFamily="18" charset="0"/>
                <a:cs typeface="Times New Roman" pitchFamily="18" charset="0"/>
              </a:rPr>
              <a:t>Convention</a:t>
            </a:r>
            <a:r>
              <a:rPr lang="en-US" sz="2000" dirty="0" smtClean="0">
                <a:latin typeface="Times New Roman" pitchFamily="18" charset="0"/>
                <a:cs typeface="Times New Roman" pitchFamily="18" charset="0"/>
              </a:rPr>
              <a:t> – A general agreement on practices, methods or procedures typically arrived at by explicit agreement.</a:t>
            </a:r>
          </a:p>
          <a:p>
            <a:pPr lvl="1" algn="just"/>
            <a:r>
              <a:rPr lang="en-US" sz="2000" b="1" dirty="0" smtClean="0">
                <a:latin typeface="Times New Roman" pitchFamily="18" charset="0"/>
                <a:cs typeface="Times New Roman" pitchFamily="18" charset="0"/>
              </a:rPr>
              <a:t>Method</a:t>
            </a:r>
            <a:r>
              <a:rPr lang="en-US" sz="2000" dirty="0" smtClean="0">
                <a:latin typeface="Times New Roman" pitchFamily="18" charset="0"/>
                <a:cs typeface="Times New Roman" pitchFamily="18" charset="0"/>
              </a:rPr>
              <a:t> – A regular, orderly procedure or process for performing a task, defined by an expert</a:t>
            </a:r>
          </a:p>
          <a:p>
            <a:pPr lvl="1" algn="just"/>
            <a:r>
              <a:rPr lang="en-US" sz="2000" b="1" dirty="0" smtClean="0">
                <a:latin typeface="Times New Roman" pitchFamily="18" charset="0"/>
                <a:cs typeface="Times New Roman" pitchFamily="18" charset="0"/>
              </a:rPr>
              <a:t>Practice</a:t>
            </a:r>
            <a:r>
              <a:rPr lang="en-US" sz="2000" dirty="0" smtClean="0">
                <a:latin typeface="Times New Roman" pitchFamily="18" charset="0"/>
                <a:cs typeface="Times New Roman" pitchFamily="18" charset="0"/>
              </a:rPr>
              <a:t> – A usual procedure or process, typically a matter of habit or tacit agreement.</a:t>
            </a:r>
          </a:p>
          <a:p>
            <a:pPr lvl="1" algn="just"/>
            <a:r>
              <a:rPr lang="en-US" sz="2000" b="1" dirty="0" smtClean="0">
                <a:latin typeface="Times New Roman" pitchFamily="18" charset="0"/>
                <a:cs typeface="Times New Roman" pitchFamily="18" charset="0"/>
              </a:rPr>
              <a:t>Process</a:t>
            </a:r>
            <a:r>
              <a:rPr lang="en-US" sz="2000" dirty="0" smtClean="0">
                <a:latin typeface="Times New Roman" pitchFamily="18" charset="0"/>
                <a:cs typeface="Times New Roman" pitchFamily="18" charset="0"/>
              </a:rPr>
              <a:t> – A defined way to perform some activity, generally involving a sequence of  methods or procedures designed to accomplish a specified  result, and typically established by technical specialists.                                                                                                           </a:t>
            </a:r>
          </a:p>
          <a:p>
            <a:pPr algn="just">
              <a:buNone/>
            </a:pPr>
            <a:endParaRPr lang="en-US" sz="2400" b="1" dirty="0" smtClean="0">
              <a:latin typeface="Times New Roman" pitchFamily="18" charset="0"/>
              <a:cs typeface="Times New Roman" pitchFamily="18" charset="0"/>
            </a:endParaRPr>
          </a:p>
          <a:p>
            <a:pPr algn="just">
              <a:buNone/>
            </a:pPr>
            <a:endParaRPr lang="en-US" sz="2400" b="1"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Impact </a:t>
            </a:r>
            <a:r>
              <a:rPr lang="en-US" sz="2400" b="1" dirty="0" smtClean="0">
                <a:latin typeface="Times New Roman" pitchFamily="18" charset="0"/>
                <a:cs typeface="Times New Roman" pitchFamily="18" charset="0"/>
              </a:rPr>
              <a:t>of data gathering on the organization</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There two fundamental issues that data gathering plan must consider</a:t>
            </a:r>
          </a:p>
          <a:p>
            <a:pPr lvl="1" algn="just"/>
            <a:r>
              <a:rPr lang="en-US" sz="2200" b="1" dirty="0" smtClean="0">
                <a:latin typeface="Times New Roman" pitchFamily="18" charset="0"/>
                <a:cs typeface="Times New Roman" pitchFamily="18" charset="0"/>
              </a:rPr>
              <a:t>The effects of measurement on the people</a:t>
            </a:r>
          </a:p>
          <a:p>
            <a:pPr lvl="1" algn="just"/>
            <a:r>
              <a:rPr lang="en-US" sz="2200" b="1" dirty="0" smtClean="0">
                <a:latin typeface="Times New Roman" pitchFamily="18" charset="0"/>
                <a:cs typeface="Times New Roman" pitchFamily="18" charset="0"/>
              </a:rPr>
              <a:t>The effects of the people on the measurements</a:t>
            </a:r>
            <a:endParaRPr lang="en-US" sz="2200" b="1"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Management support</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Because it is expensive and often considerable delay will be there before the benefits of data gathering are apparent, data gathering must be viewed as an investment.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Senior </a:t>
            </a:r>
            <a:r>
              <a:rPr lang="en-US" sz="2400" dirty="0" smtClean="0">
                <a:latin typeface="Times New Roman" pitchFamily="18" charset="0"/>
                <a:cs typeface="Times New Roman" pitchFamily="18" charset="0"/>
              </a:rPr>
              <a:t>management support is essential to keep the needed resources in place. Once useful results are produced, project managers will be more willing to support the work.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Management agreement is needed on data gathering plan. The most difficult job is to obtain the resources needed to do the job.</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Data </a:t>
            </a:r>
            <a:r>
              <a:rPr lang="en-US" sz="2400" b="1" dirty="0" smtClean="0">
                <a:latin typeface="Times New Roman" pitchFamily="18" charset="0"/>
                <a:cs typeface="Times New Roman" pitchFamily="18" charset="0"/>
              </a:rPr>
              <a:t>Gathering </a:t>
            </a:r>
            <a:r>
              <a:rPr lang="en-US" sz="2400" b="1" dirty="0" smtClean="0">
                <a:latin typeface="Times New Roman" pitchFamily="18" charset="0"/>
                <a:cs typeface="Times New Roman" pitchFamily="18" charset="0"/>
              </a:rPr>
              <a:t>P</a:t>
            </a:r>
            <a:r>
              <a:rPr lang="en-US" sz="2400" b="1" dirty="0" smtClean="0">
                <a:latin typeface="Times New Roman" pitchFamily="18" charset="0"/>
                <a:cs typeface="Times New Roman" pitchFamily="18" charset="0"/>
              </a:rPr>
              <a:t>lan</a:t>
            </a:r>
            <a:endParaRPr lang="en-US" sz="2400" b="1" dirty="0" smtClean="0">
              <a:latin typeface="Times New Roman" pitchFamily="18" charset="0"/>
              <a:cs typeface="Times New Roman" pitchFamily="18" charset="0"/>
            </a:endParaRPr>
          </a:p>
          <a:p>
            <a:pPr lvl="1" algn="just"/>
            <a:endParaRPr lang="en-US" sz="20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What </a:t>
            </a:r>
            <a:r>
              <a:rPr lang="en-US" sz="2200" b="1" dirty="0" smtClean="0">
                <a:latin typeface="Times New Roman" pitchFamily="18" charset="0"/>
                <a:cs typeface="Times New Roman" pitchFamily="18" charset="0"/>
              </a:rPr>
              <a:t>data is needed, by whom, and for what </a:t>
            </a:r>
            <a:r>
              <a:rPr lang="en-US" sz="2200" b="1" dirty="0" smtClean="0">
                <a:latin typeface="Times New Roman" pitchFamily="18" charset="0"/>
                <a:cs typeface="Times New Roman" pitchFamily="18" charset="0"/>
              </a:rPr>
              <a:t>purpose?</a:t>
            </a:r>
            <a:endParaRPr lang="en-US" sz="2200" b="1" dirty="0" smtClean="0">
              <a:latin typeface="Times New Roman" pitchFamily="18" charset="0"/>
              <a:cs typeface="Times New Roman" pitchFamily="18" charset="0"/>
            </a:endParaRP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What </a:t>
            </a:r>
            <a:r>
              <a:rPr lang="en-US" sz="2200" b="1" dirty="0" smtClean="0">
                <a:latin typeface="Times New Roman" pitchFamily="18" charset="0"/>
                <a:cs typeface="Times New Roman" pitchFamily="18" charset="0"/>
              </a:rPr>
              <a:t>are the data </a:t>
            </a:r>
            <a:r>
              <a:rPr lang="en-US" sz="2200" b="1" dirty="0" smtClean="0">
                <a:latin typeface="Times New Roman" pitchFamily="18" charset="0"/>
                <a:cs typeface="Times New Roman" pitchFamily="18" charset="0"/>
              </a:rPr>
              <a:t>specifications?</a:t>
            </a:r>
            <a:endParaRPr lang="en-US" sz="2200" b="1" dirty="0" smtClean="0">
              <a:latin typeface="Times New Roman" pitchFamily="18" charset="0"/>
              <a:cs typeface="Times New Roman" pitchFamily="18" charset="0"/>
            </a:endParaRP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Who </a:t>
            </a:r>
            <a:r>
              <a:rPr lang="en-US" sz="2200" b="1" dirty="0" smtClean="0">
                <a:latin typeface="Times New Roman" pitchFamily="18" charset="0"/>
                <a:cs typeface="Times New Roman" pitchFamily="18" charset="0"/>
              </a:rPr>
              <a:t>will gather the </a:t>
            </a:r>
            <a:r>
              <a:rPr lang="en-US" sz="2200" b="1" dirty="0" smtClean="0">
                <a:latin typeface="Times New Roman" pitchFamily="18" charset="0"/>
                <a:cs typeface="Times New Roman" pitchFamily="18" charset="0"/>
              </a:rPr>
              <a:t>data?</a:t>
            </a:r>
            <a:endParaRPr lang="en-US" sz="2200" b="1" dirty="0" smtClean="0">
              <a:latin typeface="Times New Roman" pitchFamily="18" charset="0"/>
              <a:cs typeface="Times New Roman" pitchFamily="18" charset="0"/>
            </a:endParaRP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Who </a:t>
            </a:r>
            <a:r>
              <a:rPr lang="en-US" sz="2200" b="1" dirty="0" smtClean="0">
                <a:latin typeface="Times New Roman" pitchFamily="18" charset="0"/>
                <a:cs typeface="Times New Roman" pitchFamily="18" charset="0"/>
              </a:rPr>
              <a:t>will support data </a:t>
            </a:r>
            <a:r>
              <a:rPr lang="en-US" sz="2200" b="1" dirty="0" smtClean="0">
                <a:latin typeface="Times New Roman" pitchFamily="18" charset="0"/>
                <a:cs typeface="Times New Roman" pitchFamily="18" charset="0"/>
              </a:rPr>
              <a:t>gathering?</a:t>
            </a:r>
            <a:endParaRPr lang="en-US" sz="2200" b="1" dirty="0" smtClean="0">
              <a:latin typeface="Times New Roman" pitchFamily="18" charset="0"/>
              <a:cs typeface="Times New Roman" pitchFamily="18" charset="0"/>
            </a:endParaRP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How </a:t>
            </a:r>
            <a:r>
              <a:rPr lang="en-US" sz="2200" b="1" dirty="0" smtClean="0">
                <a:latin typeface="Times New Roman" pitchFamily="18" charset="0"/>
                <a:cs typeface="Times New Roman" pitchFamily="18" charset="0"/>
              </a:rPr>
              <a:t>will the data be </a:t>
            </a:r>
            <a:r>
              <a:rPr lang="en-US" sz="2200" b="1" dirty="0" smtClean="0">
                <a:latin typeface="Times New Roman" pitchFamily="18" charset="0"/>
                <a:cs typeface="Times New Roman" pitchFamily="18" charset="0"/>
              </a:rPr>
              <a:t>gathered?</a:t>
            </a:r>
            <a:endParaRPr lang="en-US" sz="2200" b="1" dirty="0" smtClean="0">
              <a:latin typeface="Times New Roman" pitchFamily="18" charset="0"/>
              <a:cs typeface="Times New Roman" pitchFamily="18" charset="0"/>
            </a:endParaRP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How </a:t>
            </a:r>
            <a:r>
              <a:rPr lang="en-US" sz="2200" b="1" dirty="0" smtClean="0">
                <a:latin typeface="Times New Roman" pitchFamily="18" charset="0"/>
                <a:cs typeface="Times New Roman" pitchFamily="18" charset="0"/>
              </a:rPr>
              <a:t>will the data be </a:t>
            </a:r>
            <a:r>
              <a:rPr lang="en-US" sz="2200" b="1" dirty="0" smtClean="0">
                <a:latin typeface="Times New Roman" pitchFamily="18" charset="0"/>
                <a:cs typeface="Times New Roman" pitchFamily="18" charset="0"/>
              </a:rPr>
              <a:t>validated?</a:t>
            </a:r>
            <a:endParaRPr lang="en-US" sz="2200" b="1" dirty="0" smtClean="0">
              <a:latin typeface="Times New Roman" pitchFamily="18" charset="0"/>
              <a:cs typeface="Times New Roman" pitchFamily="18" charset="0"/>
            </a:endParaRPr>
          </a:p>
          <a:p>
            <a:pPr lvl="1" algn="just"/>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How </a:t>
            </a:r>
            <a:r>
              <a:rPr lang="en-US" sz="2200" b="1" dirty="0" smtClean="0">
                <a:latin typeface="Times New Roman" pitchFamily="18" charset="0"/>
                <a:cs typeface="Times New Roman" pitchFamily="18" charset="0"/>
              </a:rPr>
              <a:t>will the data be </a:t>
            </a:r>
            <a:r>
              <a:rPr lang="en-US" sz="2200" b="1" dirty="0" smtClean="0">
                <a:latin typeface="Times New Roman" pitchFamily="18" charset="0"/>
                <a:cs typeface="Times New Roman" pitchFamily="18" charset="0"/>
              </a:rPr>
              <a:t>managed?</a:t>
            </a:r>
            <a:endParaRPr lang="en-US" sz="2200" b="1" dirty="0" smtClean="0">
              <a:latin typeface="Times New Roman" pitchFamily="18" charset="0"/>
              <a:cs typeface="Times New Roman" pitchFamily="18" charset="0"/>
            </a:endParaRPr>
          </a:p>
          <a:p>
            <a:pPr algn="just">
              <a:buNone/>
            </a:pPr>
            <a:endParaRPr lang="en-US" sz="1200" dirty="0" smtClean="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Software measures – Data characteristics</a:t>
            </a:r>
          </a:p>
          <a:p>
            <a:pPr lvl="1" algn="just"/>
            <a:r>
              <a:rPr lang="en-US" sz="2200" dirty="0" smtClean="0">
                <a:latin typeface="Times New Roman" pitchFamily="18" charset="0"/>
                <a:cs typeface="Times New Roman" pitchFamily="18" charset="0"/>
              </a:rPr>
              <a:t>The measures must be robust</a:t>
            </a:r>
          </a:p>
          <a:p>
            <a:pPr lvl="1" algn="just"/>
            <a:r>
              <a:rPr lang="en-US" sz="2200" dirty="0" smtClean="0">
                <a:latin typeface="Times New Roman" pitchFamily="18" charset="0"/>
                <a:cs typeface="Times New Roman" pitchFamily="18" charset="0"/>
              </a:rPr>
              <a:t>The methods should suggest a norm</a:t>
            </a:r>
          </a:p>
          <a:p>
            <a:pPr lvl="1" algn="just"/>
            <a:r>
              <a:rPr lang="en-US" sz="2200" dirty="0" smtClean="0">
                <a:latin typeface="Times New Roman" pitchFamily="18" charset="0"/>
                <a:cs typeface="Times New Roman" pitchFamily="18" charset="0"/>
              </a:rPr>
              <a:t>The measures should relate to specific product or process properties</a:t>
            </a:r>
          </a:p>
          <a:p>
            <a:pPr lvl="1" algn="just"/>
            <a:r>
              <a:rPr lang="en-US" sz="2200" dirty="0" smtClean="0">
                <a:latin typeface="Times New Roman" pitchFamily="18" charset="0"/>
                <a:cs typeface="Times New Roman" pitchFamily="18" charset="0"/>
              </a:rPr>
              <a:t>The measures should suggest an improvement strategy</a:t>
            </a:r>
          </a:p>
          <a:p>
            <a:pPr lvl="1" algn="just"/>
            <a:r>
              <a:rPr lang="en-US" sz="2200" dirty="0" smtClean="0">
                <a:latin typeface="Times New Roman" pitchFamily="18" charset="0"/>
                <a:cs typeface="Times New Roman" pitchFamily="18" charset="0"/>
              </a:rPr>
              <a:t>They should be natural result if the process</a:t>
            </a:r>
          </a:p>
          <a:p>
            <a:pPr lvl="1" algn="just"/>
            <a:r>
              <a:rPr lang="en-US" sz="2200" dirty="0" smtClean="0">
                <a:latin typeface="Times New Roman" pitchFamily="18" charset="0"/>
                <a:cs typeface="Times New Roman" pitchFamily="18" charset="0"/>
              </a:rPr>
              <a:t>The measures should be simple</a:t>
            </a:r>
          </a:p>
          <a:p>
            <a:pPr lvl="1" algn="just"/>
            <a:r>
              <a:rPr lang="en-US" sz="2200" dirty="0" smtClean="0">
                <a:latin typeface="Times New Roman" pitchFamily="18" charset="0"/>
                <a:cs typeface="Times New Roman" pitchFamily="18" charset="0"/>
              </a:rPr>
              <a:t>They should be both predictable and </a:t>
            </a:r>
            <a:r>
              <a:rPr lang="en-US" sz="2200" dirty="0" err="1" smtClean="0">
                <a:latin typeface="Times New Roman" pitchFamily="18" charset="0"/>
                <a:cs typeface="Times New Roman" pitchFamily="18" charset="0"/>
              </a:rPr>
              <a:t>trackable</a:t>
            </a:r>
            <a:endParaRPr lang="en-US" sz="2200" dirty="0" smtClean="0">
              <a:latin typeface="Times New Roman" pitchFamily="18" charset="0"/>
              <a:cs typeface="Times New Roman" pitchFamily="18" charset="0"/>
            </a:endParaRP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Software measurements can be classified as follows</a:t>
            </a:r>
          </a:p>
          <a:p>
            <a:pPr lvl="1" algn="just"/>
            <a:r>
              <a:rPr lang="en-US" sz="2200" b="1" dirty="0" smtClean="0">
                <a:latin typeface="Times New Roman" pitchFamily="18" charset="0"/>
                <a:cs typeface="Times New Roman" pitchFamily="18" charset="0"/>
              </a:rPr>
              <a:t>Objective / Subjective</a:t>
            </a:r>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Absolute / Relative</a:t>
            </a:r>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Explicit / Delivered</a:t>
            </a:r>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Dynamic / Static</a:t>
            </a:r>
            <a:endParaRPr lang="en-US" sz="2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Predictive / Explanatory</a:t>
            </a:r>
            <a:endParaRPr lang="en-US" sz="22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10000"/>
          </a:bodyPr>
          <a:lstStyle/>
          <a:p>
            <a:pPr algn="just">
              <a:buNone/>
            </a:pPr>
            <a:r>
              <a:rPr lang="en-US" sz="2400" b="1" dirty="0" smtClean="0">
                <a:latin typeface="Times New Roman" pitchFamily="18" charset="0"/>
                <a:cs typeface="Times New Roman" pitchFamily="18" charset="0"/>
              </a:rPr>
              <a:t>Software size measures</a:t>
            </a:r>
          </a:p>
          <a:p>
            <a:pPr lvl="1" algn="just"/>
            <a:r>
              <a:rPr lang="en-US" sz="2000" dirty="0" smtClean="0">
                <a:latin typeface="Times New Roman" pitchFamily="18" charset="0"/>
                <a:cs typeface="Times New Roman" pitchFamily="18" charset="0"/>
              </a:rPr>
              <a:t>Lines of </a:t>
            </a:r>
            <a:r>
              <a:rPr lang="en-US" sz="2000" dirty="0" smtClean="0">
                <a:latin typeface="Times New Roman" pitchFamily="18" charset="0"/>
                <a:cs typeface="Times New Roman" pitchFamily="18" charset="0"/>
              </a:rPr>
              <a:t>Code</a:t>
            </a:r>
            <a:endParaRPr lang="en-US" sz="2000" dirty="0" smtClean="0">
              <a:latin typeface="Times New Roman" pitchFamily="18" charset="0"/>
              <a:cs typeface="Times New Roman" pitchFamily="18" charset="0"/>
            </a:endParaRP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Error data</a:t>
            </a:r>
          </a:p>
          <a:p>
            <a:pPr lvl="1" algn="just"/>
            <a:r>
              <a:rPr lang="en-US" sz="2000" dirty="0" smtClean="0">
                <a:latin typeface="Times New Roman" pitchFamily="18" charset="0"/>
                <a:cs typeface="Times New Roman" pitchFamily="18" charset="0"/>
              </a:rPr>
              <a:t>Error – human mistake</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Defects – results of an error</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Bugs or </a:t>
            </a:r>
            <a:r>
              <a:rPr lang="en-US" sz="2000" dirty="0" smtClean="0">
                <a:latin typeface="Times New Roman" pitchFamily="18" charset="0"/>
                <a:cs typeface="Times New Roman" pitchFamily="18" charset="0"/>
              </a:rPr>
              <a:t>fault – defect encountered during operation</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Failures – malfunction of a user’s installation</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Problems </a:t>
            </a:r>
            <a:r>
              <a:rPr lang="en-US" sz="2000" dirty="0" smtClean="0">
                <a:latin typeface="Times New Roman" pitchFamily="18" charset="0"/>
                <a:cs typeface="Times New Roman" pitchFamily="18" charset="0"/>
              </a:rPr>
              <a:t>– user-encountered difficulties, results of failure, misuse or misunderstanding</a:t>
            </a:r>
            <a:endParaRPr lang="en-US" sz="2000" dirty="0" smtClean="0">
              <a:latin typeface="Times New Roman" pitchFamily="18" charset="0"/>
              <a:cs typeface="Times New Roman" pitchFamily="18" charset="0"/>
            </a:endParaRP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Category	Items measured		Causes</a:t>
            </a:r>
          </a:p>
          <a:p>
            <a:pPr algn="just">
              <a:buNone/>
            </a:pPr>
            <a:r>
              <a:rPr lang="en-US" sz="2400" dirty="0" smtClean="0">
                <a:latin typeface="Times New Roman" pitchFamily="18" charset="0"/>
                <a:cs typeface="Times New Roman" pitchFamily="18" charset="0"/>
              </a:rPr>
              <a:t>Errors		</a:t>
            </a:r>
            <a:r>
              <a:rPr lang="en-US" sz="2400" dirty="0" smtClean="0">
                <a:latin typeface="Times New Roman" pitchFamily="18" charset="0"/>
                <a:cs typeface="Times New Roman" pitchFamily="18" charset="0"/>
              </a:rPr>
              <a:t>Human </a:t>
            </a:r>
            <a:r>
              <a:rPr lang="en-US" sz="2400" dirty="0" smtClean="0">
                <a:latin typeface="Times New Roman" pitchFamily="18" charset="0"/>
                <a:cs typeface="Times New Roman" pitchFamily="18" charset="0"/>
              </a:rPr>
              <a:t>actions			</a:t>
            </a:r>
            <a:r>
              <a:rPr lang="en-US" sz="2400" dirty="0" smtClean="0">
                <a:latin typeface="Times New Roman" pitchFamily="18" charset="0"/>
                <a:cs typeface="Times New Roman" pitchFamily="18" charset="0"/>
              </a:rPr>
              <a:t>Programmer </a:t>
            </a:r>
            <a:r>
              <a:rPr lang="en-US" sz="2400" dirty="0" smtClean="0">
                <a:latin typeface="Times New Roman" pitchFamily="18" charset="0"/>
                <a:cs typeface="Times New Roman" pitchFamily="18" charset="0"/>
              </a:rPr>
              <a:t>mistakes</a:t>
            </a:r>
          </a:p>
          <a:p>
            <a:pPr algn="just">
              <a:buNone/>
            </a:pPr>
            <a:r>
              <a:rPr lang="en-US" sz="2400" dirty="0" smtClean="0">
                <a:latin typeface="Times New Roman" pitchFamily="18" charset="0"/>
                <a:cs typeface="Times New Roman" pitchFamily="18" charset="0"/>
              </a:rPr>
              <a:t>Defects	</a:t>
            </a:r>
            <a:r>
              <a:rPr lang="en-US" sz="2400" dirty="0" smtClean="0">
                <a:latin typeface="Times New Roman" pitchFamily="18" charset="0"/>
                <a:cs typeface="Times New Roman" pitchFamily="18" charset="0"/>
              </a:rPr>
              <a:t>	Program </a:t>
            </a:r>
            <a:r>
              <a:rPr lang="en-US" sz="2400" dirty="0" smtClean="0">
                <a:latin typeface="Times New Roman" pitchFamily="18" charset="0"/>
                <a:cs typeface="Times New Roman" pitchFamily="18" charset="0"/>
              </a:rPr>
              <a:t>properties		</a:t>
            </a:r>
            <a:r>
              <a:rPr lang="en-US" sz="2400" dirty="0" smtClean="0">
                <a:latin typeface="Times New Roman" pitchFamily="18" charset="0"/>
                <a:cs typeface="Times New Roman" pitchFamily="18" charset="0"/>
              </a:rPr>
              <a:t>Errors</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Bugs		</a:t>
            </a:r>
            <a:r>
              <a:rPr lang="en-US" sz="2400" dirty="0" smtClean="0">
                <a:latin typeface="Times New Roman" pitchFamily="18" charset="0"/>
                <a:cs typeface="Times New Roman" pitchFamily="18" charset="0"/>
              </a:rPr>
              <a:t>Program </a:t>
            </a:r>
            <a:r>
              <a:rPr lang="en-US" sz="2400" dirty="0" smtClean="0">
                <a:latin typeface="Times New Roman" pitchFamily="18" charset="0"/>
                <a:cs typeface="Times New Roman" pitchFamily="18" charset="0"/>
              </a:rPr>
              <a:t>malfunctions		</a:t>
            </a:r>
            <a:r>
              <a:rPr lang="en-US" sz="2400" dirty="0" smtClean="0">
                <a:latin typeface="Times New Roman" pitchFamily="18" charset="0"/>
                <a:cs typeface="Times New Roman" pitchFamily="18" charset="0"/>
              </a:rPr>
              <a:t>Program </a:t>
            </a:r>
            <a:r>
              <a:rPr lang="en-US" sz="2400" dirty="0" smtClean="0">
                <a:latin typeface="Times New Roman" pitchFamily="18" charset="0"/>
                <a:cs typeface="Times New Roman" pitchFamily="18" charset="0"/>
              </a:rPr>
              <a:t>defects</a:t>
            </a:r>
          </a:p>
          <a:p>
            <a:pPr algn="just">
              <a:buNone/>
            </a:pPr>
            <a:r>
              <a:rPr lang="en-US" sz="2400" dirty="0" smtClean="0">
                <a:latin typeface="Times New Roman" pitchFamily="18" charset="0"/>
                <a:cs typeface="Times New Roman" pitchFamily="18" charset="0"/>
              </a:rPr>
              <a:t>Failures	</a:t>
            </a:r>
            <a:r>
              <a:rPr lang="en-US" sz="2400" dirty="0" smtClean="0">
                <a:latin typeface="Times New Roman" pitchFamily="18" charset="0"/>
                <a:cs typeface="Times New Roman" pitchFamily="18" charset="0"/>
              </a:rPr>
              <a:t>	System </a:t>
            </a:r>
            <a:r>
              <a:rPr lang="en-US" sz="2400" dirty="0" smtClean="0">
                <a:latin typeface="Times New Roman" pitchFamily="18" charset="0"/>
                <a:cs typeface="Times New Roman" pitchFamily="18" charset="0"/>
              </a:rPr>
              <a:t>malfunctions		</a:t>
            </a:r>
            <a:r>
              <a:rPr lang="en-US" sz="2400" dirty="0" smtClean="0">
                <a:latin typeface="Times New Roman" pitchFamily="18" charset="0"/>
                <a:cs typeface="Times New Roman" pitchFamily="18" charset="0"/>
              </a:rPr>
              <a:t>Bugs </a:t>
            </a:r>
            <a:r>
              <a:rPr lang="en-US" sz="2400" dirty="0" smtClean="0">
                <a:latin typeface="Times New Roman" pitchFamily="18" charset="0"/>
                <a:cs typeface="Times New Roman" pitchFamily="18" charset="0"/>
              </a:rPr>
              <a:t>and other 							</a:t>
            </a:r>
            <a:r>
              <a:rPr lang="en-US" sz="2400" dirty="0" smtClean="0">
                <a:latin typeface="Times New Roman" pitchFamily="18" charset="0"/>
                <a:cs typeface="Times New Roman" pitchFamily="18" charset="0"/>
              </a:rPr>
              <a:t>	malfunctions</a:t>
            </a: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Problems	</a:t>
            </a:r>
            <a:r>
              <a:rPr lang="en-US" sz="2400" dirty="0" smtClean="0">
                <a:latin typeface="Times New Roman" pitchFamily="18" charset="0"/>
                <a:cs typeface="Times New Roman" pitchFamily="18" charset="0"/>
              </a:rPr>
              <a:t>Human </a:t>
            </a:r>
            <a:r>
              <a:rPr lang="en-US" sz="2400" dirty="0" smtClean="0">
                <a:latin typeface="Times New Roman" pitchFamily="18" charset="0"/>
                <a:cs typeface="Times New Roman" pitchFamily="18" charset="0"/>
              </a:rPr>
              <a:t>perceptions		failures, human errors,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human misconceptions</a:t>
            </a:r>
            <a:endParaRPr lang="en-US" sz="2400"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Classes of defect measures</a:t>
            </a:r>
          </a:p>
          <a:p>
            <a:pPr lvl="1" algn="just">
              <a:lnSpc>
                <a:spcPct val="150000"/>
              </a:lnSpc>
            </a:pPr>
            <a:r>
              <a:rPr lang="en-US" sz="2000" b="1" dirty="0" smtClean="0">
                <a:latin typeface="Times New Roman" pitchFamily="18" charset="0"/>
                <a:cs typeface="Times New Roman" pitchFamily="18" charset="0"/>
              </a:rPr>
              <a:t>Severity</a:t>
            </a:r>
          </a:p>
          <a:p>
            <a:pPr lvl="1" algn="just">
              <a:lnSpc>
                <a:spcPct val="150000"/>
              </a:lnSpc>
            </a:pPr>
            <a:r>
              <a:rPr lang="en-US" sz="2000" b="1" dirty="0" smtClean="0">
                <a:latin typeface="Times New Roman" pitchFamily="18" charset="0"/>
                <a:cs typeface="Times New Roman" pitchFamily="18" charset="0"/>
              </a:rPr>
              <a:t>Symptoms</a:t>
            </a:r>
          </a:p>
          <a:p>
            <a:pPr lvl="1" algn="just">
              <a:lnSpc>
                <a:spcPct val="150000"/>
              </a:lnSpc>
            </a:pPr>
            <a:r>
              <a:rPr lang="en-US" sz="2000" b="1" dirty="0" smtClean="0">
                <a:latin typeface="Times New Roman" pitchFamily="18" charset="0"/>
                <a:cs typeface="Times New Roman" pitchFamily="18" charset="0"/>
              </a:rPr>
              <a:t>Where found</a:t>
            </a:r>
          </a:p>
          <a:p>
            <a:pPr lvl="1" algn="just">
              <a:lnSpc>
                <a:spcPct val="150000"/>
              </a:lnSpc>
            </a:pPr>
            <a:r>
              <a:rPr lang="en-US" sz="2000" b="1" dirty="0" smtClean="0">
                <a:latin typeface="Times New Roman" pitchFamily="18" charset="0"/>
                <a:cs typeface="Times New Roman" pitchFamily="18" charset="0"/>
              </a:rPr>
              <a:t>When found</a:t>
            </a:r>
          </a:p>
          <a:p>
            <a:pPr lvl="1" algn="just">
              <a:lnSpc>
                <a:spcPct val="150000"/>
              </a:lnSpc>
            </a:pPr>
            <a:r>
              <a:rPr lang="en-US" sz="2000" b="1" dirty="0" smtClean="0">
                <a:latin typeface="Times New Roman" pitchFamily="18" charset="0"/>
                <a:cs typeface="Times New Roman" pitchFamily="18" charset="0"/>
              </a:rPr>
              <a:t>How found</a:t>
            </a:r>
          </a:p>
          <a:p>
            <a:pPr lvl="1" algn="just">
              <a:lnSpc>
                <a:spcPct val="150000"/>
              </a:lnSpc>
            </a:pPr>
            <a:r>
              <a:rPr lang="en-US" sz="2000" b="1" dirty="0" smtClean="0">
                <a:latin typeface="Times New Roman" pitchFamily="18" charset="0"/>
                <a:cs typeface="Times New Roman" pitchFamily="18" charset="0"/>
              </a:rPr>
              <a:t>Where caused</a:t>
            </a:r>
          </a:p>
          <a:p>
            <a:pPr lvl="1" algn="just">
              <a:lnSpc>
                <a:spcPct val="150000"/>
              </a:lnSpc>
            </a:pPr>
            <a:r>
              <a:rPr lang="en-US" sz="2000" b="1" dirty="0" smtClean="0">
                <a:latin typeface="Times New Roman" pitchFamily="18" charset="0"/>
                <a:cs typeface="Times New Roman" pitchFamily="18" charset="0"/>
              </a:rPr>
              <a:t>When caused</a:t>
            </a:r>
          </a:p>
          <a:p>
            <a:pPr lvl="1" algn="just">
              <a:lnSpc>
                <a:spcPct val="150000"/>
              </a:lnSpc>
            </a:pPr>
            <a:r>
              <a:rPr lang="en-US" sz="2000" b="1" dirty="0" smtClean="0">
                <a:latin typeface="Times New Roman" pitchFamily="18" charset="0"/>
                <a:cs typeface="Times New Roman" pitchFamily="18" charset="0"/>
              </a:rPr>
              <a:t>How caused</a:t>
            </a:r>
          </a:p>
          <a:p>
            <a:pPr lvl="1" algn="just">
              <a:lnSpc>
                <a:spcPct val="150000"/>
              </a:lnSpc>
            </a:pPr>
            <a:r>
              <a:rPr lang="en-US" sz="2000" b="1" dirty="0" smtClean="0">
                <a:latin typeface="Times New Roman" pitchFamily="18" charset="0"/>
                <a:cs typeface="Times New Roman" pitchFamily="18" charset="0"/>
              </a:rPr>
              <a:t>Where fixed</a:t>
            </a:r>
          </a:p>
          <a:p>
            <a:pPr lvl="1" algn="just">
              <a:lnSpc>
                <a:spcPct val="150000"/>
              </a:lnSpc>
            </a:pPr>
            <a:r>
              <a:rPr lang="en-US" sz="2000" b="1" dirty="0" smtClean="0">
                <a:latin typeface="Times New Roman" pitchFamily="18" charset="0"/>
                <a:cs typeface="Times New Roman" pitchFamily="18" charset="0"/>
              </a:rPr>
              <a:t>When fixed</a:t>
            </a:r>
          </a:p>
          <a:p>
            <a:pPr lvl="1" algn="just">
              <a:lnSpc>
                <a:spcPct val="150000"/>
              </a:lnSpc>
            </a:pPr>
            <a:r>
              <a:rPr lang="en-US" sz="2000" b="1" dirty="0" smtClean="0">
                <a:latin typeface="Times New Roman" pitchFamily="18" charset="0"/>
                <a:cs typeface="Times New Roman" pitchFamily="18" charset="0"/>
              </a:rPr>
              <a:t>How fixed</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Managing Software Quality</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One of the best ways to evaluate a software organization is to examine the quality of its products. Product quality is the key measure of the software process.</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There are four basic quality principles</a:t>
            </a:r>
          </a:p>
          <a:p>
            <a:pPr lvl="1" algn="just"/>
            <a:r>
              <a:rPr lang="en-US" sz="2000" dirty="0" smtClean="0">
                <a:latin typeface="Times New Roman" pitchFamily="18" charset="0"/>
                <a:cs typeface="Times New Roman" pitchFamily="18" charset="0"/>
              </a:rPr>
              <a:t>Unless you establish aggressive quality goals, nothing will change</a:t>
            </a:r>
          </a:p>
          <a:p>
            <a:pPr lvl="1" algn="just"/>
            <a:r>
              <a:rPr lang="en-US" sz="2000" dirty="0" smtClean="0">
                <a:latin typeface="Times New Roman" pitchFamily="18" charset="0"/>
                <a:cs typeface="Times New Roman" pitchFamily="18" charset="0"/>
              </a:rPr>
              <a:t>If these goals are not numerical, the quality program will remain just talk</a:t>
            </a:r>
          </a:p>
          <a:p>
            <a:pPr lvl="1" algn="just"/>
            <a:r>
              <a:rPr lang="en-US" sz="2000" dirty="0" smtClean="0">
                <a:latin typeface="Times New Roman" pitchFamily="18" charset="0"/>
                <a:cs typeface="Times New Roman" pitchFamily="18" charset="0"/>
              </a:rPr>
              <a:t>Without quality plans, only you are committed to quality</a:t>
            </a:r>
          </a:p>
          <a:p>
            <a:pPr lvl="1" algn="just"/>
            <a:r>
              <a:rPr lang="en-US" sz="2000" dirty="0" smtClean="0">
                <a:latin typeface="Times New Roman" pitchFamily="18" charset="0"/>
                <a:cs typeface="Times New Roman" pitchFamily="18" charset="0"/>
              </a:rPr>
              <a:t>Quality plans are just paper unless you track and review them</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Quality motivation</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purpose of a quality program is to motivate action. To ensure that this action results in better products, the measurements must reasonably represent goodness in customer terms.</a:t>
            </a:r>
            <a:endParaRPr lang="en-US" sz="24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sz="2400" b="1" dirty="0" smtClean="0">
                <a:latin typeface="Times New Roman" pitchFamily="18" charset="0"/>
                <a:cs typeface="Times New Roman" pitchFamily="18" charset="0"/>
              </a:rPr>
              <a:t>Classes of quality measures</a:t>
            </a:r>
          </a:p>
          <a:p>
            <a:pPr>
              <a:buNone/>
            </a:pPr>
            <a:endParaRPr lang="en-US" sz="1200" b="1" dirty="0" smtClean="0">
              <a:latin typeface="Times New Roman" pitchFamily="18" charset="0"/>
              <a:cs typeface="Times New Roman" pitchFamily="18" charset="0"/>
            </a:endParaRPr>
          </a:p>
          <a:p>
            <a:pPr lvl="1" algn="just"/>
            <a:r>
              <a:rPr lang="en-US" sz="2200" b="1" dirty="0" smtClean="0">
                <a:latin typeface="Times New Roman" pitchFamily="18" charset="0"/>
                <a:cs typeface="Times New Roman" pitchFamily="18" charset="0"/>
              </a:rPr>
              <a:t>Development – </a:t>
            </a:r>
            <a:r>
              <a:rPr lang="en-US" sz="2200" dirty="0" smtClean="0">
                <a:latin typeface="Times New Roman" pitchFamily="18" charset="0"/>
                <a:cs typeface="Times New Roman" pitchFamily="18" charset="0"/>
              </a:rPr>
              <a:t>Defects found, change activity</a:t>
            </a:r>
          </a:p>
          <a:p>
            <a:pPr lvl="1" algn="just"/>
            <a:r>
              <a:rPr lang="en-US" sz="2200" b="1" dirty="0" smtClean="0">
                <a:latin typeface="Times New Roman" pitchFamily="18" charset="0"/>
                <a:cs typeface="Times New Roman" pitchFamily="18" charset="0"/>
              </a:rPr>
              <a:t>Product –</a:t>
            </a:r>
            <a:r>
              <a:rPr lang="en-US" sz="2200" dirty="0" smtClean="0">
                <a:latin typeface="Times New Roman" pitchFamily="18" charset="0"/>
                <a:cs typeface="Times New Roman" pitchFamily="18" charset="0"/>
              </a:rPr>
              <a:t> Defects found, software structure, information (documentation) structure, controlled tests</a:t>
            </a:r>
          </a:p>
          <a:p>
            <a:pPr lvl="1" algn="just"/>
            <a:r>
              <a:rPr lang="en-US" sz="2200" b="1" dirty="0" smtClean="0">
                <a:latin typeface="Times New Roman" pitchFamily="18" charset="0"/>
                <a:cs typeface="Times New Roman" pitchFamily="18" charset="0"/>
              </a:rPr>
              <a:t>Acceptance –</a:t>
            </a:r>
            <a:r>
              <a:rPr lang="en-US" sz="2200" dirty="0" smtClean="0">
                <a:latin typeface="Times New Roman" pitchFamily="18" charset="0"/>
                <a:cs typeface="Times New Roman" pitchFamily="18" charset="0"/>
              </a:rPr>
              <a:t> Problems, effort to install, effort to use</a:t>
            </a:r>
          </a:p>
          <a:p>
            <a:pPr lvl="1" algn="just"/>
            <a:r>
              <a:rPr lang="en-US" sz="2200" b="1" dirty="0" smtClean="0">
                <a:latin typeface="Times New Roman" pitchFamily="18" charset="0"/>
                <a:cs typeface="Times New Roman" pitchFamily="18" charset="0"/>
              </a:rPr>
              <a:t>Usage –</a:t>
            </a:r>
            <a:r>
              <a:rPr lang="en-US" sz="2200" dirty="0" smtClean="0">
                <a:latin typeface="Times New Roman" pitchFamily="18" charset="0"/>
                <a:cs typeface="Times New Roman" pitchFamily="18" charset="0"/>
              </a:rPr>
              <a:t> Problems, availability, effort to install, effort to use, user opinions</a:t>
            </a:r>
          </a:p>
          <a:p>
            <a:pPr lvl="1" algn="just"/>
            <a:r>
              <a:rPr lang="en-US" sz="2200" b="1" dirty="0" smtClean="0">
                <a:latin typeface="Times New Roman" pitchFamily="18" charset="0"/>
                <a:cs typeface="Times New Roman" pitchFamily="18" charset="0"/>
              </a:rPr>
              <a:t>Repair –</a:t>
            </a:r>
            <a:r>
              <a:rPr lang="en-US" sz="2200" dirty="0" smtClean="0">
                <a:latin typeface="Times New Roman" pitchFamily="18" charset="0"/>
                <a:cs typeface="Times New Roman" pitchFamily="18" charset="0"/>
              </a:rPr>
              <a:t> Defects, resources expended</a:t>
            </a:r>
          </a:p>
          <a:p>
            <a:pPr>
              <a:buNone/>
            </a:pPr>
            <a:endParaRPr lang="en-US" sz="12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The measures are characterized into follows</a:t>
            </a:r>
          </a:p>
          <a:p>
            <a:pPr>
              <a:buNone/>
            </a:pPr>
            <a:endParaRPr lang="en-US" sz="1200" dirty="0" smtClean="0">
              <a:latin typeface="Times New Roman" pitchFamily="18" charset="0"/>
              <a:cs typeface="Times New Roman" pitchFamily="18" charset="0"/>
            </a:endParaRPr>
          </a:p>
          <a:p>
            <a:pPr lvl="1"/>
            <a:r>
              <a:rPr lang="en-US" sz="2200" dirty="0" smtClean="0">
                <a:latin typeface="Times New Roman" pitchFamily="18" charset="0"/>
                <a:cs typeface="Times New Roman" pitchFamily="18" charset="0"/>
              </a:rPr>
              <a:t>Objective </a:t>
            </a:r>
          </a:p>
          <a:p>
            <a:pPr lvl="1"/>
            <a:r>
              <a:rPr lang="en-US" sz="2200" dirty="0" smtClean="0">
                <a:latin typeface="Times New Roman" pitchFamily="18" charset="0"/>
                <a:cs typeface="Times New Roman" pitchFamily="18" charset="0"/>
              </a:rPr>
              <a:t>Timely</a:t>
            </a:r>
          </a:p>
          <a:p>
            <a:pPr lvl="1"/>
            <a:r>
              <a:rPr lang="en-US" sz="2200" dirty="0" smtClean="0">
                <a:latin typeface="Times New Roman" pitchFamily="18" charset="0"/>
                <a:cs typeface="Times New Roman" pitchFamily="18" charset="0"/>
              </a:rPr>
              <a:t>Available</a:t>
            </a:r>
          </a:p>
          <a:p>
            <a:pPr lvl="1"/>
            <a:r>
              <a:rPr lang="en-US" sz="2200" dirty="0" smtClean="0">
                <a:latin typeface="Times New Roman" pitchFamily="18" charset="0"/>
                <a:cs typeface="Times New Roman" pitchFamily="18" charset="0"/>
              </a:rPr>
              <a:t>Representative</a:t>
            </a:r>
          </a:p>
          <a:p>
            <a:pPr lvl="1"/>
            <a:r>
              <a:rPr lang="en-US" sz="2200" dirty="0" smtClean="0">
                <a:latin typeface="Times New Roman" pitchFamily="18" charset="0"/>
                <a:cs typeface="Times New Roman" pitchFamily="18" charset="0"/>
              </a:rPr>
              <a:t>Controllable</a:t>
            </a:r>
          </a:p>
          <a:p>
            <a:pPr lvl="1"/>
            <a:endParaRPr lang="en-US" sz="20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sz="2400" b="1" dirty="0" smtClean="0">
                <a:latin typeface="Times New Roman" pitchFamily="18" charset="0"/>
                <a:cs typeface="Times New Roman" pitchFamily="18" charset="0"/>
              </a:rPr>
              <a:t>Optimizing Process</a:t>
            </a:r>
          </a:p>
          <a:p>
            <a:pPr algn="ctr">
              <a:buNone/>
            </a:pPr>
            <a:r>
              <a:rPr lang="en-US" sz="2400" b="1" dirty="0" smtClean="0">
                <a:latin typeface="Times New Roman" pitchFamily="18" charset="0"/>
                <a:cs typeface="Times New Roman" pitchFamily="18" charset="0"/>
              </a:rPr>
              <a:t>Defect Prevention </a:t>
            </a:r>
          </a:p>
          <a:p>
            <a:pPr algn="just">
              <a:buNone/>
            </a:pPr>
            <a:endParaRPr lang="en-US" sz="1200" b="1"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Why defect prevention is crucial to the software process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Finding and fixing errors accounts for the cost of the software development and maintenance. The process of fixing defects is even more error-prone than original software creation. Thus with low-quality process, the error rate spiral will continue to escalate.</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The principles of software defect prevention</a:t>
            </a:r>
          </a:p>
          <a:p>
            <a:pPr lvl="1" algn="just"/>
            <a:r>
              <a:rPr lang="en-US" sz="2000" dirty="0" smtClean="0">
                <a:latin typeface="Times New Roman" pitchFamily="18" charset="0"/>
                <a:cs typeface="Times New Roman" pitchFamily="18" charset="0"/>
              </a:rPr>
              <a:t>The programmers must evaluate their own errors</a:t>
            </a:r>
          </a:p>
          <a:p>
            <a:pPr lvl="1" algn="just"/>
            <a:r>
              <a:rPr lang="en-US" sz="2000" dirty="0" smtClean="0">
                <a:latin typeface="Times New Roman" pitchFamily="18" charset="0"/>
                <a:cs typeface="Times New Roman" pitchFamily="18" charset="0"/>
              </a:rPr>
              <a:t>Feedback is an essential part of defect prevention</a:t>
            </a:r>
          </a:p>
          <a:p>
            <a:pPr lvl="1" algn="just"/>
            <a:r>
              <a:rPr lang="en-US" sz="2000" dirty="0" smtClean="0">
                <a:latin typeface="Times New Roman" pitchFamily="18" charset="0"/>
                <a:cs typeface="Times New Roman" pitchFamily="18" charset="0"/>
              </a:rPr>
              <a:t>There is no single cure-all that will solve all the problems</a:t>
            </a:r>
          </a:p>
          <a:p>
            <a:pPr lvl="1" algn="just"/>
            <a:r>
              <a:rPr lang="en-US" sz="2000" dirty="0" smtClean="0">
                <a:latin typeface="Times New Roman" pitchFamily="18" charset="0"/>
                <a:cs typeface="Times New Roman" pitchFamily="18" charset="0"/>
              </a:rPr>
              <a:t>Process improvements must be an integral part of the process</a:t>
            </a:r>
          </a:p>
          <a:p>
            <a:pPr lvl="1" algn="just"/>
            <a:r>
              <a:rPr lang="en-US" sz="2000" dirty="0" smtClean="0">
                <a:latin typeface="Times New Roman" pitchFamily="18" charset="0"/>
                <a:cs typeface="Times New Roman" pitchFamily="18" charset="0"/>
              </a:rPr>
              <a:t>Process improvement takes time to learn </a:t>
            </a:r>
            <a:endParaRPr lang="en-US" sz="2000" dirty="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The steps of software defect prevention</a:t>
            </a:r>
          </a:p>
          <a:p>
            <a:pPr algn="just">
              <a:buNone/>
            </a:pPr>
            <a:endParaRPr lang="en-US" sz="1200" b="1"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Defect reporting</a:t>
            </a:r>
          </a:p>
          <a:p>
            <a:pPr lvl="1" algn="just"/>
            <a:r>
              <a:rPr lang="en-US" sz="2000" dirty="0" smtClean="0">
                <a:latin typeface="Times New Roman" pitchFamily="18" charset="0"/>
                <a:cs typeface="Times New Roman" pitchFamily="18" charset="0"/>
              </a:rPr>
              <a:t>Cause analysis</a:t>
            </a:r>
          </a:p>
          <a:p>
            <a:pPr lvl="1" algn="just"/>
            <a:r>
              <a:rPr lang="en-US" sz="2000" dirty="0" smtClean="0">
                <a:latin typeface="Times New Roman" pitchFamily="18" charset="0"/>
                <a:cs typeface="Times New Roman" pitchFamily="18" charset="0"/>
              </a:rPr>
              <a:t>Action plan development </a:t>
            </a:r>
          </a:p>
          <a:p>
            <a:pPr lvl="1" algn="just"/>
            <a:r>
              <a:rPr lang="en-US" sz="2000" dirty="0" smtClean="0">
                <a:latin typeface="Times New Roman" pitchFamily="18" charset="0"/>
                <a:cs typeface="Times New Roman" pitchFamily="18" charset="0"/>
              </a:rPr>
              <a:t>Action implementation</a:t>
            </a:r>
          </a:p>
          <a:p>
            <a:pPr lvl="1" algn="just"/>
            <a:r>
              <a:rPr lang="en-US" sz="2000" dirty="0" smtClean="0">
                <a:latin typeface="Times New Roman" pitchFamily="18" charset="0"/>
                <a:cs typeface="Times New Roman" pitchFamily="18" charset="0"/>
              </a:rPr>
              <a:t>Performance tracking</a:t>
            </a:r>
          </a:p>
          <a:p>
            <a:pPr lvl="1" algn="just"/>
            <a:r>
              <a:rPr lang="en-US" sz="2000" dirty="0" smtClean="0">
                <a:latin typeface="Times New Roman" pitchFamily="18" charset="0"/>
                <a:cs typeface="Times New Roman" pitchFamily="18" charset="0"/>
              </a:rPr>
              <a:t>Starting over</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Error cause categories</a:t>
            </a:r>
          </a:p>
          <a:p>
            <a:pPr lvl="1" algn="just"/>
            <a:r>
              <a:rPr lang="en-US" sz="2000" dirty="0" smtClean="0">
                <a:latin typeface="Times New Roman" pitchFamily="18" charset="0"/>
                <a:cs typeface="Times New Roman" pitchFamily="18" charset="0"/>
              </a:rPr>
              <a:t>Technological</a:t>
            </a:r>
          </a:p>
          <a:p>
            <a:pPr lvl="1" algn="just"/>
            <a:r>
              <a:rPr lang="en-US" sz="2000" dirty="0" smtClean="0">
                <a:latin typeface="Times New Roman" pitchFamily="18" charset="0"/>
                <a:cs typeface="Times New Roman" pitchFamily="18" charset="0"/>
              </a:rPr>
              <a:t>Organizational</a:t>
            </a:r>
          </a:p>
          <a:p>
            <a:pPr lvl="1" algn="just"/>
            <a:r>
              <a:rPr lang="en-US" sz="2000" dirty="0" smtClean="0">
                <a:latin typeface="Times New Roman" pitchFamily="18" charset="0"/>
                <a:cs typeface="Times New Roman" pitchFamily="18" charset="0"/>
              </a:rPr>
              <a:t>Historic</a:t>
            </a:r>
          </a:p>
          <a:p>
            <a:pPr lvl="1" algn="just"/>
            <a:r>
              <a:rPr lang="en-US" sz="2000" dirty="0" smtClean="0">
                <a:latin typeface="Times New Roman" pitchFamily="18" charset="0"/>
                <a:cs typeface="Times New Roman" pitchFamily="18" charset="0"/>
              </a:rPr>
              <a:t>Group dynamic</a:t>
            </a:r>
          </a:p>
          <a:p>
            <a:pPr lvl="1" algn="just"/>
            <a:r>
              <a:rPr lang="en-US" sz="2000" dirty="0" smtClean="0">
                <a:latin typeface="Times New Roman" pitchFamily="18" charset="0"/>
                <a:cs typeface="Times New Roman" pitchFamily="18" charset="0"/>
              </a:rPr>
              <a:t>Individual</a:t>
            </a:r>
          </a:p>
          <a:p>
            <a:pPr lvl="1" algn="just"/>
            <a:r>
              <a:rPr lang="en-US" sz="2000" dirty="0" smtClean="0">
                <a:latin typeface="Times New Roman" pitchFamily="18" charset="0"/>
                <a:cs typeface="Times New Roman" pitchFamily="18" charset="0"/>
              </a:rPr>
              <a:t>Other causes and inexplicable causes</a:t>
            </a:r>
          </a:p>
          <a:p>
            <a:pPr lvl="1" algn="just"/>
            <a:endParaRPr lang="en-US" sz="2000" b="1" dirty="0" smtClean="0">
              <a:latin typeface="Times New Roman" pitchFamily="18" charset="0"/>
              <a:cs typeface="Times New Roman" pitchFamily="18" charset="0"/>
            </a:endParaRPr>
          </a:p>
          <a:p>
            <a:pPr lvl="1" algn="just"/>
            <a:endParaRPr lang="en-US" sz="2000" dirty="0" smtClean="0">
              <a:latin typeface="Times New Roman" pitchFamily="18" charset="0"/>
              <a:cs typeface="Times New Roman" pitchFamily="18" charset="0"/>
            </a:endParaRPr>
          </a:p>
          <a:p>
            <a:pPr lvl="1" algn="just">
              <a:buNone/>
            </a:pP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Establishing Software Standards</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Before establishing a standard development program, it is wise to formulate  an overall plan that considers the available standards, the priority needs of the organization, the status of the projects, the available staff skills and the means for standards enforcement. </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While it is important to establish standards, it is also important to concentrate on those standards that can be implemented in a reasonable period and that will provide the most immediate benefit to the organization.</a:t>
            </a:r>
          </a:p>
          <a:p>
            <a:pPr algn="just">
              <a:buNone/>
            </a:pPr>
            <a:endParaRPr lang="en-US" sz="12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establishment standards starts with an examination of the organization’s standards and procedures. These should be considered in three categories, and an effort should be made to maintain the balance of emphasis among them. </a:t>
            </a:r>
            <a:endParaRPr lang="en-US" sz="24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sz="2400" b="1" dirty="0" smtClean="0">
                <a:latin typeface="Times New Roman" pitchFamily="18" charset="0"/>
                <a:cs typeface="Times New Roman" pitchFamily="18" charset="0"/>
              </a:rPr>
              <a:t>Action team</a:t>
            </a:r>
          </a:p>
          <a:p>
            <a:pPr lvl="1" algn="just"/>
            <a:r>
              <a:rPr lang="en-US" sz="2000" dirty="0" smtClean="0">
                <a:latin typeface="Times New Roman" pitchFamily="18" charset="0"/>
                <a:cs typeface="Times New Roman" pitchFamily="18" charset="0"/>
              </a:rPr>
              <a:t>Process group representative</a:t>
            </a:r>
          </a:p>
          <a:p>
            <a:pPr lvl="1" algn="just"/>
            <a:r>
              <a:rPr lang="en-US" sz="2000" dirty="0" smtClean="0">
                <a:latin typeface="Times New Roman" pitchFamily="18" charset="0"/>
                <a:cs typeface="Times New Roman" pitchFamily="18" charset="0"/>
              </a:rPr>
              <a:t>Education manager</a:t>
            </a:r>
          </a:p>
          <a:p>
            <a:pPr lvl="1" algn="just"/>
            <a:r>
              <a:rPr lang="en-US" sz="2000" dirty="0" smtClean="0">
                <a:latin typeface="Times New Roman" pitchFamily="18" charset="0"/>
                <a:cs typeface="Times New Roman" pitchFamily="18" charset="0"/>
              </a:rPr>
              <a:t>Tools and methods specialist</a:t>
            </a:r>
          </a:p>
          <a:p>
            <a:pPr lvl="1" algn="just"/>
            <a:r>
              <a:rPr lang="en-US" sz="2000" dirty="0" smtClean="0">
                <a:latin typeface="Times New Roman" pitchFamily="18" charset="0"/>
                <a:cs typeface="Times New Roman" pitchFamily="18" charset="0"/>
              </a:rPr>
              <a:t>One or more management representatives from the involved product groups</a:t>
            </a:r>
          </a:p>
          <a:p>
            <a:pPr lvl="1" algn="just"/>
            <a:r>
              <a:rPr lang="en-US" sz="2000" dirty="0" smtClean="0">
                <a:latin typeface="Times New Roman" pitchFamily="18" charset="0"/>
                <a:cs typeface="Times New Roman" pitchFamily="18" charset="0"/>
              </a:rPr>
              <a:t>Quality assurance</a:t>
            </a:r>
          </a:p>
          <a:p>
            <a:pPr lvl="1" algn="just"/>
            <a:r>
              <a:rPr lang="en-US" sz="2000" dirty="0" smtClean="0">
                <a:latin typeface="Times New Roman" pitchFamily="18" charset="0"/>
                <a:cs typeface="Times New Roman" pitchFamily="18" charset="0"/>
              </a:rPr>
              <a:t>Configuration management</a:t>
            </a:r>
          </a:p>
          <a:p>
            <a:pPr lvl="1" algn="just"/>
            <a:endParaRPr lang="en-US" sz="2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20000"/>
          </a:bodyPr>
          <a:lstStyle/>
          <a:p>
            <a:pPr algn="just">
              <a:buNone/>
            </a:pPr>
            <a:r>
              <a:rPr lang="en-US" sz="2400" b="1" dirty="0" smtClean="0">
                <a:latin typeface="Times New Roman" pitchFamily="18" charset="0"/>
                <a:cs typeface="Times New Roman" pitchFamily="18" charset="0"/>
              </a:rPr>
              <a:t>Management and Planning Standards and Procedures</a:t>
            </a:r>
          </a:p>
          <a:p>
            <a:pPr lvl="1" algn="just"/>
            <a:r>
              <a:rPr lang="en-US" sz="2000" dirty="0" smtClean="0">
                <a:latin typeface="Times New Roman" pitchFamily="18" charset="0"/>
                <a:cs typeface="Times New Roman" pitchFamily="18" charset="0"/>
              </a:rPr>
              <a:t>Configuration Management</a:t>
            </a:r>
          </a:p>
          <a:p>
            <a:pPr lvl="1" algn="just"/>
            <a:r>
              <a:rPr lang="en-US" sz="2000" dirty="0" smtClean="0">
                <a:latin typeface="Times New Roman" pitchFamily="18" charset="0"/>
                <a:cs typeface="Times New Roman" pitchFamily="18" charset="0"/>
              </a:rPr>
              <a:t>Estimating and Costing</a:t>
            </a:r>
          </a:p>
          <a:p>
            <a:pPr lvl="1" algn="just"/>
            <a:r>
              <a:rPr lang="en-US" sz="2000" dirty="0" smtClean="0">
                <a:latin typeface="Times New Roman" pitchFamily="18" charset="0"/>
                <a:cs typeface="Times New Roman" pitchFamily="18" charset="0"/>
              </a:rPr>
              <a:t>Software Quality Assurance</a:t>
            </a:r>
          </a:p>
          <a:p>
            <a:pPr lvl="1" algn="just"/>
            <a:r>
              <a:rPr lang="en-US" sz="2000" dirty="0" smtClean="0">
                <a:latin typeface="Times New Roman" pitchFamily="18" charset="0"/>
                <a:cs typeface="Times New Roman" pitchFamily="18" charset="0"/>
              </a:rPr>
              <a:t>Status Reporting</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Development Process, Standards and Methods</a:t>
            </a:r>
          </a:p>
          <a:p>
            <a:pPr lvl="1" algn="just"/>
            <a:r>
              <a:rPr lang="en-US" sz="2000" dirty="0" smtClean="0">
                <a:latin typeface="Times New Roman" pitchFamily="18" charset="0"/>
                <a:cs typeface="Times New Roman" pitchFamily="18" charset="0"/>
              </a:rPr>
              <a:t>Requirements specification</a:t>
            </a:r>
          </a:p>
          <a:p>
            <a:pPr lvl="1" algn="just"/>
            <a:r>
              <a:rPr lang="en-US" sz="2000" dirty="0" smtClean="0">
                <a:latin typeface="Times New Roman" pitchFamily="18" charset="0"/>
                <a:cs typeface="Times New Roman" pitchFamily="18" charset="0"/>
              </a:rPr>
              <a:t>Design</a:t>
            </a:r>
          </a:p>
          <a:p>
            <a:pPr lvl="1" algn="just"/>
            <a:r>
              <a:rPr lang="en-US" sz="2000" dirty="0" smtClean="0">
                <a:latin typeface="Times New Roman" pitchFamily="18" charset="0"/>
                <a:cs typeface="Times New Roman" pitchFamily="18" charset="0"/>
              </a:rPr>
              <a:t>Documentation</a:t>
            </a:r>
          </a:p>
          <a:p>
            <a:pPr lvl="1" algn="just"/>
            <a:r>
              <a:rPr lang="en-US" sz="2000" dirty="0" smtClean="0">
                <a:latin typeface="Times New Roman" pitchFamily="18" charset="0"/>
                <a:cs typeface="Times New Roman" pitchFamily="18" charset="0"/>
              </a:rPr>
              <a:t>Coding</a:t>
            </a:r>
          </a:p>
          <a:p>
            <a:pPr lvl="1" algn="just"/>
            <a:r>
              <a:rPr lang="en-US" sz="2000" dirty="0" smtClean="0">
                <a:latin typeface="Times New Roman" pitchFamily="18" charset="0"/>
                <a:cs typeface="Times New Roman" pitchFamily="18" charset="0"/>
              </a:rPr>
              <a:t>Integration and Test</a:t>
            </a:r>
          </a:p>
          <a:p>
            <a:pPr lvl="1" algn="just"/>
            <a:r>
              <a:rPr lang="en-US" sz="2000" dirty="0" smtClean="0">
                <a:latin typeface="Times New Roman" pitchFamily="18" charset="0"/>
                <a:cs typeface="Times New Roman" pitchFamily="18" charset="0"/>
              </a:rPr>
              <a:t>Reviews, Walkthroughs and Inspections</a:t>
            </a:r>
          </a:p>
          <a:p>
            <a:pPr algn="just">
              <a:buNone/>
            </a:pPr>
            <a:endParaRPr lang="en-US" sz="12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Tools and Process Standards</a:t>
            </a:r>
          </a:p>
          <a:p>
            <a:pPr lvl="1" algn="just"/>
            <a:r>
              <a:rPr lang="en-US" sz="2000" dirty="0" smtClean="0">
                <a:latin typeface="Times New Roman" pitchFamily="18" charset="0"/>
                <a:cs typeface="Times New Roman" pitchFamily="18" charset="0"/>
              </a:rPr>
              <a:t>Product Naming</a:t>
            </a:r>
          </a:p>
          <a:p>
            <a:pPr lvl="1" algn="just"/>
            <a:r>
              <a:rPr lang="en-US" sz="2000" dirty="0" smtClean="0">
                <a:latin typeface="Times New Roman" pitchFamily="18" charset="0"/>
                <a:cs typeface="Times New Roman" pitchFamily="18" charset="0"/>
              </a:rPr>
              <a:t>Size and Cost Measures</a:t>
            </a:r>
          </a:p>
          <a:p>
            <a:pPr lvl="1" algn="just"/>
            <a:r>
              <a:rPr lang="en-US" sz="2000" dirty="0" smtClean="0">
                <a:latin typeface="Times New Roman" pitchFamily="18" charset="0"/>
                <a:cs typeface="Times New Roman" pitchFamily="18" charset="0"/>
              </a:rPr>
              <a:t>Defect Counting and Recording</a:t>
            </a:r>
          </a:p>
          <a:p>
            <a:pPr lvl="1" algn="just"/>
            <a:r>
              <a:rPr lang="en-US" sz="2000" dirty="0" smtClean="0">
                <a:latin typeface="Times New Roman" pitchFamily="18" charset="0"/>
                <a:cs typeface="Times New Roman" pitchFamily="18" charset="0"/>
              </a:rPr>
              <a:t>Code Entry and Editing Tools</a:t>
            </a:r>
          </a:p>
          <a:p>
            <a:pPr lvl="1" algn="just"/>
            <a:r>
              <a:rPr lang="en-US" sz="2000" dirty="0" smtClean="0">
                <a:latin typeface="Times New Roman" pitchFamily="18" charset="0"/>
                <a:cs typeface="Times New Roman" pitchFamily="18" charset="0"/>
              </a:rPr>
              <a:t>Documentation Systems</a:t>
            </a:r>
          </a:p>
          <a:p>
            <a:pPr lvl="1" algn="just"/>
            <a:r>
              <a:rPr lang="en-US" sz="2000" dirty="0" smtClean="0">
                <a:latin typeface="Times New Roman" pitchFamily="18" charset="0"/>
                <a:cs typeface="Times New Roman" pitchFamily="18" charset="0"/>
              </a:rPr>
              <a:t>Languages</a:t>
            </a:r>
          </a:p>
          <a:p>
            <a:pPr lvl="1" algn="just"/>
            <a:r>
              <a:rPr lang="en-US" sz="2000" dirty="0" smtClean="0">
                <a:latin typeface="Times New Roman" pitchFamily="18" charset="0"/>
                <a:cs typeface="Times New Roman" pitchFamily="18" charset="0"/>
              </a:rPr>
              <a:t>Library System</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buNone/>
            </a:pPr>
            <a:r>
              <a:rPr lang="en-US" sz="2400" b="1" dirty="0" smtClean="0">
                <a:latin typeface="Times New Roman" pitchFamily="18" charset="0"/>
                <a:cs typeface="Times New Roman" pitchFamily="18" charset="0"/>
              </a:rPr>
              <a:t>The Standards Development Process </a:t>
            </a:r>
          </a:p>
          <a:p>
            <a:pPr algn="just">
              <a:buNone/>
            </a:pPr>
            <a:endParaRPr lang="en-US" sz="12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It involves the following steps</a:t>
            </a:r>
          </a:p>
          <a:p>
            <a:pPr lvl="1" algn="just"/>
            <a:r>
              <a:rPr lang="en-US" sz="2000" dirty="0" smtClean="0">
                <a:latin typeface="Times New Roman" pitchFamily="18" charset="0"/>
                <a:cs typeface="Times New Roman" pitchFamily="18" charset="0"/>
              </a:rPr>
              <a:t>Establish a standards strategy that defines priorities and recognizes prior work</a:t>
            </a:r>
          </a:p>
          <a:p>
            <a:pPr lvl="1" algn="just"/>
            <a:r>
              <a:rPr lang="en-US" sz="2000" dirty="0" smtClean="0">
                <a:latin typeface="Times New Roman" pitchFamily="18" charset="0"/>
                <a:cs typeface="Times New Roman" pitchFamily="18" charset="0"/>
              </a:rPr>
              <a:t>Distribute, review and maintain this strategy</a:t>
            </a:r>
          </a:p>
          <a:p>
            <a:pPr lvl="1" algn="just"/>
            <a:r>
              <a:rPr lang="en-US" sz="2000" dirty="0" smtClean="0">
                <a:latin typeface="Times New Roman" pitchFamily="18" charset="0"/>
                <a:cs typeface="Times New Roman" pitchFamily="18" charset="0"/>
              </a:rPr>
              <a:t>Select individuals or small working groups to develop the top-priority standards</a:t>
            </a:r>
          </a:p>
          <a:p>
            <a:pPr lvl="1" algn="just"/>
            <a:r>
              <a:rPr lang="en-US" sz="2000" dirty="0" smtClean="0">
                <a:latin typeface="Times New Roman" pitchFamily="18" charset="0"/>
                <a:cs typeface="Times New Roman" pitchFamily="18" charset="0"/>
              </a:rPr>
              <a:t>This development effort should build on prior work where available, define the areas of applicability, specify the introduction strategy, and propose an enforcement plan</a:t>
            </a:r>
          </a:p>
          <a:p>
            <a:pPr lvl="1" algn="just"/>
            <a:r>
              <a:rPr lang="en-US" sz="2000" dirty="0" smtClean="0">
                <a:latin typeface="Times New Roman" pitchFamily="18" charset="0"/>
                <a:cs typeface="Times New Roman" pitchFamily="18" charset="0"/>
              </a:rPr>
              <a:t>The draft standards should be widely distributed and reviewed</a:t>
            </a:r>
          </a:p>
          <a:p>
            <a:pPr lvl="1" algn="just"/>
            <a:r>
              <a:rPr lang="en-US" sz="2000" dirty="0" smtClean="0">
                <a:latin typeface="Times New Roman" pitchFamily="18" charset="0"/>
                <a:cs typeface="Times New Roman" pitchFamily="18" charset="0"/>
              </a:rPr>
              <a:t>The standards should be revised to incorporate the review comments and then re-reviewed if the changes are extensive</a:t>
            </a:r>
          </a:p>
          <a:p>
            <a:pPr lvl="1" algn="just"/>
            <a:r>
              <a:rPr lang="en-US" sz="2000" dirty="0" smtClean="0">
                <a:latin typeface="Times New Roman" pitchFamily="18" charset="0"/>
                <a:cs typeface="Times New Roman" pitchFamily="18" charset="0"/>
              </a:rPr>
              <a:t>The standards should initially be implemented in a limited test environment</a:t>
            </a:r>
          </a:p>
          <a:p>
            <a:pPr lvl="1" algn="just"/>
            <a:r>
              <a:rPr lang="en-US" sz="2000" dirty="0" smtClean="0">
                <a:latin typeface="Times New Roman" pitchFamily="18" charset="0"/>
                <a:cs typeface="Times New Roman" pitchFamily="18" charset="0"/>
              </a:rPr>
              <a:t>Based on this test experience, the standards should again be reviewed and revised</a:t>
            </a:r>
          </a:p>
          <a:p>
            <a:pPr lvl="1" algn="just"/>
            <a:r>
              <a:rPr lang="en-US" sz="2000" dirty="0" smtClean="0">
                <a:latin typeface="Times New Roman" pitchFamily="18" charset="0"/>
                <a:cs typeface="Times New Roman" pitchFamily="18" charset="0"/>
              </a:rPr>
              <a:t>Implement and enforce the standards across the defined areas of applicability</a:t>
            </a:r>
          </a:p>
          <a:p>
            <a:pPr lvl="1" algn="just"/>
            <a:r>
              <a:rPr lang="en-US" sz="2000" dirty="0" smtClean="0">
                <a:latin typeface="Times New Roman" pitchFamily="18" charset="0"/>
                <a:cs typeface="Times New Roman" pitchFamily="18" charset="0"/>
              </a:rPr>
              <a:t>Evaluate the effectiveness of the standards in actual practice</a:t>
            </a: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4518</TotalTime>
  <Words>2249</Words>
  <Application>Microsoft Office PowerPoint</Application>
  <PresentationFormat>On-screen Show (4:3)</PresentationFormat>
  <Paragraphs>702</Paragraphs>
  <Slides>70</Slides>
  <Notes>1</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KPKR</dc:creator>
  <cp:lastModifiedBy>KPKR</cp:lastModifiedBy>
  <cp:revision>435</cp:revision>
  <dcterms:created xsi:type="dcterms:W3CDTF">2006-08-16T00:00:00Z</dcterms:created>
  <dcterms:modified xsi:type="dcterms:W3CDTF">2022-10-18T05:35:32Z</dcterms:modified>
</cp:coreProperties>
</file>