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0"/>
  </p:notesMasterIdLst>
  <p:sldIdLst>
    <p:sldId id="286" r:id="rId2"/>
    <p:sldId id="366" r:id="rId3"/>
    <p:sldId id="287" r:id="rId4"/>
    <p:sldId id="288" r:id="rId5"/>
    <p:sldId id="367" r:id="rId6"/>
    <p:sldId id="289" r:id="rId7"/>
    <p:sldId id="368" r:id="rId8"/>
    <p:sldId id="290" r:id="rId9"/>
    <p:sldId id="369" r:id="rId10"/>
    <p:sldId id="370" r:id="rId11"/>
    <p:sldId id="371" r:id="rId12"/>
    <p:sldId id="372" r:id="rId13"/>
    <p:sldId id="373" r:id="rId14"/>
    <p:sldId id="374" r:id="rId15"/>
    <p:sldId id="291" r:id="rId16"/>
    <p:sldId id="375" r:id="rId17"/>
    <p:sldId id="292" r:id="rId18"/>
    <p:sldId id="376" r:id="rId19"/>
    <p:sldId id="293" r:id="rId20"/>
    <p:sldId id="377" r:id="rId21"/>
    <p:sldId id="294" r:id="rId22"/>
    <p:sldId id="378" r:id="rId23"/>
    <p:sldId id="295" r:id="rId24"/>
    <p:sldId id="380" r:id="rId25"/>
    <p:sldId id="296" r:id="rId26"/>
    <p:sldId id="382" r:id="rId27"/>
    <p:sldId id="297" r:id="rId28"/>
    <p:sldId id="379" r:id="rId29"/>
    <p:sldId id="298" r:id="rId30"/>
    <p:sldId id="381" r:id="rId31"/>
    <p:sldId id="299" r:id="rId32"/>
    <p:sldId id="383" r:id="rId33"/>
    <p:sldId id="300" r:id="rId34"/>
    <p:sldId id="384" r:id="rId35"/>
    <p:sldId id="385" r:id="rId36"/>
    <p:sldId id="386" r:id="rId37"/>
    <p:sldId id="387" r:id="rId38"/>
    <p:sldId id="388" r:id="rId39"/>
    <p:sldId id="389" r:id="rId40"/>
    <p:sldId id="390" r:id="rId41"/>
    <p:sldId id="391" r:id="rId42"/>
    <p:sldId id="392" r:id="rId43"/>
    <p:sldId id="393" r:id="rId44"/>
    <p:sldId id="394" r:id="rId45"/>
    <p:sldId id="395" r:id="rId46"/>
    <p:sldId id="396" r:id="rId47"/>
    <p:sldId id="398" r:id="rId48"/>
    <p:sldId id="399" r:id="rId49"/>
    <p:sldId id="400" r:id="rId50"/>
    <p:sldId id="401" r:id="rId51"/>
    <p:sldId id="402" r:id="rId52"/>
    <p:sldId id="403" r:id="rId53"/>
    <p:sldId id="404" r:id="rId54"/>
    <p:sldId id="405" r:id="rId55"/>
    <p:sldId id="406" r:id="rId56"/>
    <p:sldId id="407" r:id="rId57"/>
    <p:sldId id="408" r:id="rId58"/>
    <p:sldId id="409" r:id="rId59"/>
    <p:sldId id="410" r:id="rId60"/>
    <p:sldId id="411" r:id="rId61"/>
    <p:sldId id="412" r:id="rId62"/>
    <p:sldId id="413" r:id="rId63"/>
    <p:sldId id="414" r:id="rId64"/>
    <p:sldId id="415" r:id="rId65"/>
    <p:sldId id="416" r:id="rId66"/>
    <p:sldId id="448" r:id="rId67"/>
    <p:sldId id="449" r:id="rId68"/>
    <p:sldId id="450" r:id="rId69"/>
    <p:sldId id="451" r:id="rId70"/>
    <p:sldId id="452" r:id="rId71"/>
    <p:sldId id="453" r:id="rId72"/>
    <p:sldId id="474" r:id="rId73"/>
    <p:sldId id="482" r:id="rId74"/>
    <p:sldId id="475" r:id="rId75"/>
    <p:sldId id="483" r:id="rId76"/>
    <p:sldId id="476" r:id="rId77"/>
    <p:sldId id="484" r:id="rId78"/>
    <p:sldId id="477" r:id="rId79"/>
    <p:sldId id="485" r:id="rId80"/>
    <p:sldId id="486" r:id="rId81"/>
    <p:sldId id="478" r:id="rId82"/>
    <p:sldId id="487" r:id="rId83"/>
    <p:sldId id="488" r:id="rId84"/>
    <p:sldId id="479" r:id="rId85"/>
    <p:sldId id="480" r:id="rId86"/>
    <p:sldId id="490" r:id="rId87"/>
    <p:sldId id="489" r:id="rId88"/>
    <p:sldId id="491"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p"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4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EC0C13-717B-431A-8F61-120184A2820A}" type="datetimeFigureOut">
              <a:rPr lang="en-US" smtClean="0"/>
              <a:pPr/>
              <a:t>11/28/2022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0CD6C-F409-4446-ABC2-C044C48377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40CD6C-F409-4446-ABC2-C044C483770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AC3A7-A646-415F-A9CF-7FC2F3F692FD}" type="slidenum">
              <a:rPr lang="en-US"/>
              <a:pPr/>
              <a:t>79</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AC3A7-A646-415F-A9CF-7FC2F3F692FD}" type="slidenum">
              <a:rPr lang="en-US"/>
              <a:pPr/>
              <a:t>80</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40CD6C-F409-4446-ABC2-C044C483770B}"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D3784-EA22-4AF4-B6CC-CB0E14176497}" type="slidenum">
              <a:rPr lang="en-US"/>
              <a:pPr/>
              <a:t>72</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D3784-EA22-4AF4-B6CC-CB0E14176497}" type="slidenum">
              <a:rPr lang="en-US"/>
              <a:pPr/>
              <a:t>73</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07ED5-94B1-42B2-8E12-804A126999A2}" type="slidenum">
              <a:rPr lang="en-US"/>
              <a:pPr/>
              <a:t>74</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707ED5-94B1-42B2-8E12-804A126999A2}" type="slidenum">
              <a:rPr lang="en-US"/>
              <a:pPr/>
              <a:t>75</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9B490D-727E-4473-8A7F-87665E926F7D}" type="slidenum">
              <a:rPr lang="en-US"/>
              <a:pPr/>
              <a:t>76</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9B490D-727E-4473-8A7F-87665E926F7D}" type="slidenum">
              <a:rPr lang="en-US"/>
              <a:pPr/>
              <a:t>77</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AC3A7-A646-415F-A9CF-7FC2F3F692FD}" type="slidenum">
              <a:rPr lang="en-US"/>
              <a:pPr/>
              <a:t>78</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A73DF-3CEC-477F-8958-5FCD247B1DAE}" type="datetimeFigureOut">
              <a:rPr lang="en-US" smtClean="0"/>
              <a:pPr/>
              <a:t>11/28/2022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A73DF-3CEC-477F-8958-5FCD247B1DAE}" type="datetimeFigureOut">
              <a:rPr lang="en-US" smtClean="0"/>
              <a:pPr/>
              <a:t>11/28/2022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D782E-A45B-4522-81A1-57AF923BE9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62" name="Rectangle 14"/>
          <p:cNvSpPr>
            <a:spLocks noGrp="1" noChangeArrowheads="1"/>
          </p:cNvSpPr>
          <p:nvPr>
            <p:ph type="body" idx="1"/>
          </p:nvPr>
        </p:nvSpPr>
        <p:spPr>
          <a:xfrm>
            <a:off x="152400" y="152400"/>
            <a:ext cx="8839200" cy="6553200"/>
          </a:xfrm>
        </p:spPr>
        <p:txBody>
          <a:bodyPr>
            <a:normAutofit/>
          </a:bodyPr>
          <a:lstStyle/>
          <a:p>
            <a:pPr marL="609600" indent="-609600" algn="ctr">
              <a:buFontTx/>
              <a:buNone/>
            </a:pPr>
            <a:r>
              <a:rPr lang="en-US" sz="2200" b="1" dirty="0">
                <a:latin typeface="Times New Roman" pitchFamily="18" charset="0"/>
                <a:cs typeface="Times New Roman" pitchFamily="18" charset="0"/>
              </a:rPr>
              <a:t>PROJECT ORGANIZATIONS AND RESPONSIBILITIES </a:t>
            </a:r>
          </a:p>
          <a:p>
            <a:pPr marL="609600" indent="-609600" algn="just">
              <a:buFontTx/>
              <a:buNone/>
            </a:pPr>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Organization structures form the architecture of the teams.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Organizations </a:t>
            </a:r>
            <a:r>
              <a:rPr lang="en-US" sz="2200" dirty="0">
                <a:latin typeface="Times New Roman" pitchFamily="18" charset="0"/>
                <a:cs typeface="Times New Roman" pitchFamily="18" charset="0"/>
              </a:rPr>
              <a:t>engaged in a software line of business need to support projects with the infrastructure necessary to use a common place.</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Project </a:t>
            </a:r>
            <a:r>
              <a:rPr lang="en-US" sz="2200" dirty="0">
                <a:latin typeface="Times New Roman" pitchFamily="18" charset="0"/>
                <a:cs typeface="Times New Roman" pitchFamily="18" charset="0"/>
              </a:rPr>
              <a:t>organizations need to allocate artifacts and responsibilities clearly across project teams to ensure a balance of global </a:t>
            </a:r>
            <a:r>
              <a:rPr lang="en-US" sz="2200" dirty="0" smtClean="0">
                <a:latin typeface="Times New Roman" pitchFamily="18" charset="0"/>
                <a:cs typeface="Times New Roman" pitchFamily="18" charset="0"/>
              </a:rPr>
              <a:t>(architecture) </a:t>
            </a:r>
            <a:r>
              <a:rPr lang="en-US" sz="2200" dirty="0">
                <a:latin typeface="Times New Roman" pitchFamily="18" charset="0"/>
                <a:cs typeface="Times New Roman" pitchFamily="18" charset="0"/>
              </a:rPr>
              <a:t>and local </a:t>
            </a:r>
            <a:r>
              <a:rPr lang="en-US" sz="2200" dirty="0" smtClean="0">
                <a:latin typeface="Times New Roman" pitchFamily="18" charset="0"/>
                <a:cs typeface="Times New Roman" pitchFamily="18" charset="0"/>
              </a:rPr>
              <a:t>(component) </a:t>
            </a:r>
            <a:r>
              <a:rPr lang="en-US" sz="2200" dirty="0">
                <a:latin typeface="Times New Roman" pitchFamily="18" charset="0"/>
                <a:cs typeface="Times New Roman" pitchFamily="18" charset="0"/>
              </a:rPr>
              <a:t>concerns.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organization must evolve with the WBS and the life-cycle concerns.</a:t>
            </a:r>
          </a:p>
          <a:p>
            <a:pPr marL="609600" indent="-609600" algn="just">
              <a:buFontTx/>
              <a:buNone/>
            </a:pPr>
            <a:endParaRPr lang="en-US" sz="2200" dirty="0">
              <a:latin typeface="Times New Roman" pitchFamily="18" charset="0"/>
              <a:cs typeface="Times New Roman" pitchFamily="18" charset="0"/>
            </a:endParaRPr>
          </a:p>
          <a:p>
            <a:pPr marL="609600" indent="-609600" algn="just">
              <a:buFontTx/>
              <a:buNone/>
            </a:pPr>
            <a:endParaRPr lang="en-US" sz="2200" dirty="0">
              <a:latin typeface="Times New Roman" pitchFamily="18" charset="0"/>
              <a:cs typeface="Times New Roman" pitchFamily="18" charset="0"/>
            </a:endParaRP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9" name="Rectangle 7"/>
          <p:cNvSpPr>
            <a:spLocks noChangeArrowheads="1"/>
          </p:cNvSpPr>
          <p:nvPr/>
        </p:nvSpPr>
        <p:spPr bwMode="auto">
          <a:xfrm>
            <a:off x="2667000" y="1752600"/>
            <a:ext cx="2971800" cy="533400"/>
          </a:xfrm>
          <a:prstGeom prst="rect">
            <a:avLst/>
          </a:prstGeom>
          <a:solidFill>
            <a:schemeClr val="accent1"/>
          </a:solidFill>
          <a:ln w="9525">
            <a:solidFill>
              <a:schemeClr val="tx1"/>
            </a:solidFill>
            <a:miter lim="800000"/>
          </a:ln>
          <a:effectLst/>
        </p:spPr>
        <p:txBody>
          <a:bodyPr wrap="none" anchor="ctr"/>
          <a:lstStyle/>
          <a:p>
            <a:pPr algn="ctr"/>
            <a:r>
              <a:rPr lang="en-US" sz="2000" b="1" dirty="0">
                <a:solidFill>
                  <a:schemeClr val="bg1"/>
                </a:solidFill>
                <a:latin typeface="Times New Roman" pitchFamily="18" charset="0"/>
                <a:cs typeface="Times New Roman" pitchFamily="18" charset="0"/>
              </a:rPr>
              <a:t>Systems Engineering</a:t>
            </a:r>
          </a:p>
        </p:txBody>
      </p:sp>
      <p:sp>
        <p:nvSpPr>
          <p:cNvPr id="85013" name="Text Box 21"/>
          <p:cNvSpPr txBox="1">
            <a:spLocks noChangeArrowheads="1"/>
          </p:cNvSpPr>
          <p:nvPr/>
        </p:nvSpPr>
        <p:spPr bwMode="auto">
          <a:xfrm>
            <a:off x="3886200" y="4800600"/>
            <a:ext cx="1828800" cy="304800"/>
          </a:xfrm>
          <a:prstGeom prst="rect">
            <a:avLst/>
          </a:prstGeom>
          <a:noFill/>
          <a:ln w="9525">
            <a:noFill/>
            <a:miter lim="800000"/>
          </a:ln>
          <a:effectLst/>
        </p:spPr>
        <p:txBody>
          <a:bodyPr>
            <a:spAutoFit/>
          </a:bodyPr>
          <a:lstStyle/>
          <a:p>
            <a:pPr>
              <a:spcBef>
                <a:spcPct val="50000"/>
              </a:spcBef>
            </a:pPr>
            <a:endParaRPr lang="en-US"/>
          </a:p>
        </p:txBody>
      </p:sp>
      <p:sp>
        <p:nvSpPr>
          <p:cNvPr id="24" name="Text Box 5"/>
          <p:cNvSpPr txBox="1">
            <a:spLocks noGrp="1" noChangeArrowheads="1"/>
          </p:cNvSpPr>
          <p:nvPr>
            <p:ph type="body" idx="1"/>
          </p:nvPr>
        </p:nvSpPr>
        <p:spPr bwMode="auto">
          <a:xfrm>
            <a:off x="381000" y="2625566"/>
            <a:ext cx="3429000" cy="1323439"/>
          </a:xfrm>
          <a:prstGeom prst="rect">
            <a:avLst/>
          </a:prstGeom>
          <a:noFill/>
          <a:ln w="9525">
            <a:noFill/>
            <a:miter lim="800000"/>
          </a:ln>
          <a:effectLst/>
        </p:spPr>
        <p:txBody>
          <a:bodyPr wrap="square">
            <a:spAutoFit/>
          </a:bodyPr>
          <a:lstStyle/>
          <a:p>
            <a:pPr algn="ctr">
              <a:spcBef>
                <a:spcPct val="50000"/>
              </a:spcBef>
              <a:buNone/>
            </a:pPr>
            <a:r>
              <a:rPr lang="en-US" sz="2000" b="1" dirty="0" smtClean="0">
                <a:latin typeface="Times New Roman" pitchFamily="18" charset="0"/>
                <a:cs typeface="Times New Roman" pitchFamily="18" charset="0"/>
              </a:rPr>
              <a:t>Artifacts</a:t>
            </a:r>
          </a:p>
          <a:p>
            <a:pPr>
              <a:spcBef>
                <a:spcPct val="50000"/>
              </a:spcBef>
              <a:buNone/>
            </a:pPr>
            <a:r>
              <a:rPr lang="en-US" sz="2000" dirty="0" smtClean="0">
                <a:latin typeface="Times New Roman" pitchFamily="18" charset="0"/>
                <a:cs typeface="Times New Roman" pitchFamily="18" charset="0"/>
              </a:rPr>
              <a:t>Vision Statement</a:t>
            </a:r>
          </a:p>
          <a:p>
            <a:pPr>
              <a:spcBef>
                <a:spcPct val="50000"/>
              </a:spcBef>
              <a:buNone/>
            </a:pPr>
            <a:r>
              <a:rPr lang="en-US" sz="2000" dirty="0" smtClean="0">
                <a:latin typeface="Times New Roman" pitchFamily="18" charset="0"/>
                <a:cs typeface="Times New Roman" pitchFamily="18" charset="0"/>
              </a:rPr>
              <a:t>Requirements Set</a:t>
            </a:r>
            <a:endParaRPr lang="en-US" sz="2000" dirty="0">
              <a:latin typeface="Times New Roman" pitchFamily="18" charset="0"/>
              <a:cs typeface="Times New Roman" pitchFamily="18" charset="0"/>
            </a:endParaRPr>
          </a:p>
        </p:txBody>
      </p:sp>
      <p:sp>
        <p:nvSpPr>
          <p:cNvPr id="25" name="Text Box 6"/>
          <p:cNvSpPr txBox="1">
            <a:spLocks noChangeArrowheads="1"/>
          </p:cNvSpPr>
          <p:nvPr/>
        </p:nvSpPr>
        <p:spPr bwMode="auto">
          <a:xfrm>
            <a:off x="4724400" y="2590800"/>
            <a:ext cx="3886200" cy="1785104"/>
          </a:xfrm>
          <a:prstGeom prst="rect">
            <a:avLst/>
          </a:prstGeom>
          <a:noFill/>
          <a:ln w="9525">
            <a:noFill/>
            <a:miter lim="800000"/>
          </a:ln>
          <a:effectLst/>
        </p:spPr>
        <p:txBody>
          <a:bodyPr wrap="square">
            <a:spAutoFit/>
          </a:bodyPr>
          <a:lstStyle/>
          <a:p>
            <a:pPr>
              <a:spcBef>
                <a:spcPct val="50000"/>
              </a:spcBef>
            </a:pPr>
            <a:r>
              <a:rPr lang="en-US" sz="2000" b="1" dirty="0">
                <a:latin typeface="Times New Roman" pitchFamily="18" charset="0"/>
                <a:cs typeface="Times New Roman" pitchFamily="18" charset="0"/>
              </a:rPr>
              <a:t>Activities </a:t>
            </a:r>
            <a:endParaRPr lang="en-US" sz="2000" b="1" dirty="0" smtClean="0">
              <a:latin typeface="Times New Roman" pitchFamily="18" charset="0"/>
              <a:cs typeface="Times New Roman" pitchFamily="18" charset="0"/>
            </a:endParaRPr>
          </a:p>
          <a:p>
            <a:pPr>
              <a:spcBef>
                <a:spcPct val="50000"/>
              </a:spcBef>
            </a:pPr>
            <a:r>
              <a:rPr lang="en-US" sz="2000" dirty="0" smtClean="0">
                <a:latin typeface="Times New Roman" pitchFamily="18" charset="0"/>
                <a:cs typeface="Times New Roman" pitchFamily="18" charset="0"/>
              </a:rPr>
              <a:t>Requirements Elicitation</a:t>
            </a:r>
          </a:p>
          <a:p>
            <a:pPr>
              <a:spcBef>
                <a:spcPct val="50000"/>
              </a:spcBef>
            </a:pPr>
            <a:r>
              <a:rPr lang="en-US" sz="2000" dirty="0" smtClean="0">
                <a:latin typeface="Times New Roman" pitchFamily="18" charset="0"/>
                <a:cs typeface="Times New Roman" pitchFamily="18" charset="0"/>
              </a:rPr>
              <a:t>Requirements Specification</a:t>
            </a:r>
          </a:p>
          <a:p>
            <a:pPr>
              <a:spcBef>
                <a:spcPct val="50000"/>
              </a:spcBef>
            </a:pPr>
            <a:r>
              <a:rPr lang="en-US" sz="2000" dirty="0" smtClean="0">
                <a:latin typeface="Times New Roman" pitchFamily="18" charset="0"/>
                <a:cs typeface="Times New Roman" pitchFamily="18" charset="0"/>
              </a:rPr>
              <a:t>Use case Modeling</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152400" y="152400"/>
            <a:ext cx="8839200" cy="6553200"/>
          </a:xfrm>
        </p:spPr>
        <p:txBody>
          <a:bodyPr/>
          <a:lstStyle/>
          <a:p>
            <a:pPr>
              <a:buFontTx/>
              <a:buNone/>
            </a:pPr>
            <a:r>
              <a:rPr lang="en-US" sz="2200" b="1" dirty="0">
                <a:latin typeface="Times New Roman" pitchFamily="18" charset="0"/>
                <a:cs typeface="Times New Roman" pitchFamily="18" charset="0"/>
              </a:rPr>
              <a:t>Project Organizations</a:t>
            </a:r>
          </a:p>
          <a:p>
            <a:pPr>
              <a:buFontTx/>
              <a:buNone/>
            </a:pPr>
            <a:endParaRPr lang="en-US" sz="1800" dirty="0"/>
          </a:p>
        </p:txBody>
      </p:sp>
      <p:sp>
        <p:nvSpPr>
          <p:cNvPr id="85000" name="Rectangle 8"/>
          <p:cNvSpPr>
            <a:spLocks noChangeArrowheads="1"/>
          </p:cNvSpPr>
          <p:nvPr/>
        </p:nvSpPr>
        <p:spPr bwMode="auto">
          <a:xfrm>
            <a:off x="2438400" y="1828800"/>
            <a:ext cx="3124200" cy="5334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Administration </a:t>
            </a:r>
          </a:p>
        </p:txBody>
      </p:sp>
      <p:sp>
        <p:nvSpPr>
          <p:cNvPr id="85005" name="Text Box 13"/>
          <p:cNvSpPr txBox="1">
            <a:spLocks noChangeArrowheads="1"/>
          </p:cNvSpPr>
          <p:nvPr/>
        </p:nvSpPr>
        <p:spPr bwMode="auto">
          <a:xfrm>
            <a:off x="4495800" y="2819400"/>
            <a:ext cx="4114800" cy="1631216"/>
          </a:xfrm>
          <a:prstGeom prst="rect">
            <a:avLst/>
          </a:prstGeom>
          <a:noFill/>
          <a:ln w="9525">
            <a:noFill/>
            <a:miter lim="800000"/>
          </a:ln>
          <a:effectLst/>
        </p:spPr>
        <p:txBody>
          <a:bodyPr wrap="square">
            <a:spAutoFit/>
          </a:bodyPr>
          <a:lstStyle/>
          <a:p>
            <a:r>
              <a:rPr lang="en-US" sz="2000" b="1" dirty="0" smtClean="0">
                <a:latin typeface="Times New Roman" pitchFamily="18" charset="0"/>
                <a:cs typeface="Times New Roman" pitchFamily="18" charset="0"/>
              </a:rPr>
              <a:t>Activities</a:t>
            </a:r>
            <a:endParaRPr lang="en-US" sz="2000" b="1" dirty="0">
              <a:latin typeface="Times New Roman" pitchFamily="18" charset="0"/>
              <a:cs typeface="Times New Roman" pitchFamily="18" charset="0"/>
            </a:endParaRPr>
          </a:p>
          <a:p>
            <a:pPr>
              <a:buFontTx/>
              <a:buChar char="•"/>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Financial </a:t>
            </a:r>
            <a:r>
              <a:rPr lang="en-US" sz="2000" dirty="0">
                <a:latin typeface="Times New Roman" pitchFamily="18" charset="0"/>
                <a:cs typeface="Times New Roman" pitchFamily="18" charset="0"/>
              </a:rPr>
              <a:t>forecasting, reporting</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WBS </a:t>
            </a:r>
            <a:r>
              <a:rPr lang="en-US" sz="2000" dirty="0">
                <a:latin typeface="Times New Roman" pitchFamily="18" charset="0"/>
                <a:cs typeface="Times New Roman" pitchFamily="18" charset="0"/>
              </a:rPr>
              <a:t>definition, administration</a:t>
            </a:r>
          </a:p>
        </p:txBody>
      </p:sp>
      <p:sp>
        <p:nvSpPr>
          <p:cNvPr id="85013" name="Text Box 21"/>
          <p:cNvSpPr txBox="1">
            <a:spLocks noChangeArrowheads="1"/>
          </p:cNvSpPr>
          <p:nvPr/>
        </p:nvSpPr>
        <p:spPr bwMode="auto">
          <a:xfrm>
            <a:off x="3886200" y="4800600"/>
            <a:ext cx="1828800" cy="304800"/>
          </a:xfrm>
          <a:prstGeom prst="rect">
            <a:avLst/>
          </a:prstGeom>
          <a:noFill/>
          <a:ln w="9525">
            <a:noFill/>
            <a:miter lim="800000"/>
          </a:ln>
          <a:effectLst/>
        </p:spPr>
        <p:txBody>
          <a:bodyPr>
            <a:spAutoFit/>
          </a:bodyPr>
          <a:lstStyle/>
          <a:p>
            <a:pPr>
              <a:spcBef>
                <a:spcPct val="50000"/>
              </a:spcBef>
            </a:pPr>
            <a:endParaRPr lang="en-US"/>
          </a:p>
        </p:txBody>
      </p:sp>
      <p:sp>
        <p:nvSpPr>
          <p:cNvPr id="22" name="Text Box 13"/>
          <p:cNvSpPr txBox="1">
            <a:spLocks noChangeArrowheads="1"/>
          </p:cNvSpPr>
          <p:nvPr/>
        </p:nvSpPr>
        <p:spPr bwMode="auto">
          <a:xfrm>
            <a:off x="838200" y="2895600"/>
            <a:ext cx="3124200" cy="1169551"/>
          </a:xfrm>
          <a:prstGeom prst="rect">
            <a:avLst/>
          </a:prstGeom>
          <a:noFill/>
          <a:ln w="9525">
            <a:noFill/>
            <a:miter lim="800000"/>
          </a:ln>
          <a:effectLst/>
        </p:spPr>
        <p:txBody>
          <a:bodyPr wrap="square">
            <a:spAutoFit/>
          </a:bodyPr>
          <a:lstStyle/>
          <a:p>
            <a:pPr>
              <a:spcBef>
                <a:spcPct val="50000"/>
              </a:spcBef>
            </a:pPr>
            <a:r>
              <a:rPr lang="en-US" sz="2000" b="1" dirty="0">
                <a:latin typeface="Times New Roman" pitchFamily="18" charset="0"/>
                <a:cs typeface="Times New Roman" pitchFamily="18" charset="0"/>
              </a:rPr>
              <a:t>Artifacts </a:t>
            </a:r>
            <a:endParaRPr lang="en-US" sz="2000" b="1" dirty="0" smtClean="0">
              <a:latin typeface="Times New Roman" pitchFamily="18" charset="0"/>
              <a:cs typeface="Times New Roman" pitchFamily="18" charset="0"/>
            </a:endParaRPr>
          </a:p>
          <a:p>
            <a:pPr>
              <a:spcBef>
                <a:spcPct val="50000"/>
              </a:spcBef>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Work </a:t>
            </a:r>
            <a:r>
              <a:rPr lang="en-US" sz="2000" dirty="0" smtClean="0">
                <a:latin typeface="Times New Roman" pitchFamily="18" charset="0"/>
                <a:cs typeface="Times New Roman" pitchFamily="18" charset="0"/>
              </a:rPr>
              <a:t>Breakdown Structure</a:t>
            </a:r>
            <a:endParaRPr lang="en-US" sz="20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152400" y="152400"/>
            <a:ext cx="8839200" cy="6553200"/>
          </a:xfrm>
        </p:spPr>
        <p:txBody>
          <a:bodyPr/>
          <a:lstStyle/>
          <a:p>
            <a:pPr>
              <a:buFontTx/>
              <a:buNone/>
            </a:pPr>
            <a:r>
              <a:rPr lang="en-US" sz="2200" b="1" dirty="0">
                <a:latin typeface="Times New Roman" pitchFamily="18" charset="0"/>
                <a:cs typeface="Times New Roman" pitchFamily="18" charset="0"/>
              </a:rPr>
              <a:t>Project Organizations</a:t>
            </a:r>
          </a:p>
          <a:p>
            <a:pPr>
              <a:buFontTx/>
              <a:buNone/>
            </a:pPr>
            <a:endParaRPr lang="en-US" sz="1800" dirty="0"/>
          </a:p>
        </p:txBody>
      </p:sp>
      <p:sp>
        <p:nvSpPr>
          <p:cNvPr id="85001" name="Rectangle 9"/>
          <p:cNvSpPr>
            <a:spLocks noChangeArrowheads="1"/>
          </p:cNvSpPr>
          <p:nvPr/>
        </p:nvSpPr>
        <p:spPr bwMode="auto">
          <a:xfrm>
            <a:off x="3200400" y="1143000"/>
            <a:ext cx="26670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Architecture</a:t>
            </a:r>
          </a:p>
        </p:txBody>
      </p:sp>
      <p:sp>
        <p:nvSpPr>
          <p:cNvPr id="85006" name="Text Box 14"/>
          <p:cNvSpPr txBox="1">
            <a:spLocks noChangeArrowheads="1"/>
          </p:cNvSpPr>
          <p:nvPr/>
        </p:nvSpPr>
        <p:spPr bwMode="auto">
          <a:xfrm>
            <a:off x="304800" y="2209800"/>
            <a:ext cx="3048000" cy="1785104"/>
          </a:xfrm>
          <a:prstGeom prst="rect">
            <a:avLst/>
          </a:prstGeom>
          <a:noFill/>
          <a:ln w="9525">
            <a:noFill/>
            <a:miter lim="800000"/>
          </a:ln>
          <a:effectLst/>
        </p:spPr>
        <p:txBody>
          <a:bodyPr wrap="square">
            <a:spAutoFit/>
          </a:bodyPr>
          <a:lstStyle/>
          <a:p>
            <a:pPr algn="ctr">
              <a:spcBef>
                <a:spcPct val="50000"/>
              </a:spcBef>
            </a:pPr>
            <a:r>
              <a:rPr lang="en-US" sz="2000" b="1" dirty="0">
                <a:latin typeface="Times New Roman" pitchFamily="18" charset="0"/>
                <a:cs typeface="Times New Roman" pitchFamily="18" charset="0"/>
              </a:rPr>
              <a:t>Artifacts	                 </a:t>
            </a:r>
            <a:endParaRPr lang="en-US" sz="2000" b="1" dirty="0" smtClean="0">
              <a:latin typeface="Times New Roman" pitchFamily="18" charset="0"/>
              <a:cs typeface="Times New Roman" pitchFamily="18" charset="0"/>
            </a:endParaRPr>
          </a:p>
          <a:p>
            <a:pPr>
              <a:spcBef>
                <a:spcPct val="50000"/>
              </a:spcBef>
            </a:pPr>
            <a:r>
              <a:rPr lang="en-US" sz="2000" dirty="0" smtClean="0">
                <a:latin typeface="Times New Roman" pitchFamily="18" charset="0"/>
                <a:cs typeface="Times New Roman" pitchFamily="18" charset="0"/>
              </a:rPr>
              <a:t>Architecture Description</a:t>
            </a:r>
          </a:p>
          <a:p>
            <a:pPr>
              <a:spcBef>
                <a:spcPct val="50000"/>
              </a:spcBef>
            </a:pPr>
            <a:r>
              <a:rPr lang="en-US" sz="2000" dirty="0" smtClean="0">
                <a:latin typeface="Times New Roman" pitchFamily="18" charset="0"/>
                <a:cs typeface="Times New Roman" pitchFamily="18" charset="0"/>
              </a:rPr>
              <a:t>Release Specifications</a:t>
            </a:r>
          </a:p>
          <a:p>
            <a:pPr>
              <a:spcBef>
                <a:spcPct val="50000"/>
              </a:spcBef>
            </a:pPr>
            <a:r>
              <a:rPr lang="en-US" sz="2000" dirty="0" smtClean="0">
                <a:latin typeface="Times New Roman" pitchFamily="18" charset="0"/>
                <a:cs typeface="Times New Roman" pitchFamily="18" charset="0"/>
              </a:rPr>
              <a:t>Design </a:t>
            </a:r>
            <a:r>
              <a:rPr lang="en-US" sz="2000" dirty="0">
                <a:latin typeface="Times New Roman" pitchFamily="18" charset="0"/>
                <a:cs typeface="Times New Roman" pitchFamily="18" charset="0"/>
              </a:rPr>
              <a:t>S</a:t>
            </a:r>
            <a:r>
              <a:rPr lang="en-US" sz="2000" dirty="0" smtClean="0">
                <a:latin typeface="Times New Roman" pitchFamily="18" charset="0"/>
                <a:cs typeface="Times New Roman" pitchFamily="18" charset="0"/>
              </a:rPr>
              <a:t>et</a:t>
            </a:r>
            <a:r>
              <a:rPr lang="en-US" sz="2000" dirty="0">
                <a:latin typeface="Times New Roman" pitchFamily="18" charset="0"/>
                <a:cs typeface="Times New Roman" pitchFamily="18" charset="0"/>
              </a:rPr>
              <a:t>	</a:t>
            </a:r>
          </a:p>
        </p:txBody>
      </p:sp>
      <p:sp>
        <p:nvSpPr>
          <p:cNvPr id="85013" name="Text Box 21"/>
          <p:cNvSpPr txBox="1">
            <a:spLocks noChangeArrowheads="1"/>
          </p:cNvSpPr>
          <p:nvPr/>
        </p:nvSpPr>
        <p:spPr bwMode="auto">
          <a:xfrm>
            <a:off x="3886200" y="4800600"/>
            <a:ext cx="1828800" cy="304800"/>
          </a:xfrm>
          <a:prstGeom prst="rect">
            <a:avLst/>
          </a:prstGeom>
          <a:noFill/>
          <a:ln w="9525">
            <a:noFill/>
            <a:miter lim="800000"/>
          </a:ln>
          <a:effectLst/>
        </p:spPr>
        <p:txBody>
          <a:bodyPr>
            <a:spAutoFit/>
          </a:bodyPr>
          <a:lstStyle/>
          <a:p>
            <a:pPr>
              <a:spcBef>
                <a:spcPct val="50000"/>
              </a:spcBef>
            </a:pPr>
            <a:endParaRPr lang="en-US"/>
          </a:p>
        </p:txBody>
      </p:sp>
      <p:sp>
        <p:nvSpPr>
          <p:cNvPr id="22" name="Text Box 14"/>
          <p:cNvSpPr txBox="1">
            <a:spLocks noChangeArrowheads="1"/>
          </p:cNvSpPr>
          <p:nvPr/>
        </p:nvSpPr>
        <p:spPr bwMode="auto">
          <a:xfrm>
            <a:off x="5029200" y="2133600"/>
            <a:ext cx="3581400" cy="3631763"/>
          </a:xfrm>
          <a:prstGeom prst="rect">
            <a:avLst/>
          </a:prstGeom>
          <a:noFill/>
          <a:ln w="9525">
            <a:noFill/>
            <a:miter lim="800000"/>
          </a:ln>
          <a:effectLst/>
        </p:spPr>
        <p:txBody>
          <a:bodyPr wrap="square">
            <a:spAutoFit/>
          </a:bodyPr>
          <a:lstStyle/>
          <a:p>
            <a:pPr algn="ctr">
              <a:spcBef>
                <a:spcPts val="1200"/>
              </a:spcBef>
            </a:pPr>
            <a:r>
              <a:rPr lang="en-US" sz="2000" b="1" dirty="0" smtClean="0">
                <a:latin typeface="Times New Roman" pitchFamily="18" charset="0"/>
                <a:cs typeface="Times New Roman" pitchFamily="18" charset="0"/>
              </a:rPr>
              <a:t>Activities </a:t>
            </a:r>
            <a:endParaRPr lang="en-US" sz="2000" b="1" dirty="0">
              <a:latin typeface="Times New Roman" pitchFamily="18" charset="0"/>
              <a:cs typeface="Times New Roman" pitchFamily="18" charset="0"/>
            </a:endParaRPr>
          </a:p>
          <a:p>
            <a:pPr>
              <a:spcBef>
                <a:spcPts val="1200"/>
              </a:spcBef>
            </a:pPr>
            <a:r>
              <a:rPr lang="en-US" sz="2000" dirty="0" smtClean="0">
                <a:latin typeface="Times New Roman" pitchFamily="18" charset="0"/>
                <a:cs typeface="Times New Roman" pitchFamily="18" charset="0"/>
              </a:rPr>
              <a:t>Demonstration planning</a:t>
            </a:r>
          </a:p>
          <a:p>
            <a:pPr>
              <a:spcBef>
                <a:spcPts val="1200"/>
              </a:spcBef>
            </a:pPr>
            <a:r>
              <a:rPr lang="en-US" sz="2000" dirty="0" smtClean="0">
                <a:latin typeface="Times New Roman" pitchFamily="18" charset="0"/>
                <a:cs typeface="Times New Roman" pitchFamily="18" charset="0"/>
              </a:rPr>
              <a:t>Analysis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Design</a:t>
            </a:r>
            <a:endParaRPr lang="en-US" sz="2000" dirty="0">
              <a:latin typeface="Times New Roman" pitchFamily="18" charset="0"/>
              <a:cs typeface="Times New Roman" pitchFamily="18" charset="0"/>
            </a:endParaRPr>
          </a:p>
          <a:p>
            <a:pPr>
              <a:spcBef>
                <a:spcPts val="1200"/>
              </a:spcBef>
            </a:pPr>
            <a:r>
              <a:rPr lang="en-US" sz="2000" dirty="0" smtClean="0">
                <a:latin typeface="Times New Roman" pitchFamily="18" charset="0"/>
                <a:cs typeface="Times New Roman" pitchFamily="18" charset="0"/>
              </a:rPr>
              <a:t>Architecture Prototyping</a:t>
            </a:r>
            <a:endParaRPr lang="en-US" sz="2000" dirty="0">
              <a:latin typeface="Times New Roman" pitchFamily="18" charset="0"/>
              <a:cs typeface="Times New Roman" pitchFamily="18" charset="0"/>
            </a:endParaRPr>
          </a:p>
          <a:p>
            <a:pPr>
              <a:spcBef>
                <a:spcPts val="1200"/>
              </a:spcBef>
            </a:pPr>
            <a:r>
              <a:rPr lang="en-US" sz="2000" dirty="0" smtClean="0">
                <a:latin typeface="Times New Roman" pitchFamily="18" charset="0"/>
                <a:cs typeface="Times New Roman" pitchFamily="18" charset="0"/>
              </a:rPr>
              <a:t>Architecture Documentation</a:t>
            </a:r>
            <a:endParaRPr lang="en-US" sz="2000" dirty="0">
              <a:latin typeface="Times New Roman" pitchFamily="18" charset="0"/>
              <a:cs typeface="Times New Roman" pitchFamily="18" charset="0"/>
            </a:endParaRPr>
          </a:p>
          <a:p>
            <a:pPr>
              <a:spcBef>
                <a:spcPts val="1200"/>
              </a:spcBef>
            </a:pPr>
            <a:r>
              <a:rPr lang="en-US" sz="2000" dirty="0" smtClean="0">
                <a:latin typeface="Times New Roman" pitchFamily="18" charset="0"/>
                <a:cs typeface="Times New Roman" pitchFamily="18" charset="0"/>
              </a:rPr>
              <a:t>Demonstration Coordination</a:t>
            </a:r>
          </a:p>
          <a:p>
            <a:pPr>
              <a:spcBef>
                <a:spcPts val="1200"/>
              </a:spcBef>
            </a:pPr>
            <a:r>
              <a:rPr lang="en-US" sz="2000" dirty="0" smtClean="0">
                <a:latin typeface="Times New Roman" pitchFamily="18" charset="0"/>
                <a:cs typeface="Times New Roman" pitchFamily="18" charset="0"/>
              </a:rPr>
              <a:t>Component Design</a:t>
            </a:r>
          </a:p>
          <a:p>
            <a:pPr>
              <a:spcBef>
                <a:spcPts val="1200"/>
              </a:spcBef>
            </a:pPr>
            <a:r>
              <a:rPr lang="en-US" sz="2000" dirty="0" smtClean="0">
                <a:latin typeface="Times New Roman" pitchFamily="18" charset="0"/>
                <a:cs typeface="Times New Roman" pitchFamily="18" charset="0"/>
              </a:rPr>
              <a:t>Make / Buy </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Reuse Analysis</a:t>
            </a:r>
            <a:endParaRPr lang="en-US"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152400" y="152400"/>
            <a:ext cx="8839200" cy="6553200"/>
          </a:xfrm>
        </p:spPr>
        <p:txBody>
          <a:bodyPr/>
          <a:lstStyle/>
          <a:p>
            <a:pPr>
              <a:buFontTx/>
              <a:buNone/>
            </a:pPr>
            <a:r>
              <a:rPr lang="en-US" sz="2200" b="1" dirty="0">
                <a:latin typeface="Times New Roman" pitchFamily="18" charset="0"/>
                <a:cs typeface="Times New Roman" pitchFamily="18" charset="0"/>
              </a:rPr>
              <a:t>Project Organizations</a:t>
            </a:r>
          </a:p>
          <a:p>
            <a:pPr>
              <a:buFontTx/>
              <a:buNone/>
            </a:pPr>
            <a:endParaRPr lang="en-US" sz="1800" dirty="0"/>
          </a:p>
        </p:txBody>
      </p:sp>
      <p:sp>
        <p:nvSpPr>
          <p:cNvPr id="85001" name="Rectangle 9"/>
          <p:cNvSpPr>
            <a:spLocks noChangeArrowheads="1"/>
          </p:cNvSpPr>
          <p:nvPr/>
        </p:nvSpPr>
        <p:spPr bwMode="auto">
          <a:xfrm>
            <a:off x="3200400" y="1143000"/>
            <a:ext cx="26670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a:t>
            </a:r>
            <a:r>
              <a:rPr lang="en-US" b="1" dirty="0" smtClean="0">
                <a:latin typeface="Times New Roman" pitchFamily="18" charset="0"/>
                <a:cs typeface="Times New Roman" pitchFamily="18" charset="0"/>
              </a:rPr>
              <a:t>Development</a:t>
            </a:r>
            <a:endParaRPr lang="en-US" b="1" dirty="0">
              <a:latin typeface="Times New Roman" pitchFamily="18" charset="0"/>
              <a:cs typeface="Times New Roman" pitchFamily="18" charset="0"/>
            </a:endParaRPr>
          </a:p>
        </p:txBody>
      </p:sp>
      <p:sp>
        <p:nvSpPr>
          <p:cNvPr id="85006" name="Text Box 14"/>
          <p:cNvSpPr txBox="1">
            <a:spLocks noChangeArrowheads="1"/>
          </p:cNvSpPr>
          <p:nvPr/>
        </p:nvSpPr>
        <p:spPr bwMode="auto">
          <a:xfrm>
            <a:off x="304800" y="2209800"/>
            <a:ext cx="3048000" cy="2246769"/>
          </a:xfrm>
          <a:prstGeom prst="rect">
            <a:avLst/>
          </a:prstGeom>
          <a:noFill/>
          <a:ln w="9525">
            <a:noFill/>
            <a:miter lim="800000"/>
          </a:ln>
          <a:effectLst/>
        </p:spPr>
        <p:txBody>
          <a:bodyPr wrap="square">
            <a:spAutoFit/>
          </a:bodyPr>
          <a:lstStyle/>
          <a:p>
            <a:pPr algn="ctr">
              <a:spcBef>
                <a:spcPct val="50000"/>
              </a:spcBef>
            </a:pPr>
            <a:r>
              <a:rPr lang="en-US" sz="2000" b="1" dirty="0">
                <a:latin typeface="Times New Roman" pitchFamily="18" charset="0"/>
                <a:cs typeface="Times New Roman" pitchFamily="18" charset="0"/>
              </a:rPr>
              <a:t>Artifacts	                 </a:t>
            </a:r>
            <a:endParaRPr lang="en-US" sz="2000" b="1" dirty="0" smtClean="0">
              <a:latin typeface="Times New Roman" pitchFamily="18" charset="0"/>
              <a:cs typeface="Times New Roman" pitchFamily="18" charset="0"/>
            </a:endParaRPr>
          </a:p>
          <a:p>
            <a:pPr>
              <a:spcBef>
                <a:spcPct val="50000"/>
              </a:spcBef>
            </a:pPr>
            <a:r>
              <a:rPr lang="en-US" sz="2000" dirty="0" smtClean="0">
                <a:latin typeface="Times New Roman" pitchFamily="18" charset="0"/>
                <a:cs typeface="Times New Roman" pitchFamily="18" charset="0"/>
              </a:rPr>
              <a:t>Design Set</a:t>
            </a:r>
          </a:p>
          <a:p>
            <a:pPr>
              <a:spcBef>
                <a:spcPct val="50000"/>
              </a:spcBef>
            </a:pPr>
            <a:r>
              <a:rPr lang="en-US" sz="2000" dirty="0" smtClean="0">
                <a:latin typeface="Times New Roman" pitchFamily="18" charset="0"/>
                <a:cs typeface="Times New Roman" pitchFamily="18" charset="0"/>
              </a:rPr>
              <a:t>Implementation Set</a:t>
            </a:r>
          </a:p>
          <a:p>
            <a:pPr>
              <a:spcBef>
                <a:spcPct val="50000"/>
              </a:spcBef>
            </a:pPr>
            <a:r>
              <a:rPr lang="en-US" sz="2000" dirty="0" smtClean="0">
                <a:latin typeface="Times New Roman" pitchFamily="18" charset="0"/>
                <a:cs typeface="Times New Roman" pitchFamily="18" charset="0"/>
              </a:rPr>
              <a:t>Requirements Set</a:t>
            </a:r>
          </a:p>
          <a:p>
            <a:pPr>
              <a:spcBef>
                <a:spcPct val="50000"/>
              </a:spcBef>
            </a:pPr>
            <a:r>
              <a:rPr lang="en-US" sz="2000" dirty="0" smtClean="0">
                <a:latin typeface="Times New Roman" pitchFamily="18" charset="0"/>
                <a:cs typeface="Times New Roman" pitchFamily="18" charset="0"/>
              </a:rPr>
              <a:t>Deployment Set</a:t>
            </a:r>
            <a:endParaRPr lang="en-US" sz="2000" dirty="0">
              <a:latin typeface="Times New Roman" pitchFamily="18" charset="0"/>
              <a:cs typeface="Times New Roman" pitchFamily="18" charset="0"/>
            </a:endParaRPr>
          </a:p>
        </p:txBody>
      </p:sp>
      <p:sp>
        <p:nvSpPr>
          <p:cNvPr id="85013" name="Text Box 21"/>
          <p:cNvSpPr txBox="1">
            <a:spLocks noChangeArrowheads="1"/>
          </p:cNvSpPr>
          <p:nvPr/>
        </p:nvSpPr>
        <p:spPr bwMode="auto">
          <a:xfrm>
            <a:off x="3886200" y="4800600"/>
            <a:ext cx="1828800" cy="304800"/>
          </a:xfrm>
          <a:prstGeom prst="rect">
            <a:avLst/>
          </a:prstGeom>
          <a:noFill/>
          <a:ln w="9525">
            <a:noFill/>
            <a:miter lim="800000"/>
          </a:ln>
          <a:effectLst/>
        </p:spPr>
        <p:txBody>
          <a:bodyPr>
            <a:spAutoFit/>
          </a:bodyPr>
          <a:lstStyle/>
          <a:p>
            <a:pPr>
              <a:spcBef>
                <a:spcPct val="50000"/>
              </a:spcBef>
            </a:pPr>
            <a:endParaRPr lang="en-US"/>
          </a:p>
        </p:txBody>
      </p:sp>
      <p:sp>
        <p:nvSpPr>
          <p:cNvPr id="22" name="Text Box 14"/>
          <p:cNvSpPr txBox="1">
            <a:spLocks noChangeArrowheads="1"/>
          </p:cNvSpPr>
          <p:nvPr/>
        </p:nvSpPr>
        <p:spPr bwMode="auto">
          <a:xfrm>
            <a:off x="5029200" y="2133600"/>
            <a:ext cx="3581400" cy="2246769"/>
          </a:xfrm>
          <a:prstGeom prst="rect">
            <a:avLst/>
          </a:prstGeom>
          <a:noFill/>
          <a:ln w="9525">
            <a:noFill/>
            <a:miter lim="800000"/>
          </a:ln>
          <a:effectLst/>
        </p:spPr>
        <p:txBody>
          <a:bodyPr wrap="square">
            <a:spAutoFit/>
          </a:bodyPr>
          <a:lstStyle/>
          <a:p>
            <a:pPr algn="ctr">
              <a:spcBef>
                <a:spcPts val="1200"/>
              </a:spcBef>
            </a:pPr>
            <a:r>
              <a:rPr lang="en-US" sz="2000" b="1" dirty="0" smtClean="0">
                <a:latin typeface="Times New Roman" pitchFamily="18" charset="0"/>
                <a:cs typeface="Times New Roman" pitchFamily="18" charset="0"/>
              </a:rPr>
              <a:t>Activities </a:t>
            </a:r>
            <a:endParaRPr lang="en-US" sz="2000" b="1" dirty="0">
              <a:latin typeface="Times New Roman" pitchFamily="18" charset="0"/>
              <a:cs typeface="Times New Roman" pitchFamily="18" charset="0"/>
            </a:endParaRPr>
          </a:p>
          <a:p>
            <a:pPr>
              <a:spcBef>
                <a:spcPts val="1200"/>
              </a:spcBef>
            </a:pPr>
            <a:r>
              <a:rPr lang="en-US" sz="2000" dirty="0" smtClean="0">
                <a:latin typeface="Times New Roman" pitchFamily="18" charset="0"/>
                <a:cs typeface="Times New Roman" pitchFamily="18" charset="0"/>
              </a:rPr>
              <a:t>Component Design</a:t>
            </a:r>
          </a:p>
          <a:p>
            <a:pPr>
              <a:spcBef>
                <a:spcPts val="1200"/>
              </a:spcBef>
            </a:pPr>
            <a:r>
              <a:rPr lang="en-US" sz="2000" dirty="0" smtClean="0">
                <a:latin typeface="Times New Roman" pitchFamily="18" charset="0"/>
                <a:cs typeface="Times New Roman" pitchFamily="18" charset="0"/>
              </a:rPr>
              <a:t>Component Implementation</a:t>
            </a:r>
          </a:p>
          <a:p>
            <a:pPr>
              <a:spcBef>
                <a:spcPts val="1200"/>
              </a:spcBef>
            </a:pPr>
            <a:r>
              <a:rPr lang="en-US" sz="2000" dirty="0" smtClean="0">
                <a:latin typeface="Times New Roman" pitchFamily="18" charset="0"/>
                <a:cs typeface="Times New Roman" pitchFamily="18" charset="0"/>
              </a:rPr>
              <a:t>Component Testing</a:t>
            </a:r>
          </a:p>
          <a:p>
            <a:pPr>
              <a:spcBef>
                <a:spcPts val="1200"/>
              </a:spcBef>
            </a:pPr>
            <a:r>
              <a:rPr lang="en-US" sz="2000" dirty="0" smtClean="0">
                <a:latin typeface="Times New Roman" pitchFamily="18" charset="0"/>
                <a:cs typeface="Times New Roman" pitchFamily="18" charset="0"/>
              </a:rPr>
              <a:t>Component Maintenance </a:t>
            </a:r>
            <a:endParaRPr lang="en-US"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152400" y="152400"/>
            <a:ext cx="8839200" cy="6553200"/>
          </a:xfrm>
        </p:spPr>
        <p:txBody>
          <a:bodyPr/>
          <a:lstStyle/>
          <a:p>
            <a:pPr>
              <a:buFontTx/>
              <a:buNone/>
            </a:pPr>
            <a:r>
              <a:rPr lang="en-US" sz="2200" b="1" dirty="0">
                <a:latin typeface="Times New Roman" pitchFamily="18" charset="0"/>
                <a:cs typeface="Times New Roman" pitchFamily="18" charset="0"/>
              </a:rPr>
              <a:t>Project Organizations</a:t>
            </a:r>
          </a:p>
          <a:p>
            <a:pPr>
              <a:buFontTx/>
              <a:buNone/>
            </a:pPr>
            <a:endParaRPr lang="en-US" sz="1800" dirty="0"/>
          </a:p>
        </p:txBody>
      </p:sp>
      <p:sp>
        <p:nvSpPr>
          <p:cNvPr id="85001" name="Rectangle 9"/>
          <p:cNvSpPr>
            <a:spLocks noChangeArrowheads="1"/>
          </p:cNvSpPr>
          <p:nvPr/>
        </p:nvSpPr>
        <p:spPr bwMode="auto">
          <a:xfrm>
            <a:off x="3200400" y="914400"/>
            <a:ext cx="26670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a:t>
            </a:r>
            <a:r>
              <a:rPr lang="en-US" b="1" dirty="0" smtClean="0">
                <a:latin typeface="Times New Roman" pitchFamily="18" charset="0"/>
                <a:cs typeface="Times New Roman" pitchFamily="18" charset="0"/>
              </a:rPr>
              <a:t>Assessment</a:t>
            </a:r>
            <a:endParaRPr lang="en-US" b="1" dirty="0">
              <a:latin typeface="Times New Roman" pitchFamily="18" charset="0"/>
              <a:cs typeface="Times New Roman" pitchFamily="18" charset="0"/>
            </a:endParaRPr>
          </a:p>
        </p:txBody>
      </p:sp>
      <p:sp>
        <p:nvSpPr>
          <p:cNvPr id="85006" name="Text Box 14"/>
          <p:cNvSpPr txBox="1">
            <a:spLocks noChangeArrowheads="1"/>
          </p:cNvSpPr>
          <p:nvPr/>
        </p:nvSpPr>
        <p:spPr bwMode="auto">
          <a:xfrm>
            <a:off x="304800" y="1981200"/>
            <a:ext cx="3048000" cy="3170099"/>
          </a:xfrm>
          <a:prstGeom prst="rect">
            <a:avLst/>
          </a:prstGeom>
          <a:noFill/>
          <a:ln w="9525">
            <a:noFill/>
            <a:miter lim="800000"/>
          </a:ln>
          <a:effectLst/>
        </p:spPr>
        <p:txBody>
          <a:bodyPr wrap="square">
            <a:spAutoFit/>
          </a:bodyPr>
          <a:lstStyle/>
          <a:p>
            <a:pPr algn="ctr">
              <a:spcBef>
                <a:spcPct val="50000"/>
              </a:spcBef>
            </a:pPr>
            <a:r>
              <a:rPr lang="en-US" sz="2000" b="1" dirty="0">
                <a:latin typeface="Times New Roman" pitchFamily="18" charset="0"/>
                <a:cs typeface="Times New Roman" pitchFamily="18" charset="0"/>
              </a:rPr>
              <a:t>Artifacts	                 </a:t>
            </a:r>
            <a:endParaRPr lang="en-US" sz="2000" b="1" dirty="0" smtClean="0">
              <a:latin typeface="Times New Roman" pitchFamily="18" charset="0"/>
              <a:cs typeface="Times New Roman" pitchFamily="18" charset="0"/>
            </a:endParaRPr>
          </a:p>
          <a:p>
            <a:pPr>
              <a:spcBef>
                <a:spcPct val="50000"/>
              </a:spcBef>
            </a:pPr>
            <a:r>
              <a:rPr lang="en-US" sz="2000" dirty="0" smtClean="0">
                <a:latin typeface="Times New Roman" pitchFamily="18" charset="0"/>
                <a:cs typeface="Times New Roman" pitchFamily="18" charset="0"/>
              </a:rPr>
              <a:t>Deployment Set</a:t>
            </a:r>
          </a:p>
          <a:p>
            <a:pPr>
              <a:spcBef>
                <a:spcPct val="50000"/>
              </a:spcBef>
            </a:pPr>
            <a:r>
              <a:rPr lang="en-US" sz="2000" dirty="0" smtClean="0">
                <a:latin typeface="Times New Roman" pitchFamily="18" charset="0"/>
                <a:cs typeface="Times New Roman" pitchFamily="18" charset="0"/>
              </a:rPr>
              <a:t>SCO Database</a:t>
            </a:r>
          </a:p>
          <a:p>
            <a:pPr>
              <a:spcBef>
                <a:spcPct val="50000"/>
              </a:spcBef>
            </a:pPr>
            <a:r>
              <a:rPr lang="en-US" sz="2000" dirty="0" smtClean="0">
                <a:latin typeface="Times New Roman" pitchFamily="18" charset="0"/>
                <a:cs typeface="Times New Roman" pitchFamily="18" charset="0"/>
              </a:rPr>
              <a:t>User Manual</a:t>
            </a:r>
          </a:p>
          <a:p>
            <a:pPr>
              <a:spcBef>
                <a:spcPct val="50000"/>
              </a:spcBef>
            </a:pPr>
            <a:r>
              <a:rPr lang="en-US" sz="2000" dirty="0" smtClean="0">
                <a:latin typeface="Times New Roman" pitchFamily="18" charset="0"/>
                <a:cs typeface="Times New Roman" pitchFamily="18" charset="0"/>
              </a:rPr>
              <a:t>Release Descriptions</a:t>
            </a:r>
          </a:p>
          <a:p>
            <a:pPr>
              <a:spcBef>
                <a:spcPct val="50000"/>
              </a:spcBef>
            </a:pPr>
            <a:r>
              <a:rPr lang="en-US" sz="2000" dirty="0" smtClean="0">
                <a:latin typeface="Times New Roman" pitchFamily="18" charset="0"/>
                <a:cs typeface="Times New Roman" pitchFamily="18" charset="0"/>
              </a:rPr>
              <a:t>Environment</a:t>
            </a:r>
          </a:p>
          <a:p>
            <a:pPr>
              <a:spcBef>
                <a:spcPct val="50000"/>
              </a:spcBef>
            </a:pPr>
            <a:r>
              <a:rPr lang="en-US" sz="2000" dirty="0" smtClean="0">
                <a:latin typeface="Times New Roman" pitchFamily="18" charset="0"/>
                <a:cs typeface="Times New Roman" pitchFamily="18" charset="0"/>
              </a:rPr>
              <a:t>Deployment Documents</a:t>
            </a:r>
            <a:endParaRPr lang="en-US" sz="2000" dirty="0">
              <a:latin typeface="Times New Roman" pitchFamily="18" charset="0"/>
              <a:cs typeface="Times New Roman" pitchFamily="18" charset="0"/>
            </a:endParaRPr>
          </a:p>
        </p:txBody>
      </p:sp>
      <p:sp>
        <p:nvSpPr>
          <p:cNvPr id="85013" name="Text Box 21"/>
          <p:cNvSpPr txBox="1">
            <a:spLocks noChangeArrowheads="1"/>
          </p:cNvSpPr>
          <p:nvPr/>
        </p:nvSpPr>
        <p:spPr bwMode="auto">
          <a:xfrm>
            <a:off x="3886200" y="4800600"/>
            <a:ext cx="1828800" cy="304800"/>
          </a:xfrm>
          <a:prstGeom prst="rect">
            <a:avLst/>
          </a:prstGeom>
          <a:noFill/>
          <a:ln w="9525">
            <a:noFill/>
            <a:miter lim="800000"/>
          </a:ln>
          <a:effectLst/>
        </p:spPr>
        <p:txBody>
          <a:bodyPr>
            <a:spAutoFit/>
          </a:bodyPr>
          <a:lstStyle/>
          <a:p>
            <a:pPr>
              <a:spcBef>
                <a:spcPct val="50000"/>
              </a:spcBef>
            </a:pPr>
            <a:endParaRPr lang="en-US"/>
          </a:p>
        </p:txBody>
      </p:sp>
      <p:sp>
        <p:nvSpPr>
          <p:cNvPr id="22" name="Text Box 14"/>
          <p:cNvSpPr txBox="1">
            <a:spLocks noChangeArrowheads="1"/>
          </p:cNvSpPr>
          <p:nvPr/>
        </p:nvSpPr>
        <p:spPr bwMode="auto">
          <a:xfrm>
            <a:off x="5029200" y="1905000"/>
            <a:ext cx="3581400" cy="4555093"/>
          </a:xfrm>
          <a:prstGeom prst="rect">
            <a:avLst/>
          </a:prstGeom>
          <a:noFill/>
          <a:ln w="9525">
            <a:noFill/>
            <a:miter lim="800000"/>
          </a:ln>
          <a:effectLst/>
        </p:spPr>
        <p:txBody>
          <a:bodyPr wrap="square">
            <a:spAutoFit/>
          </a:bodyPr>
          <a:lstStyle/>
          <a:p>
            <a:pPr algn="ctr">
              <a:spcBef>
                <a:spcPts val="1200"/>
              </a:spcBef>
            </a:pPr>
            <a:r>
              <a:rPr lang="en-US" sz="2000" b="1" dirty="0" smtClean="0">
                <a:latin typeface="Times New Roman" pitchFamily="18" charset="0"/>
                <a:cs typeface="Times New Roman" pitchFamily="18" charset="0"/>
              </a:rPr>
              <a:t>Activities </a:t>
            </a:r>
            <a:endParaRPr lang="en-US" sz="2000" b="1" dirty="0">
              <a:latin typeface="Times New Roman" pitchFamily="18" charset="0"/>
              <a:cs typeface="Times New Roman" pitchFamily="18" charset="0"/>
            </a:endParaRPr>
          </a:p>
          <a:p>
            <a:pPr>
              <a:spcBef>
                <a:spcPts val="1200"/>
              </a:spcBef>
            </a:pPr>
            <a:r>
              <a:rPr lang="en-US" sz="2000" dirty="0" smtClean="0">
                <a:latin typeface="Times New Roman" pitchFamily="18" charset="0"/>
                <a:cs typeface="Times New Roman" pitchFamily="18" charset="0"/>
              </a:rPr>
              <a:t>Release Assessment</a:t>
            </a:r>
          </a:p>
          <a:p>
            <a:pPr>
              <a:spcBef>
                <a:spcPts val="1200"/>
              </a:spcBef>
            </a:pPr>
            <a:r>
              <a:rPr lang="en-US" sz="2000" dirty="0" smtClean="0">
                <a:latin typeface="Times New Roman" pitchFamily="18" charset="0"/>
                <a:cs typeface="Times New Roman" pitchFamily="18" charset="0"/>
              </a:rPr>
              <a:t>Use case / Scenario Testing</a:t>
            </a:r>
          </a:p>
          <a:p>
            <a:pPr>
              <a:spcBef>
                <a:spcPts val="1200"/>
              </a:spcBef>
            </a:pPr>
            <a:r>
              <a:rPr lang="en-US" sz="2000" dirty="0" smtClean="0">
                <a:latin typeface="Times New Roman" pitchFamily="18" charset="0"/>
                <a:cs typeface="Times New Roman" pitchFamily="18" charset="0"/>
              </a:rPr>
              <a:t>Test Scenario Development</a:t>
            </a:r>
          </a:p>
          <a:p>
            <a:pPr>
              <a:spcBef>
                <a:spcPts val="1200"/>
              </a:spcBef>
            </a:pPr>
            <a:r>
              <a:rPr lang="en-US" sz="2000" dirty="0" smtClean="0">
                <a:latin typeface="Times New Roman" pitchFamily="18" charset="0"/>
                <a:cs typeface="Times New Roman" pitchFamily="18" charset="0"/>
              </a:rPr>
              <a:t>Change Management</a:t>
            </a:r>
          </a:p>
          <a:p>
            <a:pPr>
              <a:spcBef>
                <a:spcPts val="1200"/>
              </a:spcBef>
            </a:pPr>
            <a:r>
              <a:rPr lang="en-US" sz="2000" dirty="0" smtClean="0">
                <a:latin typeface="Times New Roman" pitchFamily="18" charset="0"/>
                <a:cs typeface="Times New Roman" pitchFamily="18" charset="0"/>
              </a:rPr>
              <a:t>Transition to User</a:t>
            </a:r>
          </a:p>
          <a:p>
            <a:pPr>
              <a:spcBef>
                <a:spcPts val="1200"/>
              </a:spcBef>
            </a:pPr>
            <a:r>
              <a:rPr lang="en-US" sz="2000" dirty="0" smtClean="0">
                <a:latin typeface="Times New Roman" pitchFamily="18" charset="0"/>
                <a:cs typeface="Times New Roman" pitchFamily="18" charset="0"/>
              </a:rPr>
              <a:t>System Administration</a:t>
            </a:r>
          </a:p>
          <a:p>
            <a:pPr>
              <a:spcBef>
                <a:spcPts val="1200"/>
              </a:spcBef>
            </a:pPr>
            <a:r>
              <a:rPr lang="en-US" sz="2000" dirty="0" smtClean="0">
                <a:latin typeface="Times New Roman" pitchFamily="18" charset="0"/>
                <a:cs typeface="Times New Roman" pitchFamily="18" charset="0"/>
              </a:rPr>
              <a:t>Environment Configuration</a:t>
            </a:r>
          </a:p>
          <a:p>
            <a:pPr>
              <a:spcBef>
                <a:spcPts val="1200"/>
              </a:spcBef>
            </a:pPr>
            <a:r>
              <a:rPr lang="en-US" sz="2000" dirty="0" smtClean="0">
                <a:latin typeface="Times New Roman" pitchFamily="18" charset="0"/>
                <a:cs typeface="Times New Roman" pitchFamily="18" charset="0"/>
              </a:rPr>
              <a:t>Environment Maintenance</a:t>
            </a:r>
          </a:p>
          <a:p>
            <a:pPr>
              <a:spcBef>
                <a:spcPts val="1200"/>
              </a:spcBef>
            </a:pPr>
            <a:r>
              <a:rPr lang="en-US" sz="2000" dirty="0" err="1" smtClean="0">
                <a:latin typeface="Times New Roman" pitchFamily="18" charset="0"/>
                <a:cs typeface="Times New Roman" pitchFamily="18" charset="0"/>
              </a:rPr>
              <a:t>Toolsmitting</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152400" y="152400"/>
            <a:ext cx="8839200" cy="6553200"/>
          </a:xfrm>
        </p:spPr>
        <p:txBody>
          <a:bodyPr>
            <a:normAutofit/>
          </a:bodyPr>
          <a:lstStyle/>
          <a:p>
            <a:pPr algn="just">
              <a:buFontTx/>
              <a:buNone/>
            </a:pPr>
            <a:r>
              <a:rPr lang="en-US" sz="2200" dirty="0">
                <a:latin typeface="Times New Roman" pitchFamily="18" charset="0"/>
                <a:cs typeface="Times New Roman" pitchFamily="18" charset="0"/>
              </a:rPr>
              <a:t>The main features of the default organization are </a:t>
            </a:r>
            <a:endParaRPr lang="en-US" sz="2200" dirty="0" smtClean="0">
              <a:latin typeface="Times New Roman" pitchFamily="18" charset="0"/>
              <a:cs typeface="Times New Roman" pitchFamily="18" charset="0"/>
            </a:endParaRPr>
          </a:p>
          <a:p>
            <a:pPr algn="just">
              <a:buFontTx/>
              <a:buNone/>
            </a:pPr>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The project management team is an active participant, responsible for producing as well as managing. Project management is not a spectator sport.</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architecture team is responsible for artifacts and for the integration of components, not just for staff functions.</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development team owns the component construction and maintenance activities. The assessment team is separate from development. This structure fosters an independent quality perspective and focuses a team </a:t>
            </a:r>
            <a:r>
              <a:rPr lang="en-US" sz="2200" dirty="0" smtClean="0">
                <a:latin typeface="Times New Roman" pitchFamily="18" charset="0"/>
                <a:cs typeface="Times New Roman" pitchFamily="18" charset="0"/>
              </a:rPr>
              <a:t>on </a:t>
            </a:r>
            <a:r>
              <a:rPr lang="en-US" sz="2200" dirty="0">
                <a:latin typeface="Times New Roman" pitchFamily="18" charset="0"/>
                <a:cs typeface="Times New Roman" pitchFamily="18" charset="0"/>
              </a:rPr>
              <a:t>testing and product evaluation activities concurrent with on-going development.</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Quality </a:t>
            </a:r>
            <a:r>
              <a:rPr lang="en-US" sz="2200" dirty="0">
                <a:latin typeface="Times New Roman" pitchFamily="18" charset="0"/>
                <a:cs typeface="Times New Roman" pitchFamily="18" charset="0"/>
              </a:rPr>
              <a:t>is everyone’s job, integrated into all activities and checkpoints. Each team takes responsibility for a different quality perspective.</a:t>
            </a:r>
          </a:p>
          <a:p>
            <a:pPr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152400" y="152400"/>
            <a:ext cx="8839200" cy="6553200"/>
          </a:xfrm>
        </p:spPr>
        <p:txBody>
          <a:bodyPr>
            <a:noAutofit/>
          </a:bodyPr>
          <a:lstStyle/>
          <a:p>
            <a:pPr algn="just">
              <a:buFontTx/>
              <a:buNone/>
            </a:pPr>
            <a:r>
              <a:rPr lang="en-US" sz="2200" b="1" dirty="0" smtClean="0">
                <a:latin typeface="Times New Roman" pitchFamily="18" charset="0"/>
                <a:cs typeface="Times New Roman" pitchFamily="18" charset="0"/>
              </a:rPr>
              <a:t>Software </a:t>
            </a:r>
            <a:r>
              <a:rPr lang="en-US" sz="2200" b="1" dirty="0">
                <a:latin typeface="Times New Roman" pitchFamily="18" charset="0"/>
                <a:cs typeface="Times New Roman" pitchFamily="18" charset="0"/>
              </a:rPr>
              <a:t>Management </a:t>
            </a:r>
            <a:r>
              <a:rPr lang="en-US" sz="2200" b="1" dirty="0" smtClean="0">
                <a:latin typeface="Times New Roman" pitchFamily="18" charset="0"/>
                <a:cs typeface="Times New Roman" pitchFamily="18" charset="0"/>
              </a:rPr>
              <a:t>Team</a:t>
            </a:r>
          </a:p>
          <a:p>
            <a:pPr algn="just">
              <a:buFontTx/>
              <a:buNone/>
            </a:pPr>
            <a:endParaRPr lang="en-US" sz="1200" b="1" dirty="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Schedules</a:t>
            </a:r>
            <a:r>
              <a:rPr lang="en-US" sz="2200" dirty="0">
                <a:latin typeface="Times New Roman" pitchFamily="18" charset="0"/>
                <a:cs typeface="Times New Roman" pitchFamily="18" charset="0"/>
              </a:rPr>
              <a:t>, costs, functionality, and quality expectations are highly interrelated and require continuous negotiation among multiple stakeholders who have differing goals.</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software management team carries the burden of delivering win conditions to all stakeholders.</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software management team is responsible for planning the effort, conducting the plan, and adapting the plan to changes in the understanding of the requirements or the design.</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team takes ownership of resource management and project scope, and sets operational priorities across the project life cycle.</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These </a:t>
            </a:r>
            <a:r>
              <a:rPr lang="en-US" sz="2200" dirty="0">
                <a:latin typeface="Times New Roman" pitchFamily="18" charset="0"/>
                <a:cs typeface="Times New Roman" pitchFamily="18" charset="0"/>
              </a:rPr>
              <a:t>activities correspond to managing the expectations of all stakeholders throughout the project life cycle.</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software management team takes ownership of all aspects of quality</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xfrm>
            <a:off x="152400" y="228600"/>
            <a:ext cx="8839200" cy="6553200"/>
          </a:xfrm>
        </p:spPr>
        <p:txBody>
          <a:bodyPr/>
          <a:lstStyle/>
          <a:p>
            <a:pPr>
              <a:buFontTx/>
              <a:buNone/>
            </a:pPr>
            <a:r>
              <a:rPr lang="en-US" sz="2200" b="1" dirty="0">
                <a:latin typeface="Times New Roman" pitchFamily="18" charset="0"/>
                <a:cs typeface="Times New Roman" pitchFamily="18" charset="0"/>
              </a:rPr>
              <a:t>Software management team activities</a:t>
            </a:r>
          </a:p>
          <a:p>
            <a:pPr>
              <a:buFontTx/>
              <a:buNone/>
            </a:pPr>
            <a:endParaRPr lang="en-US" sz="1600" b="1" dirty="0"/>
          </a:p>
        </p:txBody>
      </p:sp>
      <p:sp>
        <p:nvSpPr>
          <p:cNvPr id="90116" name="Rectangle 4"/>
          <p:cNvSpPr>
            <a:spLocks noChangeArrowheads="1"/>
          </p:cNvSpPr>
          <p:nvPr/>
        </p:nvSpPr>
        <p:spPr bwMode="auto">
          <a:xfrm>
            <a:off x="2971800" y="685800"/>
            <a:ext cx="2514600" cy="6858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Management</a:t>
            </a:r>
          </a:p>
        </p:txBody>
      </p:sp>
      <p:sp>
        <p:nvSpPr>
          <p:cNvPr id="90117" name="Line 5"/>
          <p:cNvSpPr>
            <a:spLocks noChangeShapeType="1"/>
          </p:cNvSpPr>
          <p:nvPr/>
        </p:nvSpPr>
        <p:spPr bwMode="auto">
          <a:xfrm>
            <a:off x="3505200" y="1371600"/>
            <a:ext cx="0" cy="914400"/>
          </a:xfrm>
          <a:prstGeom prst="line">
            <a:avLst/>
          </a:prstGeom>
          <a:noFill/>
          <a:ln w="9525">
            <a:solidFill>
              <a:schemeClr val="tx1"/>
            </a:solidFill>
            <a:round/>
          </a:ln>
          <a:effectLst/>
        </p:spPr>
        <p:txBody>
          <a:bodyPr/>
          <a:lstStyle/>
          <a:p>
            <a:endParaRPr lang="en-US"/>
          </a:p>
        </p:txBody>
      </p:sp>
      <p:sp>
        <p:nvSpPr>
          <p:cNvPr id="90118" name="Line 6"/>
          <p:cNvSpPr>
            <a:spLocks noChangeShapeType="1"/>
          </p:cNvSpPr>
          <p:nvPr/>
        </p:nvSpPr>
        <p:spPr bwMode="auto">
          <a:xfrm>
            <a:off x="3505200" y="1676400"/>
            <a:ext cx="533400" cy="0"/>
          </a:xfrm>
          <a:prstGeom prst="line">
            <a:avLst/>
          </a:prstGeom>
          <a:noFill/>
          <a:ln w="9525">
            <a:solidFill>
              <a:schemeClr val="tx1"/>
            </a:solidFill>
            <a:round/>
          </a:ln>
          <a:effectLst/>
        </p:spPr>
        <p:txBody>
          <a:bodyPr/>
          <a:lstStyle/>
          <a:p>
            <a:endParaRPr lang="en-US"/>
          </a:p>
        </p:txBody>
      </p:sp>
      <p:sp>
        <p:nvSpPr>
          <p:cNvPr id="90119" name="Text Box 7"/>
          <p:cNvSpPr txBox="1">
            <a:spLocks noChangeArrowheads="1"/>
          </p:cNvSpPr>
          <p:nvPr/>
        </p:nvSpPr>
        <p:spPr bwMode="auto">
          <a:xfrm>
            <a:off x="4114800" y="1460500"/>
            <a:ext cx="2555875" cy="368300"/>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Systems engineering</a:t>
            </a:r>
          </a:p>
        </p:txBody>
      </p:sp>
      <p:sp>
        <p:nvSpPr>
          <p:cNvPr id="90120" name="Line 8"/>
          <p:cNvSpPr>
            <a:spLocks noChangeShapeType="1"/>
          </p:cNvSpPr>
          <p:nvPr/>
        </p:nvSpPr>
        <p:spPr bwMode="auto">
          <a:xfrm>
            <a:off x="3505200" y="1981200"/>
            <a:ext cx="533400" cy="0"/>
          </a:xfrm>
          <a:prstGeom prst="line">
            <a:avLst/>
          </a:prstGeom>
          <a:noFill/>
          <a:ln w="9525">
            <a:solidFill>
              <a:schemeClr val="tx1"/>
            </a:solidFill>
            <a:round/>
          </a:ln>
          <a:effectLst/>
        </p:spPr>
        <p:txBody>
          <a:bodyPr/>
          <a:lstStyle/>
          <a:p>
            <a:endParaRPr lang="en-US"/>
          </a:p>
        </p:txBody>
      </p:sp>
      <p:sp>
        <p:nvSpPr>
          <p:cNvPr id="90121" name="Text Box 9"/>
          <p:cNvSpPr txBox="1">
            <a:spLocks noChangeArrowheads="1"/>
          </p:cNvSpPr>
          <p:nvPr/>
        </p:nvSpPr>
        <p:spPr bwMode="auto">
          <a:xfrm>
            <a:off x="4114800" y="1765300"/>
            <a:ext cx="2820035" cy="368300"/>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Financial administration</a:t>
            </a:r>
          </a:p>
        </p:txBody>
      </p:sp>
      <p:sp>
        <p:nvSpPr>
          <p:cNvPr id="90122" name="Line 10"/>
          <p:cNvSpPr>
            <a:spLocks noChangeShapeType="1"/>
          </p:cNvSpPr>
          <p:nvPr/>
        </p:nvSpPr>
        <p:spPr bwMode="auto">
          <a:xfrm>
            <a:off x="3505200" y="2286000"/>
            <a:ext cx="533400" cy="0"/>
          </a:xfrm>
          <a:prstGeom prst="line">
            <a:avLst/>
          </a:prstGeom>
          <a:noFill/>
          <a:ln w="9525">
            <a:solidFill>
              <a:schemeClr val="tx1"/>
            </a:solidFill>
            <a:round/>
          </a:ln>
          <a:effectLst/>
        </p:spPr>
        <p:txBody>
          <a:bodyPr/>
          <a:lstStyle/>
          <a:p>
            <a:endParaRPr lang="en-US"/>
          </a:p>
        </p:txBody>
      </p:sp>
      <p:sp>
        <p:nvSpPr>
          <p:cNvPr id="90123" name="Text Box 11"/>
          <p:cNvSpPr txBox="1">
            <a:spLocks noChangeArrowheads="1"/>
          </p:cNvSpPr>
          <p:nvPr/>
        </p:nvSpPr>
        <p:spPr bwMode="auto">
          <a:xfrm>
            <a:off x="4114800" y="2145268"/>
            <a:ext cx="1981200" cy="369332"/>
          </a:xfrm>
          <a:prstGeom prst="rect">
            <a:avLst/>
          </a:prstGeom>
          <a:noFill/>
          <a:ln w="9525">
            <a:noFill/>
            <a:miter lim="800000"/>
          </a:ln>
          <a:effectLst/>
        </p:spPr>
        <p:txBody>
          <a:bodyPr>
            <a:spAutoFit/>
          </a:bodyPr>
          <a:lstStyle/>
          <a:p>
            <a:pPr>
              <a:spcBef>
                <a:spcPct val="50000"/>
              </a:spcBef>
            </a:pPr>
            <a:r>
              <a:rPr lang="en-US" b="1" dirty="0">
                <a:latin typeface="Times New Roman" pitchFamily="18" charset="0"/>
                <a:cs typeface="Times New Roman" pitchFamily="18" charset="0"/>
              </a:rPr>
              <a:t>Quality assurance</a:t>
            </a:r>
          </a:p>
        </p:txBody>
      </p:sp>
      <p:sp>
        <p:nvSpPr>
          <p:cNvPr id="90124" name="Text Box 12"/>
          <p:cNvSpPr txBox="1">
            <a:spLocks noChangeArrowheads="1"/>
          </p:cNvSpPr>
          <p:nvPr/>
        </p:nvSpPr>
        <p:spPr bwMode="auto">
          <a:xfrm>
            <a:off x="381000" y="2694325"/>
            <a:ext cx="3276600" cy="3631763"/>
          </a:xfrm>
          <a:prstGeom prst="rect">
            <a:avLst/>
          </a:prstGeom>
          <a:noFill/>
          <a:ln w="9525">
            <a:noFill/>
            <a:miter lim="800000"/>
          </a:ln>
          <a:effectLst/>
        </p:spPr>
        <p:txBody>
          <a:bodyPr wrap="square">
            <a:spAutoFit/>
          </a:bodyPr>
          <a:lstStyle/>
          <a:p>
            <a:pPr algn="ctr">
              <a:spcBef>
                <a:spcPct val="50000"/>
              </a:spcBef>
            </a:pPr>
            <a:r>
              <a:rPr lang="en-US" sz="2000" b="1" dirty="0" smtClean="0">
                <a:latin typeface="Times New Roman" pitchFamily="18" charset="0"/>
                <a:cs typeface="Times New Roman" pitchFamily="18" charset="0"/>
              </a:rPr>
              <a:t>Artifacts</a:t>
            </a:r>
          </a:p>
          <a:p>
            <a:pPr algn="ctr">
              <a:spcBef>
                <a:spcPct val="50000"/>
              </a:spcBef>
            </a:pPr>
            <a:r>
              <a:rPr lang="en-US" sz="2000" b="1"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a:spcBef>
                <a:spcPct val="50000"/>
              </a:spcBef>
            </a:pPr>
            <a:r>
              <a:rPr lang="en-US" sz="2000" dirty="0" smtClean="0">
                <a:latin typeface="Times New Roman" pitchFamily="18" charset="0"/>
                <a:cs typeface="Times New Roman" pitchFamily="18" charset="0"/>
              </a:rPr>
              <a:t>Business Case</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Vision</a:t>
            </a:r>
          </a:p>
          <a:p>
            <a:pPr>
              <a:spcBef>
                <a:spcPct val="50000"/>
              </a:spcBef>
            </a:pPr>
            <a:r>
              <a:rPr lang="en-US" sz="2000" dirty="0">
                <a:latin typeface="Times New Roman" pitchFamily="18" charset="0"/>
                <a:cs typeface="Times New Roman" pitchFamily="18" charset="0"/>
              </a:rPr>
              <a:t>Software </a:t>
            </a:r>
            <a:r>
              <a:rPr lang="en-US" sz="2000" dirty="0" smtClean="0">
                <a:latin typeface="Times New Roman" pitchFamily="18" charset="0"/>
                <a:cs typeface="Times New Roman" pitchFamily="18" charset="0"/>
              </a:rPr>
              <a:t>Development </a:t>
            </a:r>
            <a:r>
              <a:rPr lang="en-US" sz="2000" dirty="0">
                <a:latin typeface="Times New Roman" pitchFamily="18" charset="0"/>
                <a:cs typeface="Times New Roman" pitchFamily="18" charset="0"/>
              </a:rPr>
              <a:t>P</a:t>
            </a:r>
            <a:r>
              <a:rPr lang="en-US" sz="2000" dirty="0" smtClean="0">
                <a:latin typeface="Times New Roman" pitchFamily="18" charset="0"/>
                <a:cs typeface="Times New Roman" pitchFamily="18" charset="0"/>
              </a:rPr>
              <a:t>lan</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Work </a:t>
            </a:r>
            <a:r>
              <a:rPr lang="en-US" sz="2000" dirty="0" smtClean="0">
                <a:latin typeface="Times New Roman" pitchFamily="18" charset="0"/>
                <a:cs typeface="Times New Roman" pitchFamily="18" charset="0"/>
              </a:rPr>
              <a:t>Breakdown </a:t>
            </a:r>
            <a:r>
              <a:rPr lang="en-US" sz="2000" dirty="0">
                <a:latin typeface="Times New Roman" pitchFamily="18" charset="0"/>
                <a:cs typeface="Times New Roman" pitchFamily="18" charset="0"/>
              </a:rPr>
              <a:t>S</a:t>
            </a:r>
            <a:r>
              <a:rPr lang="en-US" sz="2000" dirty="0" smtClean="0">
                <a:latin typeface="Times New Roman" pitchFamily="18" charset="0"/>
                <a:cs typeface="Times New Roman" pitchFamily="18" charset="0"/>
              </a:rPr>
              <a:t>tructure</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Status </a:t>
            </a:r>
            <a:r>
              <a:rPr lang="en-US" sz="2000" dirty="0" smtClean="0">
                <a:latin typeface="Times New Roman" pitchFamily="18" charset="0"/>
                <a:cs typeface="Times New Roman" pitchFamily="18" charset="0"/>
              </a:rPr>
              <a:t>Assessments</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Requirements </a:t>
            </a:r>
            <a:r>
              <a:rPr lang="en-US" sz="2000" dirty="0" smtClean="0">
                <a:latin typeface="Times New Roman" pitchFamily="18" charset="0"/>
                <a:cs typeface="Times New Roman" pitchFamily="18" charset="0"/>
              </a:rPr>
              <a:t>Set</a:t>
            </a:r>
            <a:endParaRPr lang="en-US" sz="2000" dirty="0">
              <a:latin typeface="Times New Roman" pitchFamily="18" charset="0"/>
              <a:cs typeface="Times New Roman" pitchFamily="18" charset="0"/>
            </a:endParaRPr>
          </a:p>
        </p:txBody>
      </p:sp>
      <p:sp>
        <p:nvSpPr>
          <p:cNvPr id="90125" name="Text Box 13"/>
          <p:cNvSpPr txBox="1">
            <a:spLocks noChangeArrowheads="1"/>
          </p:cNvSpPr>
          <p:nvPr/>
        </p:nvSpPr>
        <p:spPr bwMode="auto">
          <a:xfrm>
            <a:off x="5486400" y="2616637"/>
            <a:ext cx="3200400" cy="4093428"/>
          </a:xfrm>
          <a:prstGeom prst="rect">
            <a:avLst/>
          </a:prstGeom>
          <a:noFill/>
          <a:ln w="9525">
            <a:noFill/>
            <a:miter lim="800000"/>
          </a:ln>
          <a:effectLst/>
        </p:spPr>
        <p:txBody>
          <a:bodyPr wrap="square">
            <a:spAutoFit/>
          </a:bodyPr>
          <a:lstStyle/>
          <a:p>
            <a:pPr algn="ctr">
              <a:spcBef>
                <a:spcPct val="50000"/>
              </a:spcBef>
            </a:pPr>
            <a:r>
              <a:rPr lang="en-US" sz="2000" b="1" dirty="0" smtClean="0">
                <a:latin typeface="Times New Roman" pitchFamily="18" charset="0"/>
                <a:cs typeface="Times New Roman" pitchFamily="18" charset="0"/>
              </a:rPr>
              <a:t>Responsibilities</a:t>
            </a:r>
          </a:p>
          <a:p>
            <a:pPr algn="ctr">
              <a:spcBef>
                <a:spcPct val="50000"/>
              </a:spcBef>
            </a:pPr>
            <a:r>
              <a:rPr lang="en-US" sz="2000" b="1" dirty="0" smtClean="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a:spcBef>
                <a:spcPct val="50000"/>
              </a:spcBef>
            </a:pPr>
            <a:r>
              <a:rPr lang="en-US" sz="2000" dirty="0" smtClean="0">
                <a:latin typeface="Times New Roman" pitchFamily="18" charset="0"/>
                <a:cs typeface="Times New Roman" pitchFamily="18" charset="0"/>
              </a:rPr>
              <a:t>Resource Commitments</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Personnel </a:t>
            </a:r>
            <a:r>
              <a:rPr lang="en-US" sz="2000" dirty="0" smtClean="0">
                <a:latin typeface="Times New Roman" pitchFamily="18" charset="0"/>
                <a:cs typeface="Times New Roman" pitchFamily="18" charset="0"/>
              </a:rPr>
              <a:t>Assignments</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Plans, </a:t>
            </a:r>
            <a:r>
              <a:rPr lang="en-US" sz="2000" dirty="0" smtClean="0">
                <a:latin typeface="Times New Roman" pitchFamily="18" charset="0"/>
                <a:cs typeface="Times New Roman" pitchFamily="18" charset="0"/>
              </a:rPr>
              <a:t>Priorities</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Stakeholder </a:t>
            </a:r>
            <a:r>
              <a:rPr lang="en-US" sz="2000" dirty="0" smtClean="0">
                <a:latin typeface="Times New Roman" pitchFamily="18" charset="0"/>
                <a:cs typeface="Times New Roman" pitchFamily="18" charset="0"/>
              </a:rPr>
              <a:t>Satisfaction</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Scope </a:t>
            </a:r>
            <a:r>
              <a:rPr lang="en-US" sz="2000" dirty="0" smtClean="0">
                <a:latin typeface="Times New Roman" pitchFamily="18" charset="0"/>
                <a:cs typeface="Times New Roman" pitchFamily="18" charset="0"/>
              </a:rPr>
              <a:t>Definition</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Risk </a:t>
            </a:r>
            <a:r>
              <a:rPr lang="en-US" sz="2000" dirty="0" smtClean="0">
                <a:latin typeface="Times New Roman" pitchFamily="18" charset="0"/>
                <a:cs typeface="Times New Roman" pitchFamily="18" charset="0"/>
              </a:rPr>
              <a:t>Management</a:t>
            </a:r>
            <a:endParaRPr lang="en-US" sz="2000" dirty="0">
              <a:latin typeface="Times New Roman" pitchFamily="18" charset="0"/>
              <a:cs typeface="Times New Roman" pitchFamily="18" charset="0"/>
            </a:endParaRPr>
          </a:p>
          <a:p>
            <a:pPr>
              <a:spcBef>
                <a:spcPct val="50000"/>
              </a:spcBef>
            </a:pPr>
            <a:r>
              <a:rPr lang="en-US" sz="2000" dirty="0">
                <a:latin typeface="Times New Roman" pitchFamily="18" charset="0"/>
                <a:cs typeface="Times New Roman" pitchFamily="18" charset="0"/>
              </a:rPr>
              <a:t>Project </a:t>
            </a:r>
            <a:r>
              <a:rPr lang="en-US" sz="2000" dirty="0" smtClean="0">
                <a:latin typeface="Times New Roman" pitchFamily="18" charset="0"/>
                <a:cs typeface="Times New Roman" pitchFamily="18" charset="0"/>
              </a:rPr>
              <a:t>Control</a:t>
            </a:r>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xfrm>
            <a:off x="152400" y="228600"/>
            <a:ext cx="8839200" cy="6553200"/>
          </a:xfrm>
        </p:spPr>
        <p:txBody>
          <a:bodyPr>
            <a:normAutofit/>
          </a:bodyPr>
          <a:lstStyle/>
          <a:p>
            <a:pPr>
              <a:buFontTx/>
              <a:buNone/>
            </a:pPr>
            <a:r>
              <a:rPr lang="en-US" sz="2200" b="1" dirty="0" smtClean="0">
                <a:latin typeface="Times New Roman" pitchFamily="18" charset="0"/>
                <a:cs typeface="Times New Roman" pitchFamily="18" charset="0"/>
              </a:rPr>
              <a:t>Life – Cycle Focus</a:t>
            </a:r>
            <a:endParaRPr lang="en-US" sz="2200" b="1" dirty="0">
              <a:latin typeface="Times New Roman" pitchFamily="18" charset="0"/>
              <a:cs typeface="Times New Roman" pitchFamily="18" charset="0"/>
            </a:endParaRPr>
          </a:p>
        </p:txBody>
      </p:sp>
      <p:sp>
        <p:nvSpPr>
          <p:cNvPr id="90127" name="Rectangle 15"/>
          <p:cNvSpPr>
            <a:spLocks noChangeArrowheads="1"/>
          </p:cNvSpPr>
          <p:nvPr/>
        </p:nvSpPr>
        <p:spPr bwMode="auto">
          <a:xfrm>
            <a:off x="304800" y="1447800"/>
            <a:ext cx="2209800" cy="6096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Inception </a:t>
            </a:r>
          </a:p>
        </p:txBody>
      </p:sp>
      <p:sp>
        <p:nvSpPr>
          <p:cNvPr id="90128" name="Rectangle 16"/>
          <p:cNvSpPr>
            <a:spLocks noChangeArrowheads="1"/>
          </p:cNvSpPr>
          <p:nvPr/>
        </p:nvSpPr>
        <p:spPr bwMode="auto">
          <a:xfrm>
            <a:off x="2514600" y="1447800"/>
            <a:ext cx="2209800" cy="6096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Elaboration </a:t>
            </a:r>
          </a:p>
        </p:txBody>
      </p:sp>
      <p:sp>
        <p:nvSpPr>
          <p:cNvPr id="90129" name="Rectangle 17"/>
          <p:cNvSpPr>
            <a:spLocks noChangeArrowheads="1"/>
          </p:cNvSpPr>
          <p:nvPr/>
        </p:nvSpPr>
        <p:spPr bwMode="auto">
          <a:xfrm>
            <a:off x="4724400" y="1447800"/>
            <a:ext cx="2209800" cy="6096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Construction </a:t>
            </a:r>
          </a:p>
        </p:txBody>
      </p:sp>
      <p:sp>
        <p:nvSpPr>
          <p:cNvPr id="90130" name="Rectangle 18"/>
          <p:cNvSpPr>
            <a:spLocks noChangeArrowheads="1"/>
          </p:cNvSpPr>
          <p:nvPr/>
        </p:nvSpPr>
        <p:spPr bwMode="auto">
          <a:xfrm>
            <a:off x="6934200" y="1447800"/>
            <a:ext cx="1981200" cy="6096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Transition </a:t>
            </a:r>
          </a:p>
        </p:txBody>
      </p:sp>
      <p:sp>
        <p:nvSpPr>
          <p:cNvPr id="90131" name="Rectangle 19"/>
          <p:cNvSpPr>
            <a:spLocks noChangeArrowheads="1"/>
          </p:cNvSpPr>
          <p:nvPr/>
        </p:nvSpPr>
        <p:spPr bwMode="auto">
          <a:xfrm>
            <a:off x="304800" y="2057400"/>
            <a:ext cx="2209800" cy="27432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Elaboration phase </a:t>
            </a:r>
          </a:p>
          <a:p>
            <a:r>
              <a:rPr lang="en-US" sz="1600" dirty="0">
                <a:latin typeface="Times New Roman" pitchFamily="18" charset="0"/>
                <a:cs typeface="Times New Roman" pitchFamily="18" charset="0"/>
              </a:rPr>
              <a:t>planning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Team </a:t>
            </a:r>
            <a:r>
              <a:rPr lang="en-US" sz="1600" dirty="0">
                <a:latin typeface="Times New Roman" pitchFamily="18" charset="0"/>
                <a:cs typeface="Times New Roman" pitchFamily="18" charset="0"/>
              </a:rPr>
              <a:t>foundation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Contract base lining</a:t>
            </a:r>
            <a:endParaRPr lang="en-US" sz="1600" dirty="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Architecture </a:t>
            </a:r>
            <a:r>
              <a:rPr lang="en-US" sz="1600" dirty="0">
                <a:latin typeface="Times New Roman" pitchFamily="18" charset="0"/>
                <a:cs typeface="Times New Roman" pitchFamily="18" charset="0"/>
              </a:rPr>
              <a:t>costs</a:t>
            </a:r>
          </a:p>
          <a:p>
            <a:endParaRPr lang="en-US" sz="1600" dirty="0">
              <a:latin typeface="Times New Roman" pitchFamily="18" charset="0"/>
              <a:cs typeface="Times New Roman" pitchFamily="18" charset="0"/>
            </a:endParaRPr>
          </a:p>
        </p:txBody>
      </p:sp>
      <p:sp>
        <p:nvSpPr>
          <p:cNvPr id="90132" name="Rectangle 20"/>
          <p:cNvSpPr>
            <a:spLocks noChangeArrowheads="1"/>
          </p:cNvSpPr>
          <p:nvPr/>
        </p:nvSpPr>
        <p:spPr bwMode="auto">
          <a:xfrm>
            <a:off x="2514600" y="2057400"/>
            <a:ext cx="2209800" cy="27432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Construction phase</a:t>
            </a:r>
          </a:p>
          <a:p>
            <a:r>
              <a:rPr lang="en-US" sz="1600" dirty="0">
                <a:latin typeface="Times New Roman" pitchFamily="18" charset="0"/>
                <a:cs typeface="Times New Roman" pitchFamily="18" charset="0"/>
              </a:rPr>
              <a:t>planning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Full </a:t>
            </a:r>
            <a:r>
              <a:rPr lang="en-US" sz="1600" dirty="0">
                <a:latin typeface="Times New Roman" pitchFamily="18" charset="0"/>
                <a:cs typeface="Times New Roman" pitchFamily="18" charset="0"/>
              </a:rPr>
              <a:t>staff recruitment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Risk </a:t>
            </a:r>
            <a:r>
              <a:rPr lang="en-US" sz="1600" dirty="0">
                <a:latin typeface="Times New Roman" pitchFamily="18" charset="0"/>
                <a:cs typeface="Times New Roman" pitchFamily="18" charset="0"/>
              </a:rPr>
              <a:t>resolution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Product </a:t>
            </a:r>
            <a:r>
              <a:rPr lang="en-US" sz="1600" dirty="0">
                <a:latin typeface="Times New Roman" pitchFamily="18" charset="0"/>
                <a:cs typeface="Times New Roman" pitchFamily="18" charset="0"/>
              </a:rPr>
              <a:t>acceptance </a:t>
            </a:r>
          </a:p>
          <a:p>
            <a:r>
              <a:rPr lang="en-US" sz="1600" dirty="0">
                <a:latin typeface="Times New Roman" pitchFamily="18" charset="0"/>
                <a:cs typeface="Times New Roman" pitchFamily="18" charset="0"/>
              </a:rPr>
              <a:t>criteria</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Construction </a:t>
            </a:r>
            <a:r>
              <a:rPr lang="en-US" sz="1600" dirty="0">
                <a:latin typeface="Times New Roman" pitchFamily="18" charset="0"/>
                <a:cs typeface="Times New Roman" pitchFamily="18" charset="0"/>
              </a:rPr>
              <a:t>costs</a:t>
            </a:r>
          </a:p>
        </p:txBody>
      </p:sp>
      <p:sp>
        <p:nvSpPr>
          <p:cNvPr id="90133" name="Rectangle 21"/>
          <p:cNvSpPr>
            <a:spLocks noChangeArrowheads="1"/>
          </p:cNvSpPr>
          <p:nvPr/>
        </p:nvSpPr>
        <p:spPr bwMode="auto">
          <a:xfrm>
            <a:off x="4724400" y="2057400"/>
            <a:ext cx="2209800" cy="2743200"/>
          </a:xfrm>
          <a:prstGeom prst="rect">
            <a:avLst/>
          </a:prstGeom>
          <a:solidFill>
            <a:schemeClr val="accent1"/>
          </a:solidFill>
          <a:ln w="9525">
            <a:solidFill>
              <a:schemeClr val="tx1"/>
            </a:solidFill>
            <a:miter lim="800000"/>
          </a:ln>
          <a:effectLst/>
        </p:spPr>
        <p:txBody>
          <a:bodyPr wrap="none" anchor="ctr"/>
          <a:lstStyle/>
          <a:p>
            <a:r>
              <a:rPr lang="en-US" sz="1600" dirty="0" smtClean="0">
                <a:latin typeface="Times New Roman" pitchFamily="18" charset="0"/>
                <a:cs typeface="Times New Roman" pitchFamily="18" charset="0"/>
              </a:rPr>
              <a:t>Transition phase</a:t>
            </a:r>
          </a:p>
          <a:p>
            <a:r>
              <a:rPr lang="en-US" sz="1600" dirty="0" smtClean="0">
                <a:latin typeface="Times New Roman" pitchFamily="18" charset="0"/>
                <a:cs typeface="Times New Roman" pitchFamily="18" charset="0"/>
              </a:rPr>
              <a:t>planning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Construction plan </a:t>
            </a:r>
          </a:p>
          <a:p>
            <a:r>
              <a:rPr lang="en-US" sz="1600" dirty="0" smtClean="0">
                <a:latin typeface="Times New Roman" pitchFamily="18" charset="0"/>
                <a:cs typeface="Times New Roman" pitchFamily="18" charset="0"/>
              </a:rPr>
              <a:t>optimization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Risk management</a:t>
            </a:r>
            <a:endParaRPr lang="en-US" sz="1600" dirty="0">
              <a:latin typeface="Times New Roman" pitchFamily="18" charset="0"/>
              <a:cs typeface="Times New Roman" pitchFamily="18" charset="0"/>
            </a:endParaRPr>
          </a:p>
        </p:txBody>
      </p:sp>
      <p:sp>
        <p:nvSpPr>
          <p:cNvPr id="90134" name="Rectangle 22"/>
          <p:cNvSpPr>
            <a:spLocks noChangeArrowheads="1"/>
          </p:cNvSpPr>
          <p:nvPr/>
        </p:nvSpPr>
        <p:spPr bwMode="auto">
          <a:xfrm>
            <a:off x="6934200" y="2057400"/>
            <a:ext cx="1981200" cy="27432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Customer satisfaction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Contract </a:t>
            </a:r>
            <a:r>
              <a:rPr lang="en-US" sz="1600" dirty="0">
                <a:latin typeface="Times New Roman" pitchFamily="18" charset="0"/>
                <a:cs typeface="Times New Roman" pitchFamily="18" charset="0"/>
              </a:rPr>
              <a:t>closure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Sales </a:t>
            </a:r>
            <a:r>
              <a:rPr lang="en-US" sz="1600" dirty="0">
                <a:latin typeface="Times New Roman" pitchFamily="18" charset="0"/>
                <a:cs typeface="Times New Roman" pitchFamily="18" charset="0"/>
              </a:rPr>
              <a:t>support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Next-generation</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planning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152400" y="152400"/>
            <a:ext cx="8839200" cy="6477000"/>
          </a:xfrm>
        </p:spPr>
        <p:txBody>
          <a:bodyPr>
            <a:normAutofit/>
          </a:bodyPr>
          <a:lstStyle/>
          <a:p>
            <a:pPr marL="609600" indent="-609600" algn="just">
              <a:buFontTx/>
              <a:buNone/>
            </a:pPr>
            <a:r>
              <a:rPr lang="en-US" sz="2200" b="1" dirty="0">
                <a:latin typeface="Times New Roman" pitchFamily="18" charset="0"/>
                <a:cs typeface="Times New Roman" pitchFamily="18" charset="0"/>
              </a:rPr>
              <a:t>Software Architecture Team</a:t>
            </a:r>
          </a:p>
          <a:p>
            <a:pPr marL="609600" indent="-609600" algn="just"/>
            <a:r>
              <a:rPr lang="en-US" sz="2200" dirty="0">
                <a:latin typeface="Times New Roman" pitchFamily="18" charset="0"/>
                <a:cs typeface="Times New Roman" pitchFamily="18" charset="0"/>
              </a:rPr>
              <a:t>It is responsible for the architecture.</a:t>
            </a:r>
          </a:p>
          <a:p>
            <a:pPr marL="609600" indent="-609600" algn="just"/>
            <a:r>
              <a:rPr lang="en-US" sz="2200" dirty="0">
                <a:latin typeface="Times New Roman" pitchFamily="18" charset="0"/>
                <a:cs typeface="Times New Roman" pitchFamily="18" charset="0"/>
              </a:rPr>
              <a:t>This responsibility encompasses the engineering necessary to specify a complete bill of materials for the software and the engineering necessary to make significant </a:t>
            </a:r>
            <a:r>
              <a:rPr lang="en-US" sz="2200" dirty="0" smtClean="0">
                <a:latin typeface="Times New Roman" pitchFamily="18" charset="0"/>
                <a:cs typeface="Times New Roman" pitchFamily="18" charset="0"/>
              </a:rPr>
              <a:t>make/buy </a:t>
            </a:r>
            <a:r>
              <a:rPr lang="en-US" sz="2200" dirty="0">
                <a:latin typeface="Times New Roman" pitchFamily="18" charset="0"/>
                <a:cs typeface="Times New Roman" pitchFamily="18" charset="0"/>
              </a:rPr>
              <a:t>trade-offs so that all custom components are elaborated to the extent that </a:t>
            </a:r>
            <a:r>
              <a:rPr lang="en-US" sz="2200" dirty="0" smtClean="0">
                <a:latin typeface="Times New Roman" pitchFamily="18" charset="0"/>
                <a:cs typeface="Times New Roman" pitchFamily="18" charset="0"/>
              </a:rPr>
              <a:t>construction/assembly </a:t>
            </a:r>
            <a:r>
              <a:rPr lang="en-US" sz="2200" dirty="0">
                <a:latin typeface="Times New Roman" pitchFamily="18" charset="0"/>
                <a:cs typeface="Times New Roman" pitchFamily="18" charset="0"/>
              </a:rPr>
              <a:t>costs are highly predictable.</a:t>
            </a:r>
          </a:p>
          <a:p>
            <a:pPr marL="609600" indent="-609600" algn="just"/>
            <a:r>
              <a:rPr lang="en-US" sz="2200" dirty="0">
                <a:latin typeface="Times New Roman" pitchFamily="18" charset="0"/>
                <a:cs typeface="Times New Roman" pitchFamily="18" charset="0"/>
              </a:rPr>
              <a:t>For any project, the skill of the software architecture team is crucial.</a:t>
            </a:r>
          </a:p>
          <a:p>
            <a:pPr marL="609600" indent="-609600" algn="just"/>
            <a:r>
              <a:rPr lang="en-US" sz="2200" dirty="0">
                <a:latin typeface="Times New Roman" pitchFamily="18" charset="0"/>
                <a:cs typeface="Times New Roman" pitchFamily="18" charset="0"/>
              </a:rPr>
              <a:t>It provides a framework for facilitating team communication, for achieving system-wide qualities, and for implementing the applications.</a:t>
            </a:r>
          </a:p>
          <a:p>
            <a:pPr marL="609600" indent="-609600" algn="just"/>
            <a:r>
              <a:rPr lang="en-US" sz="2200" dirty="0">
                <a:latin typeface="Times New Roman" pitchFamily="18" charset="0"/>
                <a:cs typeface="Times New Roman" pitchFamily="18" charset="0"/>
              </a:rPr>
              <a:t>With a good architecture team, an average development can succeed. If the architecture is weak, even an expert development team of good programmers will probably not succeed.</a:t>
            </a:r>
          </a:p>
          <a:p>
            <a:pPr marL="609600" indent="-609600" algn="just"/>
            <a:r>
              <a:rPr lang="en-US" sz="2200" dirty="0">
                <a:latin typeface="Times New Roman" pitchFamily="18" charset="0"/>
                <a:cs typeface="Times New Roman" pitchFamily="18" charset="0"/>
              </a:rPr>
              <a:t>In most projects, the inception and elaboration phases will be dominated by two distinct teams :</a:t>
            </a:r>
          </a:p>
          <a:p>
            <a:pPr marL="990600" lvl="1" indent="-533400" algn="just"/>
            <a:r>
              <a:rPr lang="en-US" sz="2200" b="1" dirty="0">
                <a:latin typeface="Times New Roman" pitchFamily="18" charset="0"/>
                <a:cs typeface="Times New Roman" pitchFamily="18" charset="0"/>
              </a:rPr>
              <a:t>The software management team</a:t>
            </a:r>
          </a:p>
          <a:p>
            <a:pPr marL="990600" lvl="1" indent="-533400" algn="just"/>
            <a:r>
              <a:rPr lang="en-US" sz="2200" b="1" dirty="0">
                <a:latin typeface="Times New Roman" pitchFamily="18" charset="0"/>
                <a:cs typeface="Times New Roman" pitchFamily="18" charset="0"/>
              </a:rPr>
              <a:t>The software architecture </a:t>
            </a:r>
            <a:r>
              <a:rPr lang="en-US" sz="2200" b="1" dirty="0" smtClean="0">
                <a:latin typeface="Times New Roman" pitchFamily="18" charset="0"/>
                <a:cs typeface="Times New Roman" pitchFamily="18" charset="0"/>
              </a:rPr>
              <a:t>team</a:t>
            </a:r>
            <a:endParaRPr lang="en-US" sz="22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62" name="Rectangle 14"/>
          <p:cNvSpPr>
            <a:spLocks noGrp="1" noChangeArrowheads="1"/>
          </p:cNvSpPr>
          <p:nvPr>
            <p:ph type="body" idx="1"/>
          </p:nvPr>
        </p:nvSpPr>
        <p:spPr>
          <a:xfrm>
            <a:off x="152400" y="152400"/>
            <a:ext cx="8839200" cy="6553200"/>
          </a:xfrm>
        </p:spPr>
        <p:txBody>
          <a:bodyPr>
            <a:normAutofit/>
          </a:bodyPr>
          <a:lstStyle/>
          <a:p>
            <a:pPr marL="609600" indent="-609600" algn="just">
              <a:buFontTx/>
              <a:buNone/>
            </a:pPr>
            <a:r>
              <a:rPr lang="en-US" sz="2200" b="1" dirty="0" smtClean="0">
                <a:latin typeface="Times New Roman" pitchFamily="18" charset="0"/>
                <a:cs typeface="Times New Roman" pitchFamily="18" charset="0"/>
              </a:rPr>
              <a:t>Line-Of-Business </a:t>
            </a:r>
            <a:r>
              <a:rPr lang="en-US" sz="2200" b="1" dirty="0">
                <a:latin typeface="Times New Roman" pitchFamily="18" charset="0"/>
                <a:cs typeface="Times New Roman" pitchFamily="18" charset="0"/>
              </a:rPr>
              <a:t>Organizations</a:t>
            </a:r>
          </a:p>
          <a:p>
            <a:pPr marL="609600" indent="-609600" algn="just">
              <a:buFontTx/>
              <a:buNone/>
            </a:pPr>
            <a:endParaRPr lang="en-US" sz="2200" dirty="0">
              <a:latin typeface="Times New Roman" pitchFamily="18" charset="0"/>
              <a:cs typeface="Times New Roman" pitchFamily="18" charset="0"/>
            </a:endParaRPr>
          </a:p>
          <a:p>
            <a:pPr marL="609600" indent="-609600" algn="just">
              <a:buFontTx/>
              <a:buNone/>
            </a:pPr>
            <a:r>
              <a:rPr lang="en-US" sz="2200" dirty="0">
                <a:latin typeface="Times New Roman" pitchFamily="18" charset="0"/>
                <a:cs typeface="Times New Roman" pitchFamily="18" charset="0"/>
              </a:rPr>
              <a:t>The main features of the default organization are as follows :</a:t>
            </a:r>
          </a:p>
          <a:p>
            <a:pPr marL="609600" indent="-609600" algn="just">
              <a:buFontTx/>
              <a:buAutoNum type="arabicPeriod"/>
            </a:pPr>
            <a:endParaRPr lang="en-US" sz="2200" dirty="0">
              <a:latin typeface="Times New Roman" pitchFamily="18" charset="0"/>
              <a:cs typeface="Times New Roman" pitchFamily="18" charset="0"/>
            </a:endParaRPr>
          </a:p>
          <a:p>
            <a:pPr marL="609600" indent="-609600" algn="just">
              <a:buFontTx/>
              <a:buAutoNum type="arabicPeriod"/>
            </a:pPr>
            <a:r>
              <a:rPr lang="en-US" sz="2200" dirty="0">
                <a:latin typeface="Times New Roman" pitchFamily="18" charset="0"/>
                <a:cs typeface="Times New Roman" pitchFamily="18" charset="0"/>
              </a:rPr>
              <a:t>Responsibility for process definition and maintenance is specific to a cohesive line of business, where process commonality makes sense. </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Responsibility </a:t>
            </a:r>
            <a:r>
              <a:rPr lang="en-US" sz="2200" dirty="0">
                <a:latin typeface="Times New Roman" pitchFamily="18" charset="0"/>
                <a:cs typeface="Times New Roman" pitchFamily="18" charset="0"/>
              </a:rPr>
              <a:t>for process automation is an organizational role and is </a:t>
            </a:r>
            <a:r>
              <a:rPr lang="en-US" sz="2200" dirty="0" smtClean="0">
                <a:latin typeface="Times New Roman" pitchFamily="18" charset="0"/>
                <a:cs typeface="Times New Roman" pitchFamily="18" charset="0"/>
              </a:rPr>
              <a:t>equally important </a:t>
            </a:r>
            <a:r>
              <a:rPr lang="en-US" sz="2200" dirty="0">
                <a:latin typeface="Times New Roman" pitchFamily="18" charset="0"/>
                <a:cs typeface="Times New Roman" pitchFamily="18" charset="0"/>
              </a:rPr>
              <a:t>to the process definition role. Projects achieve process commonality primarily through the environment support of common tools.</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Organizational </a:t>
            </a:r>
            <a:r>
              <a:rPr lang="en-US" sz="2200" dirty="0">
                <a:latin typeface="Times New Roman" pitchFamily="18" charset="0"/>
                <a:cs typeface="Times New Roman" pitchFamily="18" charset="0"/>
              </a:rPr>
              <a:t>roles may be fulfilled by a single individual or several different teams, depending on the scale of the organization.</a:t>
            </a:r>
          </a:p>
          <a:p>
            <a:pPr marL="609600" indent="-609600" algn="just">
              <a:buFontTx/>
              <a:buNone/>
            </a:pPr>
            <a:endParaRPr lang="en-US" sz="2200" b="1" dirty="0">
              <a:latin typeface="Times New Roman" pitchFamily="18" charset="0"/>
              <a:cs typeface="Times New Roman" pitchFamily="18" charset="0"/>
            </a:endParaRPr>
          </a:p>
          <a:p>
            <a:pPr marL="609600" indent="-609600" algn="just">
              <a:buFontTx/>
              <a:buNone/>
            </a:pPr>
            <a:endParaRPr lang="en-US" sz="2200" dirty="0">
              <a:latin typeface="Times New Roman" pitchFamily="18" charset="0"/>
              <a:cs typeface="Times New Roman" pitchFamily="18" charset="0"/>
            </a:endParaRP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152400" y="152400"/>
            <a:ext cx="8839200" cy="6477000"/>
          </a:xfrm>
        </p:spPr>
        <p:txBody>
          <a:bodyPr>
            <a:noAutofit/>
          </a:bodyPr>
          <a:lstStyle/>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software development and </a:t>
            </a:r>
            <a:r>
              <a:rPr lang="en-US" sz="2200" dirty="0" smtClean="0">
                <a:latin typeface="Times New Roman" pitchFamily="18" charset="0"/>
                <a:cs typeface="Times New Roman" pitchFamily="18" charset="0"/>
              </a:rPr>
              <a:t>assessment </a:t>
            </a:r>
            <a:r>
              <a:rPr lang="en-US" sz="2200" dirty="0">
                <a:latin typeface="Times New Roman" pitchFamily="18" charset="0"/>
                <a:cs typeface="Times New Roman" pitchFamily="18" charset="0"/>
              </a:rPr>
              <a:t>teams tend to engage in support roles while preparing for the full-scale production stage.</a:t>
            </a:r>
          </a:p>
          <a:p>
            <a:pPr marL="609600" indent="-609600" algn="just"/>
            <a:r>
              <a:rPr lang="en-US" sz="2200" dirty="0">
                <a:latin typeface="Times New Roman" pitchFamily="18" charset="0"/>
                <a:cs typeface="Times New Roman" pitchFamily="18" charset="0"/>
              </a:rPr>
              <a:t>By the time the construction phase is initiated, the architecture transitions into a maintenance mode and must be supported by a minimal level of effort that there is continuity of the engineering legacy.</a:t>
            </a:r>
          </a:p>
          <a:p>
            <a:pPr marL="609600" indent="-609600" algn="just"/>
            <a:r>
              <a:rPr lang="en-US" sz="2200" dirty="0">
                <a:latin typeface="Times New Roman" pitchFamily="18" charset="0"/>
                <a:cs typeface="Times New Roman" pitchFamily="18" charset="0"/>
              </a:rPr>
              <a:t>To succeed, the architecture team must include a broad level of </a:t>
            </a:r>
            <a:r>
              <a:rPr lang="en-US" sz="2200" dirty="0" smtClean="0">
                <a:latin typeface="Times New Roman" pitchFamily="18" charset="0"/>
                <a:cs typeface="Times New Roman" pitchFamily="18" charset="0"/>
              </a:rPr>
              <a:t>expertise, with</a:t>
            </a:r>
            <a:endParaRPr lang="en-US" sz="2200" dirty="0">
              <a:latin typeface="Times New Roman" pitchFamily="18" charset="0"/>
              <a:cs typeface="Times New Roman" pitchFamily="18" charset="0"/>
            </a:endParaRPr>
          </a:p>
          <a:p>
            <a:pPr marL="990600" lvl="1" indent="-533400" algn="just"/>
            <a:r>
              <a:rPr lang="en-US" sz="2200" dirty="0">
                <a:latin typeface="Times New Roman" pitchFamily="18" charset="0"/>
                <a:cs typeface="Times New Roman" pitchFamily="18" charset="0"/>
              </a:rPr>
              <a:t>Domain experience to produce an acceptable design view and use case view.</a:t>
            </a:r>
          </a:p>
          <a:p>
            <a:pPr marL="990600" lvl="1" indent="-533400" algn="just"/>
            <a:r>
              <a:rPr lang="en-US" sz="2200" dirty="0">
                <a:latin typeface="Times New Roman" pitchFamily="18" charset="0"/>
                <a:cs typeface="Times New Roman" pitchFamily="18" charset="0"/>
              </a:rPr>
              <a:t>Software technology experience to produce an acceptable process view, component view, and deployment view.</a:t>
            </a:r>
          </a:p>
          <a:p>
            <a:pPr marL="609600" indent="-609600" algn="just"/>
            <a:r>
              <a:rPr lang="en-US" sz="2200" dirty="0">
                <a:latin typeface="Times New Roman" pitchFamily="18" charset="0"/>
                <a:cs typeface="Times New Roman" pitchFamily="18" charset="0"/>
              </a:rPr>
              <a:t>The architecture team is responsible for system-level quality, which includes attributes such as reliability, performance, and maintainability. These attributes span multiple components and represent how well the components integrate to provide an effective solution.</a:t>
            </a:r>
          </a:p>
          <a:p>
            <a:pPr marL="609600" indent="-609600" algn="just"/>
            <a:r>
              <a:rPr lang="en-US" sz="2200" dirty="0">
                <a:latin typeface="Times New Roman" pitchFamily="18" charset="0"/>
                <a:cs typeface="Times New Roman" pitchFamily="18" charset="0"/>
              </a:rPr>
              <a:t>The architecture team decides how most multiple component design issues are resolved.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152400" y="152400"/>
            <a:ext cx="8839200" cy="6553200"/>
          </a:xfrm>
        </p:spPr>
        <p:txBody>
          <a:bodyPr/>
          <a:lstStyle/>
          <a:p>
            <a:pPr>
              <a:buFontTx/>
              <a:buNone/>
            </a:pPr>
            <a:r>
              <a:rPr lang="en-US" sz="2200" b="1" dirty="0">
                <a:latin typeface="Times New Roman" pitchFamily="18" charset="0"/>
                <a:cs typeface="Times New Roman" pitchFamily="18" charset="0"/>
              </a:rPr>
              <a:t>Software architecture team activities</a:t>
            </a:r>
          </a:p>
          <a:p>
            <a:pPr>
              <a:buFontTx/>
              <a:buNone/>
            </a:pPr>
            <a:endParaRPr lang="en-US" sz="1400" b="1" dirty="0">
              <a:latin typeface="Times New Roman" pitchFamily="18" charset="0"/>
              <a:cs typeface="Times New Roman" pitchFamily="18" charset="0"/>
            </a:endParaRPr>
          </a:p>
        </p:txBody>
      </p:sp>
      <p:sp>
        <p:nvSpPr>
          <p:cNvPr id="91140" name="Rectangle 4"/>
          <p:cNvSpPr>
            <a:spLocks noChangeArrowheads="1"/>
          </p:cNvSpPr>
          <p:nvPr/>
        </p:nvSpPr>
        <p:spPr bwMode="auto">
          <a:xfrm>
            <a:off x="3276600" y="685800"/>
            <a:ext cx="24384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Architecture</a:t>
            </a:r>
          </a:p>
        </p:txBody>
      </p:sp>
      <p:sp>
        <p:nvSpPr>
          <p:cNvPr id="91141" name="Line 5"/>
          <p:cNvSpPr>
            <a:spLocks noChangeShapeType="1"/>
          </p:cNvSpPr>
          <p:nvPr/>
        </p:nvSpPr>
        <p:spPr bwMode="auto">
          <a:xfrm flipH="1">
            <a:off x="3505199" y="1066800"/>
            <a:ext cx="45719" cy="16002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1142" name="Line 6"/>
          <p:cNvSpPr>
            <a:spLocks noChangeShapeType="1"/>
          </p:cNvSpPr>
          <p:nvPr/>
        </p:nvSpPr>
        <p:spPr bwMode="auto">
          <a:xfrm>
            <a:off x="3505200" y="1447800"/>
            <a:ext cx="533400" cy="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1143" name="Text Box 7"/>
          <p:cNvSpPr txBox="1">
            <a:spLocks noChangeArrowheads="1"/>
          </p:cNvSpPr>
          <p:nvPr/>
        </p:nvSpPr>
        <p:spPr bwMode="auto">
          <a:xfrm>
            <a:off x="4114800" y="1219200"/>
            <a:ext cx="2133600" cy="368300"/>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Demonstrations </a:t>
            </a:r>
          </a:p>
        </p:txBody>
      </p:sp>
      <p:sp>
        <p:nvSpPr>
          <p:cNvPr id="91144" name="Line 8"/>
          <p:cNvSpPr>
            <a:spLocks noChangeShapeType="1"/>
          </p:cNvSpPr>
          <p:nvPr/>
        </p:nvSpPr>
        <p:spPr bwMode="auto">
          <a:xfrm>
            <a:off x="3505200" y="1828800"/>
            <a:ext cx="533400" cy="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1145" name="Text Box 9"/>
          <p:cNvSpPr txBox="1">
            <a:spLocks noChangeArrowheads="1"/>
          </p:cNvSpPr>
          <p:nvPr/>
        </p:nvSpPr>
        <p:spPr bwMode="auto">
          <a:xfrm>
            <a:off x="4114800" y="1612900"/>
            <a:ext cx="2381885" cy="368300"/>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Use case modelers</a:t>
            </a:r>
          </a:p>
        </p:txBody>
      </p:sp>
      <p:sp>
        <p:nvSpPr>
          <p:cNvPr id="91146" name="Line 10"/>
          <p:cNvSpPr>
            <a:spLocks noChangeShapeType="1"/>
          </p:cNvSpPr>
          <p:nvPr/>
        </p:nvSpPr>
        <p:spPr bwMode="auto">
          <a:xfrm>
            <a:off x="3505200" y="2286000"/>
            <a:ext cx="533400" cy="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1147" name="Text Box 11"/>
          <p:cNvSpPr txBox="1">
            <a:spLocks noChangeArrowheads="1"/>
          </p:cNvSpPr>
          <p:nvPr/>
        </p:nvSpPr>
        <p:spPr bwMode="auto">
          <a:xfrm>
            <a:off x="4114800" y="2070100"/>
            <a:ext cx="2133600" cy="368300"/>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Design modelers</a:t>
            </a:r>
          </a:p>
        </p:txBody>
      </p:sp>
      <p:sp>
        <p:nvSpPr>
          <p:cNvPr id="91148" name="Line 12"/>
          <p:cNvSpPr>
            <a:spLocks noChangeShapeType="1"/>
          </p:cNvSpPr>
          <p:nvPr/>
        </p:nvSpPr>
        <p:spPr bwMode="auto">
          <a:xfrm>
            <a:off x="3505200" y="2667000"/>
            <a:ext cx="533400" cy="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1149" name="Text Box 13"/>
          <p:cNvSpPr txBox="1">
            <a:spLocks noChangeArrowheads="1"/>
          </p:cNvSpPr>
          <p:nvPr/>
        </p:nvSpPr>
        <p:spPr bwMode="auto">
          <a:xfrm>
            <a:off x="4114800" y="2554069"/>
            <a:ext cx="1981200" cy="646331"/>
          </a:xfrm>
          <a:prstGeom prst="rect">
            <a:avLst/>
          </a:prstGeom>
          <a:noFill/>
          <a:ln w="9525">
            <a:noFill/>
            <a:miter lim="800000"/>
          </a:ln>
          <a:effectLst/>
        </p:spPr>
        <p:txBody>
          <a:bodyPr>
            <a:spAutoFit/>
          </a:bodyPr>
          <a:lstStyle/>
          <a:p>
            <a:pPr>
              <a:spcBef>
                <a:spcPct val="50000"/>
              </a:spcBef>
            </a:pPr>
            <a:r>
              <a:rPr lang="en-US" b="1" dirty="0">
                <a:latin typeface="Times New Roman" pitchFamily="18" charset="0"/>
                <a:cs typeface="Times New Roman" pitchFamily="18" charset="0"/>
              </a:rPr>
              <a:t>Performance analysis</a:t>
            </a:r>
          </a:p>
        </p:txBody>
      </p:sp>
      <p:sp>
        <p:nvSpPr>
          <p:cNvPr id="91150" name="Text Box 14"/>
          <p:cNvSpPr txBox="1">
            <a:spLocks noChangeArrowheads="1"/>
          </p:cNvSpPr>
          <p:nvPr/>
        </p:nvSpPr>
        <p:spPr bwMode="auto">
          <a:xfrm>
            <a:off x="304800" y="2464475"/>
            <a:ext cx="2819400" cy="2092881"/>
          </a:xfrm>
          <a:prstGeom prst="rect">
            <a:avLst/>
          </a:prstGeom>
          <a:noFill/>
          <a:ln w="9525">
            <a:noFill/>
            <a:miter lim="800000"/>
          </a:ln>
          <a:effectLst/>
        </p:spPr>
        <p:txBody>
          <a:bodyPr wrap="square">
            <a:spAutoFit/>
          </a:bodyPr>
          <a:lstStyle/>
          <a:p>
            <a:pPr algn="ctr">
              <a:spcBef>
                <a:spcPts val="1200"/>
              </a:spcBef>
            </a:pPr>
            <a:r>
              <a:rPr lang="en-US" b="1" dirty="0">
                <a:latin typeface="Times New Roman" pitchFamily="18" charset="0"/>
                <a:cs typeface="Times New Roman" pitchFamily="18" charset="0"/>
              </a:rPr>
              <a:t>Artifacts </a:t>
            </a:r>
          </a:p>
          <a:p>
            <a:pPr>
              <a:spcBef>
                <a:spcPts val="1200"/>
              </a:spcBef>
            </a:pPr>
            <a:r>
              <a:rPr lang="en-US" dirty="0">
                <a:latin typeface="Times New Roman" pitchFamily="18" charset="0"/>
                <a:cs typeface="Times New Roman" pitchFamily="18" charset="0"/>
              </a:rPr>
              <a:t>Architecture </a:t>
            </a:r>
            <a:r>
              <a:rPr lang="en-US" dirty="0" smtClean="0">
                <a:latin typeface="Times New Roman" pitchFamily="18" charset="0"/>
                <a:cs typeface="Times New Roman" pitchFamily="18" charset="0"/>
              </a:rPr>
              <a:t>Description</a:t>
            </a:r>
            <a:endParaRPr lang="en-US" dirty="0">
              <a:latin typeface="Times New Roman" pitchFamily="18" charset="0"/>
              <a:cs typeface="Times New Roman" pitchFamily="18" charset="0"/>
            </a:endParaRPr>
          </a:p>
          <a:p>
            <a:pPr>
              <a:spcBef>
                <a:spcPts val="1200"/>
              </a:spcBef>
            </a:pPr>
            <a:r>
              <a:rPr lang="en-US" dirty="0">
                <a:latin typeface="Times New Roman" pitchFamily="18" charset="0"/>
                <a:cs typeface="Times New Roman" pitchFamily="18" charset="0"/>
              </a:rPr>
              <a:t>Requirements </a:t>
            </a:r>
            <a:r>
              <a:rPr lang="en-US" dirty="0" smtClean="0">
                <a:latin typeface="Times New Roman" pitchFamily="18" charset="0"/>
                <a:cs typeface="Times New Roman" pitchFamily="18" charset="0"/>
              </a:rPr>
              <a:t>Set</a:t>
            </a:r>
            <a:endParaRPr lang="en-US" dirty="0">
              <a:latin typeface="Times New Roman" pitchFamily="18" charset="0"/>
              <a:cs typeface="Times New Roman" pitchFamily="18" charset="0"/>
            </a:endParaRPr>
          </a:p>
          <a:p>
            <a:pPr>
              <a:spcBef>
                <a:spcPts val="1200"/>
              </a:spcBef>
            </a:pPr>
            <a:r>
              <a:rPr lang="en-US" dirty="0">
                <a:latin typeface="Times New Roman" pitchFamily="18" charset="0"/>
                <a:cs typeface="Times New Roman" pitchFamily="18" charset="0"/>
              </a:rPr>
              <a:t>Design </a:t>
            </a:r>
            <a:r>
              <a:rPr lang="en-US" dirty="0" smtClean="0">
                <a:latin typeface="Times New Roman" pitchFamily="18" charset="0"/>
                <a:cs typeface="Times New Roman" pitchFamily="18" charset="0"/>
              </a:rPr>
              <a:t>Set</a:t>
            </a:r>
            <a:endParaRPr lang="en-US" dirty="0">
              <a:latin typeface="Times New Roman" pitchFamily="18" charset="0"/>
              <a:cs typeface="Times New Roman" pitchFamily="18" charset="0"/>
            </a:endParaRPr>
          </a:p>
          <a:p>
            <a:pPr>
              <a:spcBef>
                <a:spcPts val="1200"/>
              </a:spcBef>
            </a:pPr>
            <a:r>
              <a:rPr lang="en-US" dirty="0">
                <a:latin typeface="Times New Roman" pitchFamily="18" charset="0"/>
                <a:cs typeface="Times New Roman" pitchFamily="18" charset="0"/>
              </a:rPr>
              <a:t>Release </a:t>
            </a:r>
            <a:r>
              <a:rPr lang="en-US" dirty="0" smtClean="0">
                <a:latin typeface="Times New Roman" pitchFamily="18" charset="0"/>
                <a:cs typeface="Times New Roman" pitchFamily="18" charset="0"/>
              </a:rPr>
              <a:t>Specifications</a:t>
            </a:r>
            <a:endParaRPr lang="en-US" dirty="0">
              <a:latin typeface="Times New Roman" pitchFamily="18" charset="0"/>
              <a:cs typeface="Times New Roman" pitchFamily="18" charset="0"/>
            </a:endParaRPr>
          </a:p>
        </p:txBody>
      </p:sp>
      <p:sp>
        <p:nvSpPr>
          <p:cNvPr id="91151" name="Text Box 15"/>
          <p:cNvSpPr txBox="1">
            <a:spLocks noChangeArrowheads="1"/>
          </p:cNvSpPr>
          <p:nvPr/>
        </p:nvSpPr>
        <p:spPr bwMode="auto">
          <a:xfrm>
            <a:off x="5715000" y="2637979"/>
            <a:ext cx="2743200" cy="2523768"/>
          </a:xfrm>
          <a:prstGeom prst="rect">
            <a:avLst/>
          </a:prstGeom>
          <a:noFill/>
          <a:ln w="9525">
            <a:noFill/>
            <a:miter lim="800000"/>
          </a:ln>
          <a:effectLst/>
        </p:spPr>
        <p:txBody>
          <a:bodyPr wrap="square">
            <a:spAutoFit/>
          </a:bodyPr>
          <a:lstStyle/>
          <a:p>
            <a:pPr algn="ctr">
              <a:spcBef>
                <a:spcPts val="1200"/>
              </a:spcBef>
            </a:pPr>
            <a:r>
              <a:rPr lang="en-US" b="1" dirty="0">
                <a:latin typeface="Times New Roman" pitchFamily="18" charset="0"/>
                <a:cs typeface="Times New Roman" pitchFamily="18" charset="0"/>
              </a:rPr>
              <a:t>Responsibilities </a:t>
            </a:r>
          </a:p>
          <a:p>
            <a:pPr>
              <a:spcBef>
                <a:spcPts val="1200"/>
              </a:spcBef>
            </a:pPr>
            <a:r>
              <a:rPr lang="en-US" dirty="0">
                <a:latin typeface="Times New Roman" pitchFamily="18" charset="0"/>
                <a:cs typeface="Times New Roman" pitchFamily="18" charset="0"/>
              </a:rPr>
              <a:t>Requirements trade-offs</a:t>
            </a:r>
          </a:p>
          <a:p>
            <a:pPr>
              <a:spcBef>
                <a:spcPts val="1200"/>
              </a:spcBef>
            </a:pPr>
            <a:r>
              <a:rPr lang="en-US" dirty="0">
                <a:latin typeface="Times New Roman" pitchFamily="18" charset="0"/>
                <a:cs typeface="Times New Roman" pitchFamily="18" charset="0"/>
              </a:rPr>
              <a:t>Design trade-offs</a:t>
            </a:r>
          </a:p>
          <a:p>
            <a:pPr>
              <a:spcBef>
                <a:spcPts val="1200"/>
              </a:spcBef>
            </a:pPr>
            <a:r>
              <a:rPr lang="en-US" dirty="0">
                <a:latin typeface="Times New Roman" pitchFamily="18" charset="0"/>
                <a:cs typeface="Times New Roman" pitchFamily="18" charset="0"/>
              </a:rPr>
              <a:t>Component </a:t>
            </a:r>
            <a:r>
              <a:rPr lang="en-US" dirty="0" smtClean="0">
                <a:latin typeface="Times New Roman" pitchFamily="18" charset="0"/>
                <a:cs typeface="Times New Roman" pitchFamily="18" charset="0"/>
              </a:rPr>
              <a:t>Selection</a:t>
            </a:r>
            <a:endParaRPr lang="en-US" dirty="0">
              <a:latin typeface="Times New Roman" pitchFamily="18" charset="0"/>
              <a:cs typeface="Times New Roman" pitchFamily="18" charset="0"/>
            </a:endParaRPr>
          </a:p>
          <a:p>
            <a:pPr>
              <a:spcBef>
                <a:spcPts val="1200"/>
              </a:spcBef>
            </a:pPr>
            <a:r>
              <a:rPr lang="en-US" dirty="0">
                <a:latin typeface="Times New Roman" pitchFamily="18" charset="0"/>
                <a:cs typeface="Times New Roman" pitchFamily="18" charset="0"/>
              </a:rPr>
              <a:t>Initial </a:t>
            </a:r>
            <a:r>
              <a:rPr lang="en-US" dirty="0" smtClean="0">
                <a:latin typeface="Times New Roman" pitchFamily="18" charset="0"/>
                <a:cs typeface="Times New Roman" pitchFamily="18" charset="0"/>
              </a:rPr>
              <a:t>Integration</a:t>
            </a:r>
            <a:endParaRPr lang="en-US" dirty="0">
              <a:latin typeface="Times New Roman" pitchFamily="18" charset="0"/>
              <a:cs typeface="Times New Roman" pitchFamily="18" charset="0"/>
            </a:endParaRPr>
          </a:p>
          <a:p>
            <a:pPr>
              <a:spcBef>
                <a:spcPts val="1200"/>
              </a:spcBef>
            </a:pPr>
            <a:r>
              <a:rPr lang="en-US" dirty="0">
                <a:latin typeface="Times New Roman" pitchFamily="18" charset="0"/>
                <a:cs typeface="Times New Roman" pitchFamily="18" charset="0"/>
              </a:rPr>
              <a:t>Technical </a:t>
            </a:r>
            <a:r>
              <a:rPr lang="en-US" dirty="0" smtClean="0">
                <a:latin typeface="Times New Roman" pitchFamily="18" charset="0"/>
                <a:cs typeface="Times New Roman" pitchFamily="18" charset="0"/>
              </a:rPr>
              <a:t>Risk </a:t>
            </a:r>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esolution</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152400" y="152400"/>
            <a:ext cx="8839200" cy="6553200"/>
          </a:xfrm>
        </p:spPr>
        <p:txBody>
          <a:bodyPr>
            <a:normAutofit/>
          </a:bodyPr>
          <a:lstStyle/>
          <a:p>
            <a:pPr>
              <a:buFontTx/>
              <a:buNone/>
            </a:pPr>
            <a:r>
              <a:rPr lang="en-US" sz="2200" b="1" dirty="0" smtClean="0">
                <a:latin typeface="Times New Roman" pitchFamily="18" charset="0"/>
                <a:cs typeface="Times New Roman" pitchFamily="18" charset="0"/>
              </a:rPr>
              <a:t>Life – Cycle Focus</a:t>
            </a:r>
            <a:endParaRPr lang="en-US" sz="2200" b="1" dirty="0">
              <a:latin typeface="Times New Roman" pitchFamily="18" charset="0"/>
              <a:cs typeface="Times New Roman" pitchFamily="18" charset="0"/>
            </a:endParaRPr>
          </a:p>
        </p:txBody>
      </p:sp>
      <p:sp>
        <p:nvSpPr>
          <p:cNvPr id="91153" name="Rectangle 17"/>
          <p:cNvSpPr>
            <a:spLocks noChangeArrowheads="1"/>
          </p:cNvSpPr>
          <p:nvPr/>
        </p:nvSpPr>
        <p:spPr bwMode="auto">
          <a:xfrm>
            <a:off x="533400" y="1447800"/>
            <a:ext cx="20574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Inception </a:t>
            </a:r>
          </a:p>
        </p:txBody>
      </p:sp>
      <p:sp>
        <p:nvSpPr>
          <p:cNvPr id="91154" name="Rectangle 18"/>
          <p:cNvSpPr>
            <a:spLocks noChangeArrowheads="1"/>
          </p:cNvSpPr>
          <p:nvPr/>
        </p:nvSpPr>
        <p:spPr bwMode="auto">
          <a:xfrm>
            <a:off x="2590800" y="1447800"/>
            <a:ext cx="20574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Elaboration </a:t>
            </a:r>
          </a:p>
        </p:txBody>
      </p:sp>
      <p:sp>
        <p:nvSpPr>
          <p:cNvPr id="91155" name="Rectangle 19"/>
          <p:cNvSpPr>
            <a:spLocks noChangeArrowheads="1"/>
          </p:cNvSpPr>
          <p:nvPr/>
        </p:nvSpPr>
        <p:spPr bwMode="auto">
          <a:xfrm>
            <a:off x="4648200" y="1447800"/>
            <a:ext cx="19812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Construction </a:t>
            </a:r>
          </a:p>
        </p:txBody>
      </p:sp>
      <p:sp>
        <p:nvSpPr>
          <p:cNvPr id="91156" name="Rectangle 20"/>
          <p:cNvSpPr>
            <a:spLocks noChangeArrowheads="1"/>
          </p:cNvSpPr>
          <p:nvPr/>
        </p:nvSpPr>
        <p:spPr bwMode="auto">
          <a:xfrm>
            <a:off x="6629400" y="1447800"/>
            <a:ext cx="19050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Transition </a:t>
            </a:r>
          </a:p>
        </p:txBody>
      </p:sp>
      <p:sp>
        <p:nvSpPr>
          <p:cNvPr id="91157" name="Rectangle 21"/>
          <p:cNvSpPr>
            <a:spLocks noChangeArrowheads="1"/>
          </p:cNvSpPr>
          <p:nvPr/>
        </p:nvSpPr>
        <p:spPr bwMode="auto">
          <a:xfrm>
            <a:off x="533400" y="1828800"/>
            <a:ext cx="2057400" cy="25146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Architecture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prototyping</a:t>
            </a:r>
            <a:endParaRPr lang="en-US" sz="1600" dirty="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Make </a:t>
            </a:r>
            <a:r>
              <a:rPr lang="en-US" sz="1600" dirty="0">
                <a:latin typeface="Times New Roman" pitchFamily="18" charset="0"/>
                <a:cs typeface="Times New Roman" pitchFamily="18" charset="0"/>
              </a:rPr>
              <a:t>/ buy trade-offs</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Primary </a:t>
            </a:r>
            <a:r>
              <a:rPr lang="en-US" sz="1600" dirty="0">
                <a:latin typeface="Times New Roman" pitchFamily="18" charset="0"/>
                <a:cs typeface="Times New Roman" pitchFamily="18" charset="0"/>
              </a:rPr>
              <a:t>scenario</a:t>
            </a:r>
          </a:p>
          <a:p>
            <a:r>
              <a:rPr lang="en-US" sz="1600" dirty="0">
                <a:latin typeface="Times New Roman" pitchFamily="18" charset="0"/>
                <a:cs typeface="Times New Roman" pitchFamily="18" charset="0"/>
              </a:rPr>
              <a:t>definition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Architecture </a:t>
            </a:r>
            <a:r>
              <a:rPr lang="en-US" sz="1600" dirty="0">
                <a:latin typeface="Times New Roman" pitchFamily="18" charset="0"/>
                <a:cs typeface="Times New Roman" pitchFamily="18" charset="0"/>
              </a:rPr>
              <a:t>evaluation</a:t>
            </a:r>
          </a:p>
          <a:p>
            <a:r>
              <a:rPr lang="en-US" sz="1600" dirty="0">
                <a:latin typeface="Times New Roman" pitchFamily="18" charset="0"/>
                <a:cs typeface="Times New Roman" pitchFamily="18" charset="0"/>
              </a:rPr>
              <a:t>criteria definition</a:t>
            </a:r>
          </a:p>
        </p:txBody>
      </p:sp>
      <p:sp>
        <p:nvSpPr>
          <p:cNvPr id="91158" name="Rectangle 22"/>
          <p:cNvSpPr>
            <a:spLocks noChangeArrowheads="1"/>
          </p:cNvSpPr>
          <p:nvPr/>
        </p:nvSpPr>
        <p:spPr bwMode="auto">
          <a:xfrm>
            <a:off x="2590800" y="1828800"/>
            <a:ext cx="2057400" cy="25146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Architecture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base </a:t>
            </a:r>
            <a:r>
              <a:rPr lang="en-US" sz="1600" dirty="0">
                <a:latin typeface="Times New Roman" pitchFamily="18" charset="0"/>
                <a:cs typeface="Times New Roman" pitchFamily="18" charset="0"/>
              </a:rPr>
              <a:t>lining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Primary </a:t>
            </a:r>
            <a:r>
              <a:rPr lang="en-US" sz="1600" dirty="0">
                <a:latin typeface="Times New Roman" pitchFamily="18" charset="0"/>
                <a:cs typeface="Times New Roman" pitchFamily="18" charset="0"/>
              </a:rPr>
              <a:t>scenario</a:t>
            </a:r>
          </a:p>
          <a:p>
            <a:r>
              <a:rPr lang="en-US" sz="1600" dirty="0">
                <a:latin typeface="Times New Roman" pitchFamily="18" charset="0"/>
                <a:cs typeface="Times New Roman" pitchFamily="18" charset="0"/>
              </a:rPr>
              <a:t>demonstration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Make </a:t>
            </a:r>
            <a:r>
              <a:rPr lang="en-US" sz="1600" dirty="0">
                <a:latin typeface="Times New Roman" pitchFamily="18" charset="0"/>
                <a:cs typeface="Times New Roman" pitchFamily="18" charset="0"/>
              </a:rPr>
              <a:t>/ buy trade-off</a:t>
            </a:r>
          </a:p>
          <a:p>
            <a:r>
              <a:rPr lang="en-US" sz="1600" dirty="0">
                <a:latin typeface="Times New Roman" pitchFamily="18" charset="0"/>
                <a:cs typeface="Times New Roman" pitchFamily="18" charset="0"/>
              </a:rPr>
              <a:t>base lining</a:t>
            </a:r>
          </a:p>
        </p:txBody>
      </p:sp>
      <p:sp>
        <p:nvSpPr>
          <p:cNvPr id="91159" name="Rectangle 23"/>
          <p:cNvSpPr>
            <a:spLocks noChangeArrowheads="1"/>
          </p:cNvSpPr>
          <p:nvPr/>
        </p:nvSpPr>
        <p:spPr bwMode="auto">
          <a:xfrm>
            <a:off x="4648200" y="1828800"/>
            <a:ext cx="1981200" cy="25146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Architecture </a:t>
            </a:r>
          </a:p>
          <a:p>
            <a:r>
              <a:rPr lang="en-US" sz="1600" dirty="0">
                <a:latin typeface="Times New Roman" pitchFamily="18" charset="0"/>
                <a:cs typeface="Times New Roman" pitchFamily="18" charset="0"/>
              </a:rPr>
              <a:t>maintenance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Multiple-component </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issue resolution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Performance </a:t>
            </a:r>
            <a:r>
              <a:rPr lang="en-US" sz="1600" dirty="0">
                <a:latin typeface="Times New Roman" pitchFamily="18" charset="0"/>
                <a:cs typeface="Times New Roman" pitchFamily="18" charset="0"/>
              </a:rPr>
              <a:t>tuning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Quality </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improvements</a:t>
            </a:r>
          </a:p>
        </p:txBody>
      </p:sp>
      <p:sp>
        <p:nvSpPr>
          <p:cNvPr id="91160" name="Rectangle 24"/>
          <p:cNvSpPr>
            <a:spLocks noChangeArrowheads="1"/>
          </p:cNvSpPr>
          <p:nvPr/>
        </p:nvSpPr>
        <p:spPr bwMode="auto">
          <a:xfrm>
            <a:off x="6629400" y="1828800"/>
            <a:ext cx="1905000" cy="25146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Architecture </a:t>
            </a:r>
          </a:p>
          <a:p>
            <a:r>
              <a:rPr lang="en-US" sz="1600" dirty="0">
                <a:latin typeface="Times New Roman" pitchFamily="18" charset="0"/>
                <a:cs typeface="Times New Roman" pitchFamily="18" charset="0"/>
              </a:rPr>
              <a:t>maintenance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Multiple-component </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issue resolution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Performance </a:t>
            </a:r>
            <a:r>
              <a:rPr lang="en-US" sz="1600" dirty="0">
                <a:latin typeface="Times New Roman" pitchFamily="18" charset="0"/>
                <a:cs typeface="Times New Roman" pitchFamily="18" charset="0"/>
              </a:rPr>
              <a:t>tuning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Quality </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improvements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152400" y="152400"/>
            <a:ext cx="8839200" cy="6477000"/>
          </a:xfrm>
        </p:spPr>
        <p:txBody>
          <a:bodyPr>
            <a:noAutofit/>
          </a:bodyPr>
          <a:lstStyle/>
          <a:p>
            <a:pPr algn="just">
              <a:buFontTx/>
              <a:buNone/>
            </a:pPr>
            <a:r>
              <a:rPr lang="en-US" sz="2200" b="1" dirty="0">
                <a:latin typeface="Times New Roman" pitchFamily="18" charset="0"/>
                <a:cs typeface="Times New Roman" pitchFamily="18" charset="0"/>
              </a:rPr>
              <a:t>Software Development Team</a:t>
            </a:r>
          </a:p>
          <a:p>
            <a:pPr algn="just"/>
            <a:endParaRPr lang="en-US" sz="1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It is the most application-specific group.</a:t>
            </a:r>
          </a:p>
          <a:p>
            <a:pPr algn="just"/>
            <a:endParaRPr lang="en-US" sz="1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It comprises several </a:t>
            </a:r>
            <a:r>
              <a:rPr lang="en-US" sz="2200" dirty="0" err="1" smtClean="0">
                <a:latin typeface="Times New Roman" pitchFamily="18" charset="0"/>
                <a:cs typeface="Times New Roman" pitchFamily="18" charset="0"/>
              </a:rPr>
              <a:t>subteams</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dedicated to groups of components that require a common skill set. Typical skill sets include the following :</a:t>
            </a:r>
          </a:p>
          <a:p>
            <a:pPr lvl="1" algn="just"/>
            <a:r>
              <a:rPr lang="en-US" sz="2200" b="1" dirty="0">
                <a:latin typeface="Times New Roman" pitchFamily="18" charset="0"/>
                <a:cs typeface="Times New Roman" pitchFamily="18" charset="0"/>
              </a:rPr>
              <a:t>Commercial components : </a:t>
            </a:r>
            <a:r>
              <a:rPr lang="en-US" sz="2200" dirty="0">
                <a:latin typeface="Times New Roman" pitchFamily="18" charset="0"/>
                <a:cs typeface="Times New Roman" pitchFamily="18" charset="0"/>
              </a:rPr>
              <a:t>Specialists with detailed knowledge of commercial components central to a system’s architecture.</a:t>
            </a:r>
          </a:p>
          <a:p>
            <a:pPr lvl="1" algn="just"/>
            <a:r>
              <a:rPr lang="en-US" sz="2200" b="1" dirty="0">
                <a:latin typeface="Times New Roman" pitchFamily="18" charset="0"/>
                <a:cs typeface="Times New Roman" pitchFamily="18" charset="0"/>
              </a:rPr>
              <a:t>Database :</a:t>
            </a:r>
            <a:r>
              <a:rPr lang="en-US" sz="2200" dirty="0">
                <a:latin typeface="Times New Roman" pitchFamily="18" charset="0"/>
                <a:cs typeface="Times New Roman" pitchFamily="18" charset="0"/>
              </a:rPr>
              <a:t> Specialists with experience in the organization, storage, and retrieval of data.</a:t>
            </a:r>
          </a:p>
          <a:p>
            <a:pPr lvl="1" algn="just"/>
            <a:r>
              <a:rPr lang="en-US" sz="2200" b="1" dirty="0">
                <a:latin typeface="Times New Roman" pitchFamily="18" charset="0"/>
                <a:cs typeface="Times New Roman" pitchFamily="18" charset="0"/>
              </a:rPr>
              <a:t>Graphical user interface :</a:t>
            </a:r>
            <a:r>
              <a:rPr lang="en-US" sz="2200" dirty="0">
                <a:latin typeface="Times New Roman" pitchFamily="18" charset="0"/>
                <a:cs typeface="Times New Roman" pitchFamily="18" charset="0"/>
              </a:rPr>
              <a:t> Specialists with experience in the display organization, data presentation, and user interaction necessary to support human input, output, and control needs.</a:t>
            </a:r>
          </a:p>
          <a:p>
            <a:pPr lvl="1" algn="just"/>
            <a:r>
              <a:rPr lang="en-US" sz="2200" b="1" dirty="0">
                <a:latin typeface="Times New Roman" pitchFamily="18" charset="0"/>
                <a:cs typeface="Times New Roman" pitchFamily="18" charset="0"/>
              </a:rPr>
              <a:t>Operating systems and networking :</a:t>
            </a:r>
            <a:r>
              <a:rPr lang="en-US" sz="2200" dirty="0">
                <a:latin typeface="Times New Roman" pitchFamily="18" charset="0"/>
                <a:cs typeface="Times New Roman" pitchFamily="18" charset="0"/>
              </a:rPr>
              <a:t> Specialists with experience in the execution of multiple software objects on a network of hardware resources, including all the typical control issues associated with initialization, synchronization, resource sharing, name space management, reconfiguration, termination, and inter object communication.</a:t>
            </a:r>
          </a:p>
          <a:p>
            <a:pPr algn="just"/>
            <a:endParaRPr lang="en-US" sz="2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152400" y="152400"/>
            <a:ext cx="8839200" cy="6477000"/>
          </a:xfrm>
        </p:spPr>
        <p:txBody>
          <a:bodyPr>
            <a:normAutofit/>
          </a:bodyPr>
          <a:lstStyle/>
          <a:p>
            <a:pPr lvl="1" algn="just"/>
            <a:r>
              <a:rPr lang="en-US" sz="2200" b="1" dirty="0" smtClean="0">
                <a:latin typeface="Times New Roman" pitchFamily="18" charset="0"/>
                <a:cs typeface="Times New Roman" pitchFamily="18" charset="0"/>
              </a:rPr>
              <a:t>Domain </a:t>
            </a:r>
            <a:r>
              <a:rPr lang="en-US" sz="2200" b="1" dirty="0">
                <a:latin typeface="Times New Roman" pitchFamily="18" charset="0"/>
                <a:cs typeface="Times New Roman" pitchFamily="18" charset="0"/>
              </a:rPr>
              <a:t>applications :</a:t>
            </a:r>
            <a:r>
              <a:rPr lang="en-US" sz="2200" dirty="0">
                <a:latin typeface="Times New Roman" pitchFamily="18" charset="0"/>
                <a:cs typeface="Times New Roman" pitchFamily="18" charset="0"/>
              </a:rPr>
              <a:t> Specialists with experience in the algorithms, application processing, or business rules specific to the system.</a:t>
            </a:r>
            <a:endParaRPr lang="en-US" sz="2200" b="1"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It is responsible for the quality of individual components, including all component development, testing, and maintenance.</a:t>
            </a:r>
          </a:p>
          <a:p>
            <a:pPr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Component tests should be built as self-documented, repeatable software that is treated like other operational component source code so that it is maintained and is available for automated regression testing. </a:t>
            </a:r>
          </a:p>
          <a:p>
            <a:pPr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The development team decides how any design or implementation issue local to a single component is resolved.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152400" y="152400"/>
            <a:ext cx="8839200" cy="6553200"/>
          </a:xfrm>
        </p:spPr>
        <p:txBody>
          <a:bodyPr/>
          <a:lstStyle/>
          <a:p>
            <a:pPr>
              <a:buFontTx/>
              <a:buNone/>
            </a:pPr>
            <a:r>
              <a:rPr lang="en-US" sz="2200" b="1" dirty="0">
                <a:latin typeface="Times New Roman" pitchFamily="18" charset="0"/>
                <a:cs typeface="Times New Roman" pitchFamily="18" charset="0"/>
              </a:rPr>
              <a:t>Software development team activities</a:t>
            </a:r>
          </a:p>
          <a:p>
            <a:pPr>
              <a:buFontTx/>
              <a:buNone/>
            </a:pPr>
            <a:endParaRPr lang="en-US" sz="1400" b="1" dirty="0">
              <a:latin typeface="Times New Roman" pitchFamily="18" charset="0"/>
              <a:cs typeface="Times New Roman" pitchFamily="18" charset="0"/>
            </a:endParaRPr>
          </a:p>
        </p:txBody>
      </p:sp>
      <p:sp>
        <p:nvSpPr>
          <p:cNvPr id="92164" name="Rectangle 4"/>
          <p:cNvSpPr>
            <a:spLocks noChangeArrowheads="1"/>
          </p:cNvSpPr>
          <p:nvPr/>
        </p:nvSpPr>
        <p:spPr bwMode="auto">
          <a:xfrm>
            <a:off x="3200400" y="685800"/>
            <a:ext cx="24384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Development</a:t>
            </a:r>
          </a:p>
        </p:txBody>
      </p:sp>
      <p:sp>
        <p:nvSpPr>
          <p:cNvPr id="92165" name="Line 5"/>
          <p:cNvSpPr>
            <a:spLocks noChangeShapeType="1"/>
          </p:cNvSpPr>
          <p:nvPr/>
        </p:nvSpPr>
        <p:spPr bwMode="auto">
          <a:xfrm>
            <a:off x="3429000" y="1219200"/>
            <a:ext cx="45719" cy="6858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2166" name="Line 6"/>
          <p:cNvSpPr>
            <a:spLocks noChangeShapeType="1"/>
          </p:cNvSpPr>
          <p:nvPr/>
        </p:nvSpPr>
        <p:spPr bwMode="auto">
          <a:xfrm>
            <a:off x="3505200" y="1905000"/>
            <a:ext cx="533400" cy="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2167" name="Text Box 7"/>
          <p:cNvSpPr txBox="1">
            <a:spLocks noChangeArrowheads="1"/>
          </p:cNvSpPr>
          <p:nvPr/>
        </p:nvSpPr>
        <p:spPr bwMode="auto">
          <a:xfrm>
            <a:off x="4114800" y="1676400"/>
            <a:ext cx="2514600" cy="369332"/>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Component teams</a:t>
            </a:r>
          </a:p>
        </p:txBody>
      </p:sp>
      <p:sp>
        <p:nvSpPr>
          <p:cNvPr id="92168" name="Text Box 8"/>
          <p:cNvSpPr txBox="1">
            <a:spLocks noChangeArrowheads="1"/>
          </p:cNvSpPr>
          <p:nvPr/>
        </p:nvSpPr>
        <p:spPr bwMode="auto">
          <a:xfrm>
            <a:off x="533400" y="2651373"/>
            <a:ext cx="2209800" cy="1661993"/>
          </a:xfrm>
          <a:prstGeom prst="rect">
            <a:avLst/>
          </a:prstGeom>
          <a:noFill/>
          <a:ln w="9525">
            <a:noFill/>
            <a:miter lim="800000"/>
          </a:ln>
          <a:effectLst/>
        </p:spPr>
        <p:txBody>
          <a:bodyPr>
            <a:spAutoFit/>
          </a:bodyPr>
          <a:lstStyle/>
          <a:p>
            <a:pPr algn="ctr">
              <a:spcBef>
                <a:spcPts val="1200"/>
              </a:spcBef>
            </a:pPr>
            <a:r>
              <a:rPr lang="en-US" b="1" dirty="0">
                <a:latin typeface="Times New Roman" pitchFamily="18" charset="0"/>
                <a:cs typeface="Times New Roman" pitchFamily="18" charset="0"/>
              </a:rPr>
              <a:t>Artifacts </a:t>
            </a:r>
          </a:p>
          <a:p>
            <a:pPr>
              <a:spcBef>
                <a:spcPts val="1200"/>
              </a:spcBef>
            </a:pPr>
            <a:r>
              <a:rPr lang="en-US" dirty="0">
                <a:latin typeface="Times New Roman" pitchFamily="18" charset="0"/>
                <a:cs typeface="Times New Roman" pitchFamily="18" charset="0"/>
              </a:rPr>
              <a:t>Design set</a:t>
            </a:r>
          </a:p>
          <a:p>
            <a:pPr>
              <a:spcBef>
                <a:spcPts val="1200"/>
              </a:spcBef>
            </a:pPr>
            <a:r>
              <a:rPr lang="en-US" dirty="0">
                <a:latin typeface="Times New Roman" pitchFamily="18" charset="0"/>
                <a:cs typeface="Times New Roman" pitchFamily="18" charset="0"/>
              </a:rPr>
              <a:t>Implementation set</a:t>
            </a:r>
          </a:p>
          <a:p>
            <a:pPr>
              <a:spcBef>
                <a:spcPts val="1200"/>
              </a:spcBef>
            </a:pPr>
            <a:r>
              <a:rPr lang="en-US" dirty="0">
                <a:latin typeface="Times New Roman" pitchFamily="18" charset="0"/>
                <a:cs typeface="Times New Roman" pitchFamily="18" charset="0"/>
              </a:rPr>
              <a:t>Deployment set</a:t>
            </a:r>
          </a:p>
        </p:txBody>
      </p:sp>
      <p:sp>
        <p:nvSpPr>
          <p:cNvPr id="92169" name="Text Box 9"/>
          <p:cNvSpPr txBox="1">
            <a:spLocks noChangeArrowheads="1"/>
          </p:cNvSpPr>
          <p:nvPr/>
        </p:nvSpPr>
        <p:spPr bwMode="auto">
          <a:xfrm>
            <a:off x="5410200" y="2590800"/>
            <a:ext cx="3200400" cy="2523768"/>
          </a:xfrm>
          <a:prstGeom prst="rect">
            <a:avLst/>
          </a:prstGeom>
          <a:noFill/>
          <a:ln w="9525">
            <a:noFill/>
            <a:miter lim="800000"/>
          </a:ln>
          <a:effectLst/>
        </p:spPr>
        <p:txBody>
          <a:bodyPr wrap="square">
            <a:spAutoFit/>
          </a:bodyPr>
          <a:lstStyle/>
          <a:p>
            <a:pPr algn="ctr">
              <a:spcBef>
                <a:spcPts val="1200"/>
              </a:spcBef>
            </a:pPr>
            <a:r>
              <a:rPr lang="en-US" b="1" dirty="0">
                <a:latin typeface="Times New Roman" pitchFamily="18" charset="0"/>
                <a:cs typeface="Times New Roman" pitchFamily="18" charset="0"/>
              </a:rPr>
              <a:t>Responsibilities </a:t>
            </a:r>
          </a:p>
          <a:p>
            <a:pPr>
              <a:spcBef>
                <a:spcPts val="1200"/>
              </a:spcBef>
            </a:pPr>
            <a:r>
              <a:rPr lang="en-US" dirty="0">
                <a:latin typeface="Times New Roman" pitchFamily="18" charset="0"/>
                <a:cs typeface="Times New Roman" pitchFamily="18" charset="0"/>
              </a:rPr>
              <a:t>Component design</a:t>
            </a:r>
          </a:p>
          <a:p>
            <a:pPr>
              <a:spcBef>
                <a:spcPts val="1200"/>
              </a:spcBef>
            </a:pPr>
            <a:r>
              <a:rPr lang="en-US" dirty="0">
                <a:latin typeface="Times New Roman" pitchFamily="18" charset="0"/>
                <a:cs typeface="Times New Roman" pitchFamily="18" charset="0"/>
              </a:rPr>
              <a:t>Component implementation</a:t>
            </a:r>
          </a:p>
          <a:p>
            <a:pPr>
              <a:spcBef>
                <a:spcPts val="1200"/>
              </a:spcBef>
            </a:pPr>
            <a:r>
              <a:rPr lang="en-US" dirty="0">
                <a:latin typeface="Times New Roman" pitchFamily="18" charset="0"/>
                <a:cs typeface="Times New Roman" pitchFamily="18" charset="0"/>
              </a:rPr>
              <a:t>Component stand-alone test</a:t>
            </a:r>
          </a:p>
          <a:p>
            <a:pPr>
              <a:spcBef>
                <a:spcPts val="1200"/>
              </a:spcBef>
            </a:pPr>
            <a:r>
              <a:rPr lang="en-US" dirty="0">
                <a:latin typeface="Times New Roman" pitchFamily="18" charset="0"/>
                <a:cs typeface="Times New Roman" pitchFamily="18" charset="0"/>
              </a:rPr>
              <a:t>Component maintenance</a:t>
            </a:r>
          </a:p>
          <a:p>
            <a:pPr>
              <a:spcBef>
                <a:spcPts val="1200"/>
              </a:spcBef>
            </a:pPr>
            <a:r>
              <a:rPr lang="en-US" dirty="0">
                <a:latin typeface="Times New Roman" pitchFamily="18" charset="0"/>
                <a:cs typeface="Times New Roman" pitchFamily="18" charset="0"/>
              </a:rPr>
              <a:t>Component documentation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152400" y="152400"/>
            <a:ext cx="8839200" cy="6553200"/>
          </a:xfrm>
        </p:spPr>
        <p:txBody>
          <a:bodyPr/>
          <a:lstStyle/>
          <a:p>
            <a:pPr>
              <a:buFontTx/>
              <a:buNone/>
            </a:pPr>
            <a:r>
              <a:rPr lang="en-US" sz="2200" b="1" dirty="0" smtClean="0">
                <a:latin typeface="Times New Roman" pitchFamily="18" charset="0"/>
                <a:cs typeface="Times New Roman" pitchFamily="18" charset="0"/>
              </a:rPr>
              <a:t>Life Cycle Focus</a:t>
            </a:r>
            <a:endParaRPr lang="en-US" sz="2200" b="1" dirty="0">
              <a:latin typeface="Times New Roman" pitchFamily="18" charset="0"/>
              <a:cs typeface="Times New Roman" pitchFamily="18" charset="0"/>
            </a:endParaRPr>
          </a:p>
          <a:p>
            <a:pPr>
              <a:buFontTx/>
              <a:buNone/>
            </a:pPr>
            <a:endParaRPr lang="en-US" sz="1400" dirty="0">
              <a:latin typeface="Times New Roman" pitchFamily="18" charset="0"/>
              <a:cs typeface="Times New Roman" pitchFamily="18" charset="0"/>
            </a:endParaRPr>
          </a:p>
        </p:txBody>
      </p:sp>
      <p:sp>
        <p:nvSpPr>
          <p:cNvPr id="92171" name="Rectangle 11"/>
          <p:cNvSpPr>
            <a:spLocks noChangeArrowheads="1"/>
          </p:cNvSpPr>
          <p:nvPr/>
        </p:nvSpPr>
        <p:spPr bwMode="auto">
          <a:xfrm>
            <a:off x="152400" y="1676400"/>
            <a:ext cx="19050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Inception </a:t>
            </a:r>
          </a:p>
        </p:txBody>
      </p:sp>
      <p:sp>
        <p:nvSpPr>
          <p:cNvPr id="92172" name="Rectangle 12"/>
          <p:cNvSpPr>
            <a:spLocks noChangeArrowheads="1"/>
          </p:cNvSpPr>
          <p:nvPr/>
        </p:nvSpPr>
        <p:spPr bwMode="auto">
          <a:xfrm>
            <a:off x="2057400" y="1676400"/>
            <a:ext cx="21336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Elaboration </a:t>
            </a:r>
          </a:p>
        </p:txBody>
      </p:sp>
      <p:sp>
        <p:nvSpPr>
          <p:cNvPr id="92173" name="Rectangle 13"/>
          <p:cNvSpPr>
            <a:spLocks noChangeArrowheads="1"/>
          </p:cNvSpPr>
          <p:nvPr/>
        </p:nvSpPr>
        <p:spPr bwMode="auto">
          <a:xfrm>
            <a:off x="4191000" y="1676400"/>
            <a:ext cx="23622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Construction </a:t>
            </a:r>
          </a:p>
        </p:txBody>
      </p:sp>
      <p:sp>
        <p:nvSpPr>
          <p:cNvPr id="92174" name="Rectangle 14"/>
          <p:cNvSpPr>
            <a:spLocks noChangeArrowheads="1"/>
          </p:cNvSpPr>
          <p:nvPr/>
        </p:nvSpPr>
        <p:spPr bwMode="auto">
          <a:xfrm>
            <a:off x="6553200" y="1676400"/>
            <a:ext cx="23622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Transition </a:t>
            </a:r>
          </a:p>
        </p:txBody>
      </p:sp>
      <p:sp>
        <p:nvSpPr>
          <p:cNvPr id="92175" name="Rectangle 15"/>
          <p:cNvSpPr>
            <a:spLocks noChangeArrowheads="1"/>
          </p:cNvSpPr>
          <p:nvPr/>
        </p:nvSpPr>
        <p:spPr bwMode="auto">
          <a:xfrm>
            <a:off x="152400" y="2133600"/>
            <a:ext cx="1905000" cy="25146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Prototyping support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Make/buy </a:t>
            </a:r>
            <a:r>
              <a:rPr lang="en-US" sz="1600" dirty="0">
                <a:latin typeface="Times New Roman" pitchFamily="18" charset="0"/>
                <a:cs typeface="Times New Roman" pitchFamily="18" charset="0"/>
              </a:rPr>
              <a:t>trade-offs</a:t>
            </a: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
        <p:nvSpPr>
          <p:cNvPr id="92176" name="Rectangle 16"/>
          <p:cNvSpPr>
            <a:spLocks noChangeArrowheads="1"/>
          </p:cNvSpPr>
          <p:nvPr/>
        </p:nvSpPr>
        <p:spPr bwMode="auto">
          <a:xfrm>
            <a:off x="2057400" y="2133600"/>
            <a:ext cx="2133600" cy="2514600"/>
          </a:xfrm>
          <a:prstGeom prst="rect">
            <a:avLst/>
          </a:prstGeom>
          <a:solidFill>
            <a:schemeClr val="accent1"/>
          </a:solidFill>
          <a:ln w="9525">
            <a:solidFill>
              <a:schemeClr val="tx1"/>
            </a:solidFill>
            <a:miter lim="800000"/>
          </a:ln>
          <a:effectLst/>
        </p:spPr>
        <p:txBody>
          <a:bodyPr wrap="none" anchor="ctr"/>
          <a:lstStyle/>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Critical </a:t>
            </a:r>
            <a:r>
              <a:rPr lang="en-US" sz="1600" dirty="0">
                <a:latin typeface="Times New Roman" pitchFamily="18" charset="0"/>
                <a:cs typeface="Times New Roman" pitchFamily="18" charset="0"/>
              </a:rPr>
              <a:t>component </a:t>
            </a:r>
          </a:p>
          <a:p>
            <a:r>
              <a:rPr lang="en-US" sz="1600" dirty="0">
                <a:latin typeface="Times New Roman" pitchFamily="18" charset="0"/>
                <a:cs typeface="Times New Roman" pitchFamily="18" charset="0"/>
              </a:rPr>
              <a:t>design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Critical </a:t>
            </a:r>
            <a:r>
              <a:rPr lang="en-US" sz="1600" dirty="0">
                <a:latin typeface="Times New Roman" pitchFamily="18" charset="0"/>
                <a:cs typeface="Times New Roman" pitchFamily="18" charset="0"/>
              </a:rPr>
              <a:t>component</a:t>
            </a:r>
          </a:p>
          <a:p>
            <a:r>
              <a:rPr lang="en-US" sz="1600" dirty="0">
                <a:latin typeface="Times New Roman" pitchFamily="18" charset="0"/>
                <a:cs typeface="Times New Roman" pitchFamily="18" charset="0"/>
              </a:rPr>
              <a:t>implementation and </a:t>
            </a:r>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test</a:t>
            </a:r>
            <a:endParaRPr lang="en-US" sz="1600" dirty="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Critical </a:t>
            </a:r>
            <a:r>
              <a:rPr lang="en-US" sz="1600" dirty="0">
                <a:latin typeface="Times New Roman" pitchFamily="18" charset="0"/>
                <a:cs typeface="Times New Roman" pitchFamily="18" charset="0"/>
              </a:rPr>
              <a:t>component </a:t>
            </a:r>
          </a:p>
          <a:p>
            <a:r>
              <a:rPr lang="en-US" sz="1600" dirty="0">
                <a:latin typeface="Times New Roman" pitchFamily="18" charset="0"/>
                <a:cs typeface="Times New Roman" pitchFamily="18" charset="0"/>
              </a:rPr>
              <a:t>baseline</a:t>
            </a:r>
          </a:p>
        </p:txBody>
      </p:sp>
      <p:sp>
        <p:nvSpPr>
          <p:cNvPr id="92177" name="Rectangle 17"/>
          <p:cNvSpPr>
            <a:spLocks noChangeArrowheads="1"/>
          </p:cNvSpPr>
          <p:nvPr/>
        </p:nvSpPr>
        <p:spPr bwMode="auto">
          <a:xfrm>
            <a:off x="4191000" y="2133600"/>
            <a:ext cx="2362200" cy="2514600"/>
          </a:xfrm>
          <a:prstGeom prst="rect">
            <a:avLst/>
          </a:prstGeom>
          <a:solidFill>
            <a:schemeClr val="accent1"/>
          </a:solidFill>
          <a:ln w="9525">
            <a:solidFill>
              <a:schemeClr val="tx1"/>
            </a:solidFill>
            <a:miter lim="800000"/>
          </a:ln>
          <a:effectLst/>
        </p:spPr>
        <p:txBody>
          <a:bodyPr wrap="none" anchor="ctr"/>
          <a:lstStyle/>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Component </a:t>
            </a:r>
            <a:r>
              <a:rPr lang="en-US" sz="1600" dirty="0">
                <a:latin typeface="Times New Roman" pitchFamily="18" charset="0"/>
                <a:cs typeface="Times New Roman" pitchFamily="18" charset="0"/>
              </a:rPr>
              <a:t>design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Component </a:t>
            </a:r>
          </a:p>
          <a:p>
            <a:r>
              <a:rPr lang="en-US" sz="1600" dirty="0" smtClean="0">
                <a:latin typeface="Times New Roman" pitchFamily="18" charset="0"/>
                <a:cs typeface="Times New Roman" pitchFamily="18" charset="0"/>
              </a:rPr>
              <a:t>Implementation</a:t>
            </a:r>
            <a:endParaRPr lang="en-US" sz="1600" dirty="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Component stand-alone</a:t>
            </a:r>
          </a:p>
          <a:p>
            <a:r>
              <a:rPr lang="en-US" sz="1600" dirty="0" smtClean="0">
                <a:latin typeface="Times New Roman" pitchFamily="18" charset="0"/>
                <a:cs typeface="Times New Roman" pitchFamily="18" charset="0"/>
              </a:rPr>
              <a:t>test</a:t>
            </a:r>
            <a:endParaRPr lang="en-US" sz="1600" dirty="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Component </a:t>
            </a:r>
            <a:r>
              <a:rPr lang="en-US" sz="1600" dirty="0">
                <a:latin typeface="Times New Roman" pitchFamily="18" charset="0"/>
                <a:cs typeface="Times New Roman" pitchFamily="18" charset="0"/>
              </a:rPr>
              <a:t>maintenance</a:t>
            </a: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
        <p:nvSpPr>
          <p:cNvPr id="92178" name="Rectangle 18"/>
          <p:cNvSpPr>
            <a:spLocks noChangeArrowheads="1"/>
          </p:cNvSpPr>
          <p:nvPr/>
        </p:nvSpPr>
        <p:spPr bwMode="auto">
          <a:xfrm>
            <a:off x="6553200" y="2133600"/>
            <a:ext cx="2362200" cy="25146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Component maintenance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Component </a:t>
            </a:r>
            <a:r>
              <a:rPr lang="en-US" sz="1600" dirty="0">
                <a:latin typeface="Times New Roman" pitchFamily="18" charset="0"/>
                <a:cs typeface="Times New Roman" pitchFamily="18" charset="0"/>
              </a:rPr>
              <a:t>documentation</a:t>
            </a: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b="1" dirty="0">
                <a:latin typeface="Times New Roman" pitchFamily="18" charset="0"/>
                <a:cs typeface="Times New Roman" pitchFamily="18" charset="0"/>
              </a:rPr>
              <a:t>Software Assessment </a:t>
            </a:r>
            <a:r>
              <a:rPr lang="en-US" sz="2200" b="1" dirty="0" smtClean="0">
                <a:latin typeface="Times New Roman" pitchFamily="18" charset="0"/>
                <a:cs typeface="Times New Roman" pitchFamily="18" charset="0"/>
              </a:rPr>
              <a:t>Team : </a:t>
            </a:r>
            <a:r>
              <a:rPr lang="en-US" sz="2200" dirty="0" smtClean="0">
                <a:latin typeface="Times New Roman" pitchFamily="18" charset="0"/>
                <a:cs typeface="Times New Roman" pitchFamily="18" charset="0"/>
              </a:rPr>
              <a:t>There </a:t>
            </a:r>
            <a:r>
              <a:rPr lang="en-US" sz="2200" dirty="0">
                <a:latin typeface="Times New Roman" pitchFamily="18" charset="0"/>
                <a:cs typeface="Times New Roman" pitchFamily="18" charset="0"/>
              </a:rPr>
              <a:t>are reasons for using an independent team for software assessment.</a:t>
            </a:r>
          </a:p>
          <a:p>
            <a:pPr marL="609600" indent="-609600" algn="just">
              <a:buFontTx/>
              <a:buAutoNum type="arabicPeriod"/>
            </a:pPr>
            <a:r>
              <a:rPr lang="en-US" sz="2200" dirty="0">
                <a:latin typeface="Times New Roman" pitchFamily="18" charset="0"/>
                <a:cs typeface="Times New Roman" pitchFamily="18" charset="0"/>
              </a:rPr>
              <a:t>It has to do with ensuring an independent quality perspective. </a:t>
            </a:r>
            <a:r>
              <a:rPr lang="en-US" sz="2200" dirty="0" smtClean="0">
                <a:latin typeface="Times New Roman" pitchFamily="18" charset="0"/>
                <a:cs typeface="Times New Roman" pitchFamily="18" charset="0"/>
              </a:rPr>
              <a:t>The reason </a:t>
            </a:r>
            <a:r>
              <a:rPr lang="en-US" sz="2200" dirty="0">
                <a:latin typeface="Times New Roman" pitchFamily="18" charset="0"/>
                <a:cs typeface="Times New Roman" pitchFamily="18" charset="0"/>
              </a:rPr>
              <a:t>for using an independent test team is to exploit the concurrency of activities. Schedules can be accelerated by developing the software and preparing for testing in parallel with development activities. Change management, test planning, and test scenario development can be performed in parallel with design and development.</a:t>
            </a:r>
          </a:p>
          <a:p>
            <a:pPr marL="609600" indent="-609600" algn="just"/>
            <a:r>
              <a:rPr lang="en-US" sz="2200" dirty="0">
                <a:latin typeface="Times New Roman" pitchFamily="18" charset="0"/>
                <a:cs typeface="Times New Roman" pitchFamily="18" charset="0"/>
              </a:rPr>
              <a:t>A modern process should employ use-case-oriented or capability-based testing organized as a sequence of builds and mechanized via two artifacts :</a:t>
            </a:r>
          </a:p>
          <a:p>
            <a:pPr marL="609600" indent="-609600" algn="just"/>
            <a:r>
              <a:rPr lang="en-US" sz="2200" dirty="0">
                <a:latin typeface="Times New Roman" pitchFamily="18" charset="0"/>
                <a:cs typeface="Times New Roman" pitchFamily="18" charset="0"/>
              </a:rPr>
              <a:t>Each release may encompass several components, because integration is proceeding continuously.</a:t>
            </a:r>
          </a:p>
          <a:p>
            <a:pPr marL="609600" indent="-609600" algn="just"/>
            <a:r>
              <a:rPr lang="en-US" sz="2200" dirty="0">
                <a:latin typeface="Times New Roman" pitchFamily="18" charset="0"/>
                <a:cs typeface="Times New Roman" pitchFamily="18" charset="0"/>
              </a:rPr>
              <a:t>Evaluation criteria will document what the customer may expect to see at a major milestone.</a:t>
            </a:r>
          </a:p>
          <a:p>
            <a:pPr marL="609600" indent="-609600" algn="just"/>
            <a:r>
              <a:rPr lang="en-US" sz="2200" dirty="0">
                <a:latin typeface="Times New Roman" pitchFamily="18" charset="0"/>
                <a:cs typeface="Times New Roman" pitchFamily="18" charset="0"/>
              </a:rPr>
              <a:t>A release description will substantiate the test results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152400" y="152400"/>
            <a:ext cx="8839200" cy="6553200"/>
          </a:xfrm>
        </p:spPr>
        <p:txBody>
          <a:bodyPr>
            <a:noAutofit/>
          </a:bodyPr>
          <a:lstStyle/>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final iterations will generally be equivalent to acceptance testing and include levels of detail similar to the levels of detail of conventional software test plans, procedures, and reports.</a:t>
            </a:r>
          </a:p>
          <a:p>
            <a:pPr marL="609600" indent="-609600" algn="just"/>
            <a:r>
              <a:rPr lang="en-US" sz="2200" dirty="0">
                <a:latin typeface="Times New Roman" pitchFamily="18" charset="0"/>
                <a:cs typeface="Times New Roman" pitchFamily="18" charset="0"/>
              </a:rPr>
              <a:t>Some component tests may get elevated to evaluation criteria, with their results documented in release descriptions. Many components may undergo only informal component testing by the development team, with the results captured only within the test software built by a developer.</a:t>
            </a:r>
          </a:p>
          <a:p>
            <a:pPr marL="609600" indent="-609600" algn="just"/>
            <a:r>
              <a:rPr lang="en-US" sz="2200" dirty="0">
                <a:latin typeface="Times New Roman" pitchFamily="18" charset="0"/>
                <a:cs typeface="Times New Roman" pitchFamily="18" charset="0"/>
              </a:rPr>
              <a:t>Formal testing for many components will then be subsumes in higher level evaluation criteria and corresponding release descriptions.</a:t>
            </a:r>
          </a:p>
          <a:p>
            <a:pPr marL="609600" indent="-609600" algn="just"/>
            <a:r>
              <a:rPr lang="en-US" sz="2200" dirty="0">
                <a:latin typeface="Times New Roman" pitchFamily="18" charset="0"/>
                <a:cs typeface="Times New Roman" pitchFamily="18" charset="0"/>
              </a:rPr>
              <a:t>All components are not created equal : Some of them deserve formal component testing to verify requirements, while others are best tested in the context of capability testing.</a:t>
            </a:r>
          </a:p>
          <a:p>
            <a:pPr marL="609600" indent="-609600" algn="just"/>
            <a:r>
              <a:rPr lang="en-US" sz="2200" dirty="0">
                <a:latin typeface="Times New Roman" pitchFamily="18" charset="0"/>
                <a:cs typeface="Times New Roman" pitchFamily="18" charset="0"/>
              </a:rPr>
              <a:t>The assessment team is responsible for the quality of baseline releases with respect to the requirements and customer expectations.</a:t>
            </a:r>
          </a:p>
          <a:p>
            <a:pPr marL="609600" indent="-609600" algn="just"/>
            <a:r>
              <a:rPr lang="en-US" sz="2200" dirty="0">
                <a:latin typeface="Times New Roman" pitchFamily="18" charset="0"/>
                <a:cs typeface="Times New Roman" pitchFamily="18" charset="0"/>
              </a:rPr>
              <a:t>They are therefore responsible for exposing any quality issues that affect the customer’s expectations, whether or not these expectations are captured in the requirements.</a:t>
            </a:r>
          </a:p>
          <a:p>
            <a:pPr marL="609600" indent="-609600" algn="just">
              <a:buFontTx/>
              <a:buNone/>
            </a:pPr>
            <a:r>
              <a:rPr lang="en-US" sz="2200" dirty="0">
                <a:latin typeface="Times New Roman" pitchFamily="18" charset="0"/>
                <a:cs typeface="Times New Roman" pitchFamily="18" charset="0"/>
              </a:rPr>
              <a:t> </a:t>
            </a:r>
          </a:p>
          <a:p>
            <a:pPr marL="609600" indent="-609600" algn="just"/>
            <a:endParaRPr lang="en-US" sz="22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152400" y="152400"/>
            <a:ext cx="8839200" cy="6477000"/>
          </a:xfrm>
        </p:spPr>
        <p:txBody>
          <a:bodyPr/>
          <a:lstStyle/>
          <a:p>
            <a:pPr>
              <a:buFontTx/>
              <a:buNone/>
            </a:pPr>
            <a:r>
              <a:rPr lang="en-US" sz="2200" b="1" dirty="0">
                <a:latin typeface="Times New Roman" pitchFamily="18" charset="0"/>
                <a:cs typeface="Times New Roman" pitchFamily="18" charset="0"/>
              </a:rPr>
              <a:t>Software assessment team activities</a:t>
            </a:r>
          </a:p>
          <a:p>
            <a:pPr>
              <a:buFontTx/>
              <a:buNone/>
            </a:pPr>
            <a:endParaRPr lang="en-US" sz="1400" dirty="0"/>
          </a:p>
        </p:txBody>
      </p:sp>
      <p:sp>
        <p:nvSpPr>
          <p:cNvPr id="93188" name="Rectangle 4"/>
          <p:cNvSpPr>
            <a:spLocks noChangeArrowheads="1"/>
          </p:cNvSpPr>
          <p:nvPr/>
        </p:nvSpPr>
        <p:spPr bwMode="auto">
          <a:xfrm>
            <a:off x="3124200" y="609600"/>
            <a:ext cx="2286000" cy="4572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Assessment</a:t>
            </a:r>
          </a:p>
        </p:txBody>
      </p:sp>
      <p:sp>
        <p:nvSpPr>
          <p:cNvPr id="93189" name="Line 5"/>
          <p:cNvSpPr>
            <a:spLocks noChangeShapeType="1"/>
          </p:cNvSpPr>
          <p:nvPr/>
        </p:nvSpPr>
        <p:spPr bwMode="auto">
          <a:xfrm flipH="1">
            <a:off x="3322317" y="1066800"/>
            <a:ext cx="45719" cy="1600200"/>
          </a:xfrm>
          <a:prstGeom prst="line">
            <a:avLst/>
          </a:prstGeom>
          <a:noFill/>
          <a:ln w="9525">
            <a:solidFill>
              <a:schemeClr val="tx1"/>
            </a:solidFill>
            <a:round/>
          </a:ln>
          <a:effectLst/>
        </p:spPr>
        <p:txBody>
          <a:bodyPr/>
          <a:lstStyle/>
          <a:p>
            <a:endParaRPr lang="en-US"/>
          </a:p>
        </p:txBody>
      </p:sp>
      <p:sp>
        <p:nvSpPr>
          <p:cNvPr id="93190" name="Line 6"/>
          <p:cNvSpPr>
            <a:spLocks noChangeShapeType="1"/>
          </p:cNvSpPr>
          <p:nvPr/>
        </p:nvSpPr>
        <p:spPr bwMode="auto">
          <a:xfrm>
            <a:off x="3352800" y="1371600"/>
            <a:ext cx="685800" cy="0"/>
          </a:xfrm>
          <a:prstGeom prst="line">
            <a:avLst/>
          </a:prstGeom>
          <a:noFill/>
          <a:ln w="9525">
            <a:solidFill>
              <a:schemeClr val="tx1"/>
            </a:solidFill>
            <a:round/>
          </a:ln>
          <a:effectLst/>
        </p:spPr>
        <p:txBody>
          <a:bodyPr/>
          <a:lstStyle/>
          <a:p>
            <a:endParaRPr lang="en-US"/>
          </a:p>
        </p:txBody>
      </p:sp>
      <p:sp>
        <p:nvSpPr>
          <p:cNvPr id="93191" name="Line 7"/>
          <p:cNvSpPr>
            <a:spLocks noChangeShapeType="1"/>
          </p:cNvSpPr>
          <p:nvPr/>
        </p:nvSpPr>
        <p:spPr bwMode="auto">
          <a:xfrm>
            <a:off x="3352800" y="1828800"/>
            <a:ext cx="685800" cy="0"/>
          </a:xfrm>
          <a:prstGeom prst="line">
            <a:avLst/>
          </a:prstGeom>
          <a:noFill/>
          <a:ln w="9525">
            <a:solidFill>
              <a:schemeClr val="tx1"/>
            </a:solidFill>
            <a:round/>
          </a:ln>
          <a:effectLst/>
        </p:spPr>
        <p:txBody>
          <a:bodyPr/>
          <a:lstStyle/>
          <a:p>
            <a:endParaRPr lang="en-US"/>
          </a:p>
        </p:txBody>
      </p:sp>
      <p:sp>
        <p:nvSpPr>
          <p:cNvPr id="93192" name="Line 8"/>
          <p:cNvSpPr>
            <a:spLocks noChangeShapeType="1"/>
          </p:cNvSpPr>
          <p:nvPr/>
        </p:nvSpPr>
        <p:spPr bwMode="auto">
          <a:xfrm>
            <a:off x="3352800" y="2286000"/>
            <a:ext cx="685800" cy="0"/>
          </a:xfrm>
          <a:prstGeom prst="line">
            <a:avLst/>
          </a:prstGeom>
          <a:noFill/>
          <a:ln w="9525">
            <a:solidFill>
              <a:schemeClr val="tx1"/>
            </a:solidFill>
            <a:round/>
          </a:ln>
          <a:effectLst/>
        </p:spPr>
        <p:txBody>
          <a:bodyPr/>
          <a:lstStyle/>
          <a:p>
            <a:endParaRPr lang="en-US"/>
          </a:p>
        </p:txBody>
      </p:sp>
      <p:sp>
        <p:nvSpPr>
          <p:cNvPr id="93193" name="Line 9"/>
          <p:cNvSpPr>
            <a:spLocks noChangeShapeType="1"/>
          </p:cNvSpPr>
          <p:nvPr/>
        </p:nvSpPr>
        <p:spPr bwMode="auto">
          <a:xfrm>
            <a:off x="3352800" y="2667000"/>
            <a:ext cx="685800" cy="0"/>
          </a:xfrm>
          <a:prstGeom prst="line">
            <a:avLst/>
          </a:prstGeom>
          <a:noFill/>
          <a:ln w="9525">
            <a:solidFill>
              <a:schemeClr val="tx1"/>
            </a:solidFill>
            <a:round/>
          </a:ln>
          <a:effectLst/>
        </p:spPr>
        <p:txBody>
          <a:bodyPr/>
          <a:lstStyle/>
          <a:p>
            <a:endParaRPr lang="en-US"/>
          </a:p>
        </p:txBody>
      </p:sp>
      <p:sp>
        <p:nvSpPr>
          <p:cNvPr id="93194" name="Text Box 10"/>
          <p:cNvSpPr txBox="1">
            <a:spLocks noChangeArrowheads="1"/>
          </p:cNvSpPr>
          <p:nvPr/>
        </p:nvSpPr>
        <p:spPr bwMode="auto">
          <a:xfrm>
            <a:off x="4114800" y="1155700"/>
            <a:ext cx="1966595" cy="368300"/>
          </a:xfrm>
          <a:prstGeom prst="rect">
            <a:avLst/>
          </a:prstGeom>
          <a:noFill/>
          <a:ln w="9525">
            <a:noFill/>
            <a:miter lim="800000"/>
          </a:ln>
          <a:effectLst/>
        </p:spPr>
        <p:txBody>
          <a:bodyPr wrap="square">
            <a:spAutoFit/>
          </a:bodyPr>
          <a:lstStyle/>
          <a:p>
            <a:pPr>
              <a:spcBef>
                <a:spcPct val="50000"/>
              </a:spcBef>
            </a:pPr>
            <a:r>
              <a:rPr lang="en-US" b="1" dirty="0" smtClean="0">
                <a:latin typeface="Times New Roman" pitchFamily="18" charset="0"/>
                <a:cs typeface="Times New Roman" pitchFamily="18" charset="0"/>
              </a:rPr>
              <a:t>Release testing</a:t>
            </a:r>
            <a:endParaRPr lang="en-US" b="1" dirty="0">
              <a:latin typeface="Times New Roman" pitchFamily="18" charset="0"/>
              <a:cs typeface="Times New Roman" pitchFamily="18" charset="0"/>
            </a:endParaRPr>
          </a:p>
        </p:txBody>
      </p:sp>
      <p:sp>
        <p:nvSpPr>
          <p:cNvPr id="93195" name="Text Box 11"/>
          <p:cNvSpPr txBox="1">
            <a:spLocks noChangeArrowheads="1"/>
          </p:cNvSpPr>
          <p:nvPr/>
        </p:nvSpPr>
        <p:spPr bwMode="auto">
          <a:xfrm>
            <a:off x="4114800" y="1612900"/>
            <a:ext cx="2361565" cy="368300"/>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Change environment</a:t>
            </a:r>
          </a:p>
        </p:txBody>
      </p:sp>
      <p:sp>
        <p:nvSpPr>
          <p:cNvPr id="93196" name="Text Box 12"/>
          <p:cNvSpPr txBox="1">
            <a:spLocks noChangeArrowheads="1"/>
          </p:cNvSpPr>
          <p:nvPr/>
        </p:nvSpPr>
        <p:spPr bwMode="auto">
          <a:xfrm>
            <a:off x="4114800" y="2133600"/>
            <a:ext cx="1676400" cy="369332"/>
          </a:xfrm>
          <a:prstGeom prst="rect">
            <a:avLst/>
          </a:prstGeom>
          <a:noFill/>
          <a:ln w="9525">
            <a:noFill/>
            <a:miter lim="800000"/>
          </a:ln>
          <a:effectLst/>
        </p:spPr>
        <p:txBody>
          <a:bodyPr>
            <a:spAutoFit/>
          </a:bodyPr>
          <a:lstStyle/>
          <a:p>
            <a:pPr>
              <a:spcBef>
                <a:spcPct val="50000"/>
              </a:spcBef>
            </a:pPr>
            <a:r>
              <a:rPr lang="en-US" b="1" dirty="0">
                <a:latin typeface="Times New Roman" pitchFamily="18" charset="0"/>
                <a:cs typeface="Times New Roman" pitchFamily="18" charset="0"/>
              </a:rPr>
              <a:t>Deployment </a:t>
            </a:r>
          </a:p>
        </p:txBody>
      </p:sp>
      <p:sp>
        <p:nvSpPr>
          <p:cNvPr id="93197" name="Text Box 13"/>
          <p:cNvSpPr txBox="1">
            <a:spLocks noChangeArrowheads="1"/>
          </p:cNvSpPr>
          <p:nvPr/>
        </p:nvSpPr>
        <p:spPr bwMode="auto">
          <a:xfrm>
            <a:off x="4114800" y="2514600"/>
            <a:ext cx="2438400" cy="369332"/>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Environment support</a:t>
            </a:r>
          </a:p>
        </p:txBody>
      </p:sp>
      <p:sp>
        <p:nvSpPr>
          <p:cNvPr id="93198" name="Text Box 14"/>
          <p:cNvSpPr txBox="1">
            <a:spLocks noChangeArrowheads="1"/>
          </p:cNvSpPr>
          <p:nvPr/>
        </p:nvSpPr>
        <p:spPr bwMode="auto">
          <a:xfrm>
            <a:off x="457200" y="2414587"/>
            <a:ext cx="2667000" cy="3385542"/>
          </a:xfrm>
          <a:prstGeom prst="rect">
            <a:avLst/>
          </a:prstGeom>
          <a:noFill/>
          <a:ln w="9525">
            <a:noFill/>
            <a:miter lim="800000"/>
          </a:ln>
          <a:effectLst/>
        </p:spPr>
        <p:txBody>
          <a:bodyPr wrap="square">
            <a:spAutoFit/>
          </a:bodyPr>
          <a:lstStyle/>
          <a:p>
            <a:pPr algn="ctr">
              <a:spcBef>
                <a:spcPts val="1200"/>
              </a:spcBef>
            </a:pPr>
            <a:r>
              <a:rPr lang="en-US" b="1" dirty="0">
                <a:latin typeface="Times New Roman" pitchFamily="18" charset="0"/>
                <a:cs typeface="Times New Roman" pitchFamily="18" charset="0"/>
              </a:rPr>
              <a:t>Artifacts </a:t>
            </a:r>
            <a:endParaRPr lang="en-US" dirty="0">
              <a:latin typeface="Times New Roman" pitchFamily="18" charset="0"/>
              <a:cs typeface="Times New Roman" pitchFamily="18" charset="0"/>
            </a:endParaRPr>
          </a:p>
          <a:p>
            <a:pPr>
              <a:spcBef>
                <a:spcPts val="1200"/>
              </a:spcBef>
            </a:pPr>
            <a:r>
              <a:rPr lang="en-US" dirty="0">
                <a:latin typeface="Times New Roman" pitchFamily="18" charset="0"/>
                <a:cs typeface="Times New Roman" pitchFamily="18" charset="0"/>
              </a:rPr>
              <a:t>Deployment set</a:t>
            </a:r>
          </a:p>
          <a:p>
            <a:pPr>
              <a:spcBef>
                <a:spcPts val="1200"/>
              </a:spcBef>
            </a:pPr>
            <a:r>
              <a:rPr lang="en-US" dirty="0">
                <a:latin typeface="Times New Roman" pitchFamily="18" charset="0"/>
                <a:cs typeface="Times New Roman" pitchFamily="18" charset="0"/>
              </a:rPr>
              <a:t>SCO database</a:t>
            </a:r>
          </a:p>
          <a:p>
            <a:pPr>
              <a:spcBef>
                <a:spcPts val="1200"/>
              </a:spcBef>
            </a:pPr>
            <a:r>
              <a:rPr lang="en-US" dirty="0">
                <a:latin typeface="Times New Roman" pitchFamily="18" charset="0"/>
                <a:cs typeface="Times New Roman" pitchFamily="18" charset="0"/>
              </a:rPr>
              <a:t>User manual</a:t>
            </a:r>
          </a:p>
          <a:p>
            <a:pPr>
              <a:spcBef>
                <a:spcPts val="1200"/>
              </a:spcBef>
            </a:pPr>
            <a:r>
              <a:rPr lang="en-US" dirty="0">
                <a:latin typeface="Times New Roman" pitchFamily="18" charset="0"/>
                <a:cs typeface="Times New Roman" pitchFamily="18" charset="0"/>
              </a:rPr>
              <a:t>Environment</a:t>
            </a:r>
          </a:p>
          <a:p>
            <a:pPr>
              <a:spcBef>
                <a:spcPts val="1200"/>
              </a:spcBef>
            </a:pPr>
            <a:r>
              <a:rPr lang="en-US" dirty="0">
                <a:latin typeface="Times New Roman" pitchFamily="18" charset="0"/>
                <a:cs typeface="Times New Roman" pitchFamily="18" charset="0"/>
              </a:rPr>
              <a:t>Release specifications</a:t>
            </a:r>
          </a:p>
          <a:p>
            <a:pPr>
              <a:spcBef>
                <a:spcPts val="1200"/>
              </a:spcBef>
            </a:pPr>
            <a:r>
              <a:rPr lang="en-US" dirty="0">
                <a:latin typeface="Times New Roman" pitchFamily="18" charset="0"/>
                <a:cs typeface="Times New Roman" pitchFamily="18" charset="0"/>
              </a:rPr>
              <a:t>Release descriptions</a:t>
            </a:r>
          </a:p>
          <a:p>
            <a:pPr>
              <a:spcBef>
                <a:spcPts val="1200"/>
              </a:spcBef>
            </a:pPr>
            <a:r>
              <a:rPr lang="en-US" dirty="0">
                <a:latin typeface="Times New Roman" pitchFamily="18" charset="0"/>
                <a:cs typeface="Times New Roman" pitchFamily="18" charset="0"/>
              </a:rPr>
              <a:t>Deployment documents</a:t>
            </a:r>
          </a:p>
        </p:txBody>
      </p:sp>
      <p:sp>
        <p:nvSpPr>
          <p:cNvPr id="93199" name="Text Box 15"/>
          <p:cNvSpPr txBox="1">
            <a:spLocks noChangeArrowheads="1"/>
          </p:cNvSpPr>
          <p:nvPr/>
        </p:nvSpPr>
        <p:spPr bwMode="auto">
          <a:xfrm>
            <a:off x="5638800" y="2894380"/>
            <a:ext cx="3124200" cy="3385542"/>
          </a:xfrm>
          <a:prstGeom prst="rect">
            <a:avLst/>
          </a:prstGeom>
          <a:noFill/>
          <a:ln w="9525">
            <a:noFill/>
            <a:miter lim="800000"/>
          </a:ln>
          <a:effectLst/>
        </p:spPr>
        <p:txBody>
          <a:bodyPr wrap="square">
            <a:spAutoFit/>
          </a:bodyPr>
          <a:lstStyle/>
          <a:p>
            <a:pPr algn="ctr">
              <a:spcBef>
                <a:spcPts val="1200"/>
              </a:spcBef>
            </a:pPr>
            <a:r>
              <a:rPr lang="en-US" b="1" dirty="0">
                <a:latin typeface="Times New Roman" pitchFamily="18" charset="0"/>
                <a:cs typeface="Times New Roman" pitchFamily="18" charset="0"/>
              </a:rPr>
              <a:t>Responsibilities </a:t>
            </a:r>
          </a:p>
          <a:p>
            <a:pPr>
              <a:spcBef>
                <a:spcPts val="1200"/>
              </a:spcBef>
            </a:pPr>
            <a:r>
              <a:rPr lang="en-US" dirty="0">
                <a:latin typeface="Times New Roman" pitchFamily="18" charset="0"/>
                <a:cs typeface="Times New Roman" pitchFamily="18" charset="0"/>
              </a:rPr>
              <a:t>Project infrastructure</a:t>
            </a:r>
          </a:p>
          <a:p>
            <a:pPr>
              <a:spcBef>
                <a:spcPts val="1200"/>
              </a:spcBef>
            </a:pPr>
            <a:r>
              <a:rPr lang="en-US" dirty="0">
                <a:latin typeface="Times New Roman" pitchFamily="18" charset="0"/>
                <a:cs typeface="Times New Roman" pitchFamily="18" charset="0"/>
              </a:rPr>
              <a:t>Independent testing</a:t>
            </a:r>
          </a:p>
          <a:p>
            <a:pPr>
              <a:spcBef>
                <a:spcPts val="1200"/>
              </a:spcBef>
            </a:pPr>
            <a:r>
              <a:rPr lang="en-US" dirty="0">
                <a:latin typeface="Times New Roman" pitchFamily="18" charset="0"/>
                <a:cs typeface="Times New Roman" pitchFamily="18" charset="0"/>
              </a:rPr>
              <a:t>Requirements verification</a:t>
            </a:r>
          </a:p>
          <a:p>
            <a:pPr>
              <a:spcBef>
                <a:spcPts val="1200"/>
              </a:spcBef>
            </a:pPr>
            <a:r>
              <a:rPr lang="en-US" dirty="0">
                <a:latin typeface="Times New Roman" pitchFamily="18" charset="0"/>
                <a:cs typeface="Times New Roman" pitchFamily="18" charset="0"/>
              </a:rPr>
              <a:t>Metrics analysis</a:t>
            </a:r>
          </a:p>
          <a:p>
            <a:pPr>
              <a:spcBef>
                <a:spcPts val="1200"/>
              </a:spcBef>
            </a:pPr>
            <a:r>
              <a:rPr lang="en-US" dirty="0">
                <a:latin typeface="Times New Roman" pitchFamily="18" charset="0"/>
                <a:cs typeface="Times New Roman" pitchFamily="18" charset="0"/>
              </a:rPr>
              <a:t>Configuration control</a:t>
            </a:r>
          </a:p>
          <a:p>
            <a:pPr>
              <a:spcBef>
                <a:spcPts val="1200"/>
              </a:spcBef>
            </a:pPr>
            <a:r>
              <a:rPr lang="en-US" dirty="0">
                <a:latin typeface="Times New Roman" pitchFamily="18" charset="0"/>
                <a:cs typeface="Times New Roman" pitchFamily="18" charset="0"/>
              </a:rPr>
              <a:t>Change management</a:t>
            </a:r>
          </a:p>
          <a:p>
            <a:pPr>
              <a:spcBef>
                <a:spcPts val="1200"/>
              </a:spcBef>
            </a:pPr>
            <a:r>
              <a:rPr lang="en-US" dirty="0">
                <a:latin typeface="Times New Roman" pitchFamily="18" charset="0"/>
                <a:cs typeface="Times New Roman" pitchFamily="18" charset="0"/>
              </a:rPr>
              <a:t>User deployment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152400" y="228600"/>
            <a:ext cx="8839200" cy="6477000"/>
          </a:xfrm>
        </p:spPr>
        <p:txBody>
          <a:bodyPr/>
          <a:lstStyle/>
          <a:p>
            <a:pPr>
              <a:buFontTx/>
              <a:buNone/>
            </a:pPr>
            <a:endParaRPr lang="en-US" sz="1400" dirty="0"/>
          </a:p>
        </p:txBody>
      </p:sp>
      <p:sp>
        <p:nvSpPr>
          <p:cNvPr id="80900" name="Rectangle 4"/>
          <p:cNvSpPr>
            <a:spLocks noChangeArrowheads="1"/>
          </p:cNvSpPr>
          <p:nvPr/>
        </p:nvSpPr>
        <p:spPr bwMode="auto">
          <a:xfrm>
            <a:off x="3200400" y="533400"/>
            <a:ext cx="23622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Organization Manager</a:t>
            </a:r>
          </a:p>
        </p:txBody>
      </p:sp>
      <p:sp>
        <p:nvSpPr>
          <p:cNvPr id="80901" name="Rectangle 5"/>
          <p:cNvSpPr>
            <a:spLocks noChangeArrowheads="1"/>
          </p:cNvSpPr>
          <p:nvPr/>
        </p:nvSpPr>
        <p:spPr bwMode="auto">
          <a:xfrm>
            <a:off x="990600" y="1371600"/>
            <a:ext cx="25908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Engineering </a:t>
            </a:r>
          </a:p>
          <a:p>
            <a:pPr algn="ctr"/>
            <a:r>
              <a:rPr lang="en-US" b="1" dirty="0">
                <a:latin typeface="Times New Roman" pitchFamily="18" charset="0"/>
                <a:cs typeface="Times New Roman" pitchFamily="18" charset="0"/>
              </a:rPr>
              <a:t>Process Authority</a:t>
            </a:r>
          </a:p>
        </p:txBody>
      </p:sp>
      <p:sp>
        <p:nvSpPr>
          <p:cNvPr id="80902" name="Rectangle 6"/>
          <p:cNvSpPr>
            <a:spLocks noChangeArrowheads="1"/>
          </p:cNvSpPr>
          <p:nvPr/>
        </p:nvSpPr>
        <p:spPr bwMode="auto">
          <a:xfrm>
            <a:off x="5334000" y="1371600"/>
            <a:ext cx="25146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Project Review</a:t>
            </a:r>
          </a:p>
          <a:p>
            <a:pPr algn="ctr"/>
            <a:r>
              <a:rPr lang="en-US" b="1" dirty="0">
                <a:latin typeface="Times New Roman" pitchFamily="18" charset="0"/>
                <a:cs typeface="Times New Roman" pitchFamily="18" charset="0"/>
              </a:rPr>
              <a:t>Authority</a:t>
            </a:r>
          </a:p>
        </p:txBody>
      </p:sp>
      <p:sp>
        <p:nvSpPr>
          <p:cNvPr id="80903" name="Rectangle 7"/>
          <p:cNvSpPr>
            <a:spLocks noChangeArrowheads="1"/>
          </p:cNvSpPr>
          <p:nvPr/>
        </p:nvSpPr>
        <p:spPr bwMode="auto">
          <a:xfrm>
            <a:off x="990600" y="2895600"/>
            <a:ext cx="25146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Engineering</a:t>
            </a:r>
          </a:p>
          <a:p>
            <a:pPr algn="ctr"/>
            <a:r>
              <a:rPr lang="en-US" b="1" dirty="0">
                <a:latin typeface="Times New Roman" pitchFamily="18" charset="0"/>
                <a:cs typeface="Times New Roman" pitchFamily="18" charset="0"/>
              </a:rPr>
              <a:t>Environment Authority</a:t>
            </a:r>
          </a:p>
        </p:txBody>
      </p:sp>
      <p:sp>
        <p:nvSpPr>
          <p:cNvPr id="80904" name="Rectangle 8"/>
          <p:cNvSpPr>
            <a:spLocks noChangeArrowheads="1"/>
          </p:cNvSpPr>
          <p:nvPr/>
        </p:nvSpPr>
        <p:spPr bwMode="auto">
          <a:xfrm>
            <a:off x="5334000" y="2819400"/>
            <a:ext cx="25146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Infrastructure</a:t>
            </a:r>
          </a:p>
        </p:txBody>
      </p:sp>
      <p:sp>
        <p:nvSpPr>
          <p:cNvPr id="80905" name="Text Box 9"/>
          <p:cNvSpPr txBox="1">
            <a:spLocks noChangeArrowheads="1"/>
          </p:cNvSpPr>
          <p:nvPr/>
        </p:nvSpPr>
        <p:spPr bwMode="auto">
          <a:xfrm>
            <a:off x="990600" y="1905000"/>
            <a:ext cx="2667000" cy="784830"/>
          </a:xfrm>
          <a:prstGeom prst="rect">
            <a:avLst/>
          </a:prstGeom>
          <a:noFill/>
          <a:ln w="9525">
            <a:noFill/>
            <a:miter lim="800000"/>
          </a:ln>
          <a:effectLst/>
        </p:spPr>
        <p:txBody>
          <a:bodyPr>
            <a:spAutoFit/>
          </a:bodyPr>
          <a:lstStyle/>
          <a:p>
            <a:pPr>
              <a:spcBef>
                <a:spcPct val="50000"/>
              </a:spcBef>
              <a:buFontTx/>
              <a:buChar char="•"/>
            </a:pPr>
            <a:r>
              <a:rPr lang="en-US" b="1" dirty="0">
                <a:latin typeface="Times New Roman" pitchFamily="18" charset="0"/>
                <a:cs typeface="Times New Roman" pitchFamily="18" charset="0"/>
              </a:rPr>
              <a:t>Process Definition</a:t>
            </a:r>
          </a:p>
          <a:p>
            <a:pPr>
              <a:spcBef>
                <a:spcPct val="50000"/>
              </a:spcBef>
              <a:buFontTx/>
              <a:buChar char="•"/>
            </a:pPr>
            <a:r>
              <a:rPr lang="en-US" b="1" dirty="0">
                <a:latin typeface="Times New Roman" pitchFamily="18" charset="0"/>
                <a:cs typeface="Times New Roman" pitchFamily="18" charset="0"/>
              </a:rPr>
              <a:t>Process Improvement</a:t>
            </a:r>
          </a:p>
        </p:txBody>
      </p:sp>
      <p:sp>
        <p:nvSpPr>
          <p:cNvPr id="80906" name="Text Box 10"/>
          <p:cNvSpPr txBox="1">
            <a:spLocks noChangeArrowheads="1"/>
          </p:cNvSpPr>
          <p:nvPr/>
        </p:nvSpPr>
        <p:spPr bwMode="auto">
          <a:xfrm>
            <a:off x="5334000" y="1905000"/>
            <a:ext cx="2743200" cy="784830"/>
          </a:xfrm>
          <a:prstGeom prst="rect">
            <a:avLst/>
          </a:prstGeom>
          <a:noFill/>
          <a:ln w="9525">
            <a:noFill/>
            <a:miter lim="800000"/>
          </a:ln>
          <a:effectLst/>
        </p:spPr>
        <p:txBody>
          <a:bodyPr>
            <a:spAutoFit/>
          </a:bodyPr>
          <a:lstStyle/>
          <a:p>
            <a:pPr>
              <a:spcBef>
                <a:spcPct val="50000"/>
              </a:spcBef>
              <a:buFontTx/>
              <a:buChar char="•"/>
            </a:pPr>
            <a:r>
              <a:rPr lang="en-US" b="1" dirty="0">
                <a:latin typeface="Times New Roman" pitchFamily="18" charset="0"/>
                <a:cs typeface="Times New Roman" pitchFamily="18" charset="0"/>
              </a:rPr>
              <a:t>Project Compliance</a:t>
            </a:r>
          </a:p>
          <a:p>
            <a:pPr>
              <a:spcBef>
                <a:spcPct val="50000"/>
              </a:spcBef>
              <a:buFontTx/>
              <a:buChar char="•"/>
            </a:pPr>
            <a:r>
              <a:rPr lang="en-US" b="1" dirty="0">
                <a:latin typeface="Times New Roman" pitchFamily="18" charset="0"/>
                <a:cs typeface="Times New Roman" pitchFamily="18" charset="0"/>
              </a:rPr>
              <a:t>Periodic Risk Assessment</a:t>
            </a:r>
          </a:p>
        </p:txBody>
      </p:sp>
      <p:sp>
        <p:nvSpPr>
          <p:cNvPr id="80907" name="Text Box 11"/>
          <p:cNvSpPr txBox="1">
            <a:spLocks noChangeArrowheads="1"/>
          </p:cNvSpPr>
          <p:nvPr/>
        </p:nvSpPr>
        <p:spPr bwMode="auto">
          <a:xfrm>
            <a:off x="990600" y="3505200"/>
            <a:ext cx="2514600" cy="369332"/>
          </a:xfrm>
          <a:prstGeom prst="rect">
            <a:avLst/>
          </a:prstGeom>
          <a:noFill/>
          <a:ln w="9525">
            <a:noFill/>
            <a:miter lim="800000"/>
          </a:ln>
          <a:effectLst/>
        </p:spPr>
        <p:txBody>
          <a:bodyPr>
            <a:spAutoFit/>
          </a:bodyPr>
          <a:lstStyle/>
          <a:p>
            <a:pPr>
              <a:spcBef>
                <a:spcPct val="50000"/>
              </a:spcBef>
              <a:buFontTx/>
              <a:buChar char="•"/>
            </a:pPr>
            <a:r>
              <a:rPr lang="en-US" b="1" dirty="0">
                <a:latin typeface="Times New Roman" pitchFamily="18" charset="0"/>
                <a:cs typeface="Times New Roman" pitchFamily="18" charset="0"/>
              </a:rPr>
              <a:t>Process Automation</a:t>
            </a:r>
          </a:p>
        </p:txBody>
      </p:sp>
      <p:sp>
        <p:nvSpPr>
          <p:cNvPr id="80908" name="Text Box 12"/>
          <p:cNvSpPr txBox="1">
            <a:spLocks noChangeArrowheads="1"/>
          </p:cNvSpPr>
          <p:nvPr/>
        </p:nvSpPr>
        <p:spPr bwMode="auto">
          <a:xfrm>
            <a:off x="4800600" y="3352800"/>
            <a:ext cx="3276600" cy="1200329"/>
          </a:xfrm>
          <a:prstGeom prst="rect">
            <a:avLst/>
          </a:prstGeom>
          <a:noFill/>
          <a:ln w="9525">
            <a:noFill/>
            <a:miter lim="800000"/>
          </a:ln>
          <a:effectLst/>
        </p:spPr>
        <p:txBody>
          <a:bodyPr wrap="square">
            <a:spAutoFit/>
          </a:bodyPr>
          <a:lstStyle/>
          <a:p>
            <a:pPr>
              <a:spcBef>
                <a:spcPct val="50000"/>
              </a:spcBef>
              <a:buFontTx/>
              <a:buChar char="•"/>
            </a:pPr>
            <a:r>
              <a:rPr lang="en-US" b="1" dirty="0">
                <a:latin typeface="Times New Roman" pitchFamily="18" charset="0"/>
                <a:cs typeface="Times New Roman" pitchFamily="18" charset="0"/>
              </a:rPr>
              <a:t>Project Administration</a:t>
            </a:r>
          </a:p>
          <a:p>
            <a:pPr>
              <a:spcBef>
                <a:spcPct val="50000"/>
              </a:spcBef>
              <a:buFontTx/>
              <a:buChar char="•"/>
            </a:pPr>
            <a:r>
              <a:rPr lang="en-US" b="1" dirty="0">
                <a:latin typeface="Times New Roman" pitchFamily="18" charset="0"/>
                <a:cs typeface="Times New Roman" pitchFamily="18" charset="0"/>
              </a:rPr>
              <a:t>Engineering Skill Centers</a:t>
            </a:r>
          </a:p>
          <a:p>
            <a:pPr>
              <a:spcBef>
                <a:spcPct val="50000"/>
              </a:spcBef>
              <a:buFontTx/>
              <a:buChar char="•"/>
            </a:pPr>
            <a:r>
              <a:rPr lang="en-US" b="1" dirty="0">
                <a:latin typeface="Times New Roman" pitchFamily="18" charset="0"/>
                <a:cs typeface="Times New Roman" pitchFamily="18" charset="0"/>
              </a:rPr>
              <a:t>Professional Development</a:t>
            </a:r>
          </a:p>
        </p:txBody>
      </p:sp>
      <p:sp>
        <p:nvSpPr>
          <p:cNvPr id="80909" name="Line 13"/>
          <p:cNvSpPr>
            <a:spLocks noChangeShapeType="1"/>
          </p:cNvSpPr>
          <p:nvPr/>
        </p:nvSpPr>
        <p:spPr bwMode="auto">
          <a:xfrm>
            <a:off x="609600" y="4495800"/>
            <a:ext cx="7772400" cy="0"/>
          </a:xfrm>
          <a:prstGeom prst="line">
            <a:avLst/>
          </a:prstGeom>
          <a:noFill/>
          <a:ln w="9525">
            <a:solidFill>
              <a:schemeClr val="tx1"/>
            </a:solidFill>
            <a:round/>
          </a:ln>
          <a:effectLst/>
        </p:spPr>
        <p:txBody>
          <a:bodyPr/>
          <a:lstStyle/>
          <a:p>
            <a:endParaRPr lang="en-US"/>
          </a:p>
        </p:txBody>
      </p:sp>
      <p:sp>
        <p:nvSpPr>
          <p:cNvPr id="80910" name="Line 14"/>
          <p:cNvSpPr>
            <a:spLocks noChangeShapeType="1"/>
          </p:cNvSpPr>
          <p:nvPr/>
        </p:nvSpPr>
        <p:spPr bwMode="auto">
          <a:xfrm>
            <a:off x="8305799" y="304800"/>
            <a:ext cx="45719" cy="4191000"/>
          </a:xfrm>
          <a:prstGeom prst="line">
            <a:avLst/>
          </a:prstGeom>
          <a:noFill/>
          <a:ln w="9525">
            <a:solidFill>
              <a:schemeClr val="tx1"/>
            </a:solidFill>
            <a:round/>
          </a:ln>
          <a:effectLst/>
        </p:spPr>
        <p:txBody>
          <a:bodyPr/>
          <a:lstStyle/>
          <a:p>
            <a:endParaRPr lang="en-US"/>
          </a:p>
        </p:txBody>
      </p:sp>
      <p:sp>
        <p:nvSpPr>
          <p:cNvPr id="80911" name="Line 15"/>
          <p:cNvSpPr>
            <a:spLocks noChangeShapeType="1"/>
          </p:cNvSpPr>
          <p:nvPr/>
        </p:nvSpPr>
        <p:spPr bwMode="auto">
          <a:xfrm>
            <a:off x="533399" y="304800"/>
            <a:ext cx="45719" cy="4191000"/>
          </a:xfrm>
          <a:prstGeom prst="line">
            <a:avLst/>
          </a:prstGeom>
          <a:noFill/>
          <a:ln w="9525">
            <a:solidFill>
              <a:schemeClr val="tx1"/>
            </a:solidFill>
            <a:round/>
          </a:ln>
          <a:effectLst/>
        </p:spPr>
        <p:txBody>
          <a:bodyPr/>
          <a:lstStyle/>
          <a:p>
            <a:endParaRPr lang="en-US"/>
          </a:p>
        </p:txBody>
      </p:sp>
      <p:sp>
        <p:nvSpPr>
          <p:cNvPr id="80912" name="Line 16"/>
          <p:cNvSpPr>
            <a:spLocks noChangeShapeType="1"/>
          </p:cNvSpPr>
          <p:nvPr/>
        </p:nvSpPr>
        <p:spPr bwMode="auto">
          <a:xfrm flipH="1">
            <a:off x="533400" y="304800"/>
            <a:ext cx="7772400" cy="0"/>
          </a:xfrm>
          <a:prstGeom prst="line">
            <a:avLst/>
          </a:prstGeom>
          <a:noFill/>
          <a:ln w="9525">
            <a:solidFill>
              <a:schemeClr val="tx1"/>
            </a:solidFill>
            <a:round/>
          </a:ln>
          <a:effectLst/>
        </p:spPr>
        <p:txBody>
          <a:bodyPr/>
          <a:lstStyle/>
          <a:p>
            <a:endParaRPr lang="en-US"/>
          </a:p>
        </p:txBody>
      </p:sp>
      <p:sp>
        <p:nvSpPr>
          <p:cNvPr id="80913" name="Line 17"/>
          <p:cNvSpPr>
            <a:spLocks noChangeShapeType="1"/>
          </p:cNvSpPr>
          <p:nvPr/>
        </p:nvSpPr>
        <p:spPr bwMode="auto">
          <a:xfrm>
            <a:off x="1143000" y="4800600"/>
            <a:ext cx="6934200" cy="0"/>
          </a:xfrm>
          <a:prstGeom prst="line">
            <a:avLst/>
          </a:prstGeom>
          <a:noFill/>
          <a:ln w="9525">
            <a:solidFill>
              <a:schemeClr val="tx1"/>
            </a:solidFill>
            <a:round/>
          </a:ln>
          <a:effectLst/>
        </p:spPr>
        <p:txBody>
          <a:bodyPr/>
          <a:lstStyle/>
          <a:p>
            <a:endParaRPr lang="en-US"/>
          </a:p>
        </p:txBody>
      </p:sp>
      <p:sp>
        <p:nvSpPr>
          <p:cNvPr id="80914" name="Line 18"/>
          <p:cNvSpPr>
            <a:spLocks noChangeShapeType="1"/>
          </p:cNvSpPr>
          <p:nvPr/>
        </p:nvSpPr>
        <p:spPr bwMode="auto">
          <a:xfrm flipH="1">
            <a:off x="4267197" y="1066800"/>
            <a:ext cx="45719" cy="3733800"/>
          </a:xfrm>
          <a:prstGeom prst="line">
            <a:avLst/>
          </a:prstGeom>
          <a:noFill/>
          <a:ln w="9525">
            <a:solidFill>
              <a:schemeClr val="tx1"/>
            </a:solidFill>
            <a:round/>
          </a:ln>
          <a:effectLst/>
        </p:spPr>
        <p:txBody>
          <a:bodyPr/>
          <a:lstStyle/>
          <a:p>
            <a:endParaRPr lang="en-US"/>
          </a:p>
        </p:txBody>
      </p:sp>
      <p:sp>
        <p:nvSpPr>
          <p:cNvPr id="80915" name="Line 19"/>
          <p:cNvSpPr>
            <a:spLocks noChangeShapeType="1"/>
          </p:cNvSpPr>
          <p:nvPr/>
        </p:nvSpPr>
        <p:spPr bwMode="auto">
          <a:xfrm>
            <a:off x="3581400" y="1676400"/>
            <a:ext cx="1752600" cy="0"/>
          </a:xfrm>
          <a:prstGeom prst="line">
            <a:avLst/>
          </a:prstGeom>
          <a:noFill/>
          <a:ln w="9525">
            <a:solidFill>
              <a:schemeClr val="tx1"/>
            </a:solidFill>
            <a:round/>
          </a:ln>
          <a:effectLst/>
        </p:spPr>
        <p:txBody>
          <a:bodyPr/>
          <a:lstStyle/>
          <a:p>
            <a:endParaRPr lang="en-US"/>
          </a:p>
        </p:txBody>
      </p:sp>
      <p:sp>
        <p:nvSpPr>
          <p:cNvPr id="80916" name="Line 20"/>
          <p:cNvSpPr>
            <a:spLocks noChangeShapeType="1"/>
          </p:cNvSpPr>
          <p:nvPr/>
        </p:nvSpPr>
        <p:spPr bwMode="auto">
          <a:xfrm>
            <a:off x="3505200" y="3124200"/>
            <a:ext cx="1828800" cy="0"/>
          </a:xfrm>
          <a:prstGeom prst="line">
            <a:avLst/>
          </a:prstGeom>
          <a:noFill/>
          <a:ln w="9525">
            <a:solidFill>
              <a:schemeClr val="tx1"/>
            </a:solidFill>
            <a:round/>
          </a:ln>
          <a:effectLst/>
        </p:spPr>
        <p:txBody>
          <a:bodyPr/>
          <a:lstStyle/>
          <a:p>
            <a:endParaRPr lang="en-US"/>
          </a:p>
        </p:txBody>
      </p:sp>
      <p:sp>
        <p:nvSpPr>
          <p:cNvPr id="80917" name="Rectangle 21"/>
          <p:cNvSpPr>
            <a:spLocks noChangeArrowheads="1"/>
          </p:cNvSpPr>
          <p:nvPr/>
        </p:nvSpPr>
        <p:spPr bwMode="auto">
          <a:xfrm>
            <a:off x="685800" y="5257800"/>
            <a:ext cx="11430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Project A</a:t>
            </a:r>
          </a:p>
          <a:p>
            <a:pPr algn="ctr"/>
            <a:r>
              <a:rPr lang="en-US" b="1" dirty="0">
                <a:latin typeface="Times New Roman" pitchFamily="18" charset="0"/>
                <a:cs typeface="Times New Roman" pitchFamily="18" charset="0"/>
              </a:rPr>
              <a:t>Manager</a:t>
            </a:r>
          </a:p>
        </p:txBody>
      </p:sp>
      <p:sp>
        <p:nvSpPr>
          <p:cNvPr id="80919" name="Rectangle 23"/>
          <p:cNvSpPr>
            <a:spLocks noChangeArrowheads="1"/>
          </p:cNvSpPr>
          <p:nvPr/>
        </p:nvSpPr>
        <p:spPr bwMode="auto">
          <a:xfrm>
            <a:off x="2133600" y="5257800"/>
            <a:ext cx="11430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Project B</a:t>
            </a:r>
          </a:p>
          <a:p>
            <a:pPr algn="ctr"/>
            <a:r>
              <a:rPr lang="en-US" b="1" dirty="0">
                <a:latin typeface="Times New Roman" pitchFamily="18" charset="0"/>
                <a:cs typeface="Times New Roman" pitchFamily="18" charset="0"/>
              </a:rPr>
              <a:t>Manager</a:t>
            </a:r>
          </a:p>
        </p:txBody>
      </p:sp>
      <p:sp>
        <p:nvSpPr>
          <p:cNvPr id="80920" name="Rectangle 24"/>
          <p:cNvSpPr>
            <a:spLocks noChangeArrowheads="1"/>
          </p:cNvSpPr>
          <p:nvPr/>
        </p:nvSpPr>
        <p:spPr bwMode="auto">
          <a:xfrm>
            <a:off x="3886200" y="5257800"/>
            <a:ext cx="11430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Project C</a:t>
            </a:r>
          </a:p>
          <a:p>
            <a:pPr algn="ctr"/>
            <a:r>
              <a:rPr lang="en-US" b="1" dirty="0">
                <a:latin typeface="Times New Roman" pitchFamily="18" charset="0"/>
                <a:cs typeface="Times New Roman" pitchFamily="18" charset="0"/>
              </a:rPr>
              <a:t>Manager</a:t>
            </a:r>
          </a:p>
        </p:txBody>
      </p:sp>
      <p:sp>
        <p:nvSpPr>
          <p:cNvPr id="80921" name="Rectangle 25"/>
          <p:cNvSpPr>
            <a:spLocks noChangeArrowheads="1"/>
          </p:cNvSpPr>
          <p:nvPr/>
        </p:nvSpPr>
        <p:spPr bwMode="auto">
          <a:xfrm>
            <a:off x="5562600" y="5257800"/>
            <a:ext cx="11430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Project D</a:t>
            </a:r>
          </a:p>
          <a:p>
            <a:pPr algn="ctr"/>
            <a:r>
              <a:rPr lang="en-US" b="1" dirty="0">
                <a:latin typeface="Times New Roman" pitchFamily="18" charset="0"/>
                <a:cs typeface="Times New Roman" pitchFamily="18" charset="0"/>
              </a:rPr>
              <a:t>Manager</a:t>
            </a:r>
          </a:p>
        </p:txBody>
      </p:sp>
      <p:sp>
        <p:nvSpPr>
          <p:cNvPr id="80922" name="Rectangle 26"/>
          <p:cNvSpPr>
            <a:spLocks noChangeArrowheads="1"/>
          </p:cNvSpPr>
          <p:nvPr/>
        </p:nvSpPr>
        <p:spPr bwMode="auto">
          <a:xfrm>
            <a:off x="7467600" y="5257800"/>
            <a:ext cx="11430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Project N</a:t>
            </a:r>
          </a:p>
          <a:p>
            <a:pPr algn="ctr"/>
            <a:r>
              <a:rPr lang="en-US" b="1" dirty="0">
                <a:latin typeface="Times New Roman" pitchFamily="18" charset="0"/>
                <a:cs typeface="Times New Roman" pitchFamily="18" charset="0"/>
              </a:rPr>
              <a:t>Manager</a:t>
            </a:r>
          </a:p>
        </p:txBody>
      </p:sp>
      <p:sp>
        <p:nvSpPr>
          <p:cNvPr id="80923" name="Line 27"/>
          <p:cNvSpPr>
            <a:spLocks noChangeShapeType="1"/>
          </p:cNvSpPr>
          <p:nvPr/>
        </p:nvSpPr>
        <p:spPr bwMode="auto">
          <a:xfrm>
            <a:off x="1143000" y="4800600"/>
            <a:ext cx="0" cy="457200"/>
          </a:xfrm>
          <a:prstGeom prst="line">
            <a:avLst/>
          </a:prstGeom>
          <a:noFill/>
          <a:ln w="9525">
            <a:solidFill>
              <a:schemeClr val="tx1"/>
            </a:solidFill>
            <a:round/>
          </a:ln>
          <a:effectLst/>
        </p:spPr>
        <p:txBody>
          <a:bodyPr/>
          <a:lstStyle/>
          <a:p>
            <a:endParaRPr lang="en-US"/>
          </a:p>
        </p:txBody>
      </p:sp>
      <p:sp>
        <p:nvSpPr>
          <p:cNvPr id="80924" name="Line 28"/>
          <p:cNvSpPr>
            <a:spLocks noChangeShapeType="1"/>
          </p:cNvSpPr>
          <p:nvPr/>
        </p:nvSpPr>
        <p:spPr bwMode="auto">
          <a:xfrm>
            <a:off x="2667000" y="4800600"/>
            <a:ext cx="0" cy="457200"/>
          </a:xfrm>
          <a:prstGeom prst="line">
            <a:avLst/>
          </a:prstGeom>
          <a:noFill/>
          <a:ln w="9525">
            <a:solidFill>
              <a:schemeClr val="tx1"/>
            </a:solidFill>
            <a:round/>
          </a:ln>
          <a:effectLst/>
        </p:spPr>
        <p:txBody>
          <a:bodyPr/>
          <a:lstStyle/>
          <a:p>
            <a:endParaRPr lang="en-US"/>
          </a:p>
        </p:txBody>
      </p:sp>
      <p:sp>
        <p:nvSpPr>
          <p:cNvPr id="80925" name="Line 29"/>
          <p:cNvSpPr>
            <a:spLocks noChangeShapeType="1"/>
          </p:cNvSpPr>
          <p:nvPr/>
        </p:nvSpPr>
        <p:spPr bwMode="auto">
          <a:xfrm>
            <a:off x="4419600" y="4800600"/>
            <a:ext cx="0" cy="457200"/>
          </a:xfrm>
          <a:prstGeom prst="line">
            <a:avLst/>
          </a:prstGeom>
          <a:noFill/>
          <a:ln w="9525">
            <a:solidFill>
              <a:schemeClr val="tx1"/>
            </a:solidFill>
            <a:round/>
          </a:ln>
          <a:effectLst/>
        </p:spPr>
        <p:txBody>
          <a:bodyPr/>
          <a:lstStyle/>
          <a:p>
            <a:endParaRPr lang="en-US"/>
          </a:p>
        </p:txBody>
      </p:sp>
      <p:sp>
        <p:nvSpPr>
          <p:cNvPr id="80926" name="Line 30"/>
          <p:cNvSpPr>
            <a:spLocks noChangeShapeType="1"/>
          </p:cNvSpPr>
          <p:nvPr/>
        </p:nvSpPr>
        <p:spPr bwMode="auto">
          <a:xfrm>
            <a:off x="6096000" y="4800600"/>
            <a:ext cx="0" cy="457200"/>
          </a:xfrm>
          <a:prstGeom prst="line">
            <a:avLst/>
          </a:prstGeom>
          <a:noFill/>
          <a:ln w="9525">
            <a:solidFill>
              <a:schemeClr val="tx1"/>
            </a:solidFill>
            <a:round/>
          </a:ln>
          <a:effectLst/>
        </p:spPr>
        <p:txBody>
          <a:bodyPr/>
          <a:lstStyle/>
          <a:p>
            <a:endParaRPr lang="en-US"/>
          </a:p>
        </p:txBody>
      </p:sp>
      <p:sp>
        <p:nvSpPr>
          <p:cNvPr id="80927" name="Line 31"/>
          <p:cNvSpPr>
            <a:spLocks noChangeShapeType="1"/>
          </p:cNvSpPr>
          <p:nvPr/>
        </p:nvSpPr>
        <p:spPr bwMode="auto">
          <a:xfrm>
            <a:off x="8077200" y="4800600"/>
            <a:ext cx="0" cy="457200"/>
          </a:xfrm>
          <a:prstGeom prst="line">
            <a:avLst/>
          </a:prstGeom>
          <a:noFill/>
          <a:ln w="9525">
            <a:solidFill>
              <a:schemeClr val="tx1"/>
            </a:solidFill>
            <a:round/>
          </a:ln>
          <a:effectLst/>
        </p:spPr>
        <p:txBody>
          <a:bodyPr/>
          <a:lstStyle/>
          <a:p>
            <a:endParaRPr lang="en-US"/>
          </a:p>
        </p:txBody>
      </p:sp>
      <p:sp>
        <p:nvSpPr>
          <p:cNvPr id="80928" name="Text Box 32"/>
          <p:cNvSpPr txBox="1">
            <a:spLocks noChangeArrowheads="1"/>
          </p:cNvSpPr>
          <p:nvPr/>
        </p:nvSpPr>
        <p:spPr bwMode="auto">
          <a:xfrm>
            <a:off x="457200" y="6248400"/>
            <a:ext cx="8001000" cy="369332"/>
          </a:xfrm>
          <a:prstGeom prst="rect">
            <a:avLst/>
          </a:prstGeom>
          <a:noFill/>
          <a:ln w="9525">
            <a:noFill/>
            <a:miter lim="800000"/>
          </a:ln>
          <a:effectLst/>
        </p:spPr>
        <p:txBody>
          <a:bodyPr>
            <a:spAutoFit/>
          </a:bodyPr>
          <a:lstStyle/>
          <a:p>
            <a:pPr>
              <a:spcBef>
                <a:spcPct val="50000"/>
              </a:spcBef>
            </a:pPr>
            <a:r>
              <a:rPr lang="en-US" b="1" dirty="0">
                <a:latin typeface="Times New Roman" pitchFamily="18" charset="0"/>
                <a:cs typeface="Times New Roman" pitchFamily="18" charset="0"/>
              </a:rPr>
              <a:t>Default roles in a software line-of-business organization</a:t>
            </a:r>
          </a:p>
        </p:txBody>
      </p:sp>
      <p:sp>
        <p:nvSpPr>
          <p:cNvPr id="80929" name="Text Box 33"/>
          <p:cNvSpPr txBox="1">
            <a:spLocks noChangeArrowheads="1"/>
          </p:cNvSpPr>
          <p:nvPr/>
        </p:nvSpPr>
        <p:spPr bwMode="auto">
          <a:xfrm>
            <a:off x="6858000" y="5410200"/>
            <a:ext cx="533400" cy="369332"/>
          </a:xfrm>
          <a:prstGeom prst="rect">
            <a:avLst/>
          </a:prstGeom>
          <a:noFill/>
          <a:ln w="9525">
            <a:noFill/>
            <a:miter lim="800000"/>
          </a:ln>
          <a:effectLst/>
        </p:spPr>
        <p:txBody>
          <a:bodyPr wrap="square">
            <a:spAutoFit/>
          </a:bodyPr>
          <a:lstStyle/>
          <a:p>
            <a:pPr>
              <a:spcBef>
                <a:spcPct val="50000"/>
              </a:spcBef>
            </a:pPr>
            <a:r>
              <a:rPr lang="en-US" b="1"/>
              <a:t>. .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152400" y="152400"/>
            <a:ext cx="8839200" cy="6477000"/>
          </a:xfrm>
        </p:spPr>
        <p:txBody>
          <a:bodyPr>
            <a:normAutofit/>
          </a:bodyPr>
          <a:lstStyle/>
          <a:p>
            <a:pPr>
              <a:buFontTx/>
              <a:buNone/>
            </a:pPr>
            <a:r>
              <a:rPr lang="en-US" sz="2200" b="1" dirty="0" smtClean="0">
                <a:latin typeface="Times New Roman" pitchFamily="18" charset="0"/>
                <a:cs typeface="Times New Roman" pitchFamily="18" charset="0"/>
              </a:rPr>
              <a:t>Life Cycle Focus</a:t>
            </a:r>
            <a:endParaRPr lang="en-US" sz="2200" b="1" dirty="0">
              <a:latin typeface="Times New Roman" pitchFamily="18" charset="0"/>
              <a:cs typeface="Times New Roman" pitchFamily="18" charset="0"/>
            </a:endParaRPr>
          </a:p>
        </p:txBody>
      </p:sp>
      <p:sp>
        <p:nvSpPr>
          <p:cNvPr id="93201" name="Rectangle 17"/>
          <p:cNvSpPr>
            <a:spLocks noChangeArrowheads="1"/>
          </p:cNvSpPr>
          <p:nvPr/>
        </p:nvSpPr>
        <p:spPr bwMode="auto">
          <a:xfrm>
            <a:off x="304800" y="1524000"/>
            <a:ext cx="22098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Inception </a:t>
            </a:r>
          </a:p>
        </p:txBody>
      </p:sp>
      <p:sp>
        <p:nvSpPr>
          <p:cNvPr id="93202" name="Rectangle 18"/>
          <p:cNvSpPr>
            <a:spLocks noChangeArrowheads="1"/>
          </p:cNvSpPr>
          <p:nvPr/>
        </p:nvSpPr>
        <p:spPr bwMode="auto">
          <a:xfrm>
            <a:off x="2514600" y="1524000"/>
            <a:ext cx="1981200" cy="381000"/>
          </a:xfrm>
          <a:prstGeom prst="rect">
            <a:avLst/>
          </a:prstGeom>
          <a:solidFill>
            <a:schemeClr val="accent1"/>
          </a:solidFill>
          <a:ln w="9525">
            <a:solidFill>
              <a:schemeClr val="tx1"/>
            </a:solidFill>
            <a:miter lim="800000"/>
          </a:ln>
          <a:effectLst/>
        </p:spPr>
        <p:txBody>
          <a:bodyPr wrap="none" anchor="ctr"/>
          <a:lstStyle/>
          <a:p>
            <a:pPr algn="ctr"/>
            <a:r>
              <a:rPr lang="en-US" b="1">
                <a:latin typeface="Times New Roman" pitchFamily="18" charset="0"/>
                <a:cs typeface="Times New Roman" pitchFamily="18" charset="0"/>
              </a:rPr>
              <a:t>Elaboration </a:t>
            </a:r>
          </a:p>
        </p:txBody>
      </p:sp>
      <p:sp>
        <p:nvSpPr>
          <p:cNvPr id="93203" name="Rectangle 19"/>
          <p:cNvSpPr>
            <a:spLocks noChangeArrowheads="1"/>
          </p:cNvSpPr>
          <p:nvPr/>
        </p:nvSpPr>
        <p:spPr bwMode="auto">
          <a:xfrm>
            <a:off x="4495800" y="1524000"/>
            <a:ext cx="19812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Construction </a:t>
            </a:r>
          </a:p>
        </p:txBody>
      </p:sp>
      <p:sp>
        <p:nvSpPr>
          <p:cNvPr id="93204" name="Rectangle 20"/>
          <p:cNvSpPr>
            <a:spLocks noChangeArrowheads="1"/>
          </p:cNvSpPr>
          <p:nvPr/>
        </p:nvSpPr>
        <p:spPr bwMode="auto">
          <a:xfrm>
            <a:off x="6477000" y="1524000"/>
            <a:ext cx="1981200" cy="381000"/>
          </a:xfrm>
          <a:prstGeom prst="rect">
            <a:avLst/>
          </a:prstGeom>
          <a:solidFill>
            <a:schemeClr val="accent1"/>
          </a:solidFill>
          <a:ln w="9525">
            <a:solidFill>
              <a:schemeClr val="tx1"/>
            </a:solidFill>
            <a:miter lim="800000"/>
          </a:ln>
          <a:effectLst/>
        </p:spPr>
        <p:txBody>
          <a:bodyPr wrap="none" anchor="ctr"/>
          <a:lstStyle/>
          <a:p>
            <a:pPr algn="ctr"/>
            <a:r>
              <a:rPr lang="en-US" b="1">
                <a:latin typeface="Times New Roman" pitchFamily="18" charset="0"/>
                <a:cs typeface="Times New Roman" pitchFamily="18" charset="0"/>
              </a:rPr>
              <a:t>Transition </a:t>
            </a:r>
          </a:p>
        </p:txBody>
      </p:sp>
      <p:sp>
        <p:nvSpPr>
          <p:cNvPr id="93205" name="Rectangle 21"/>
          <p:cNvSpPr>
            <a:spLocks noChangeArrowheads="1"/>
          </p:cNvSpPr>
          <p:nvPr/>
        </p:nvSpPr>
        <p:spPr bwMode="auto">
          <a:xfrm>
            <a:off x="304800" y="1905000"/>
            <a:ext cx="2209800" cy="2895600"/>
          </a:xfrm>
          <a:prstGeom prst="rect">
            <a:avLst/>
          </a:prstGeom>
          <a:solidFill>
            <a:schemeClr val="accent1"/>
          </a:solidFill>
          <a:ln w="9525">
            <a:solidFill>
              <a:schemeClr val="tx1"/>
            </a:solidFill>
            <a:miter lim="800000"/>
          </a:ln>
          <a:effectLst/>
        </p:spPr>
        <p:txBody>
          <a:bodyPr wrap="none" anchor="ctr"/>
          <a:lstStyle/>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Infrastructure </a:t>
            </a:r>
            <a:r>
              <a:rPr lang="en-US" sz="1600" dirty="0">
                <a:latin typeface="Times New Roman" pitchFamily="18" charset="0"/>
                <a:cs typeface="Times New Roman" pitchFamily="18" charset="0"/>
              </a:rPr>
              <a:t>planning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Primary </a:t>
            </a:r>
            <a:r>
              <a:rPr lang="en-US" sz="1600" dirty="0">
                <a:latin typeface="Times New Roman" pitchFamily="18" charset="0"/>
                <a:cs typeface="Times New Roman" pitchFamily="18" charset="0"/>
              </a:rPr>
              <a:t>scenario </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Prototyping</a:t>
            </a:r>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
        <p:nvSpPr>
          <p:cNvPr id="93206" name="Rectangle 22"/>
          <p:cNvSpPr>
            <a:spLocks noChangeArrowheads="1"/>
          </p:cNvSpPr>
          <p:nvPr/>
        </p:nvSpPr>
        <p:spPr bwMode="auto">
          <a:xfrm>
            <a:off x="2514600" y="1905000"/>
            <a:ext cx="1981200" cy="2895600"/>
          </a:xfrm>
          <a:prstGeom prst="rect">
            <a:avLst/>
          </a:prstGeom>
          <a:solidFill>
            <a:schemeClr val="accent1"/>
          </a:solidFill>
          <a:ln w="9525">
            <a:solidFill>
              <a:schemeClr val="tx1"/>
            </a:solidFill>
            <a:miter lim="800000"/>
          </a:ln>
          <a:effectLst/>
        </p:spPr>
        <p:txBody>
          <a:bodyPr wrap="none" anchor="ctr"/>
          <a:lstStyle/>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Infrastructure </a:t>
            </a:r>
            <a:r>
              <a:rPr lang="en-US" sz="1600" dirty="0">
                <a:latin typeface="Times New Roman" pitchFamily="18" charset="0"/>
                <a:cs typeface="Times New Roman" pitchFamily="18" charset="0"/>
              </a:rPr>
              <a:t>baseline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Architecture </a:t>
            </a:r>
            <a:r>
              <a:rPr lang="en-US" sz="1600" dirty="0">
                <a:latin typeface="Times New Roman" pitchFamily="18" charset="0"/>
                <a:cs typeface="Times New Roman" pitchFamily="18" charset="0"/>
              </a:rPr>
              <a:t>release</a:t>
            </a:r>
          </a:p>
          <a:p>
            <a:r>
              <a:rPr lang="en-US" sz="1600" dirty="0">
                <a:latin typeface="Times New Roman" pitchFamily="18" charset="0"/>
                <a:cs typeface="Times New Roman" pitchFamily="18" charset="0"/>
              </a:rPr>
              <a:t>testing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Change </a:t>
            </a:r>
            <a:r>
              <a:rPr lang="en-US" sz="1600" dirty="0">
                <a:latin typeface="Times New Roman" pitchFamily="18" charset="0"/>
                <a:cs typeface="Times New Roman" pitchFamily="18" charset="0"/>
              </a:rPr>
              <a:t>management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Initial </a:t>
            </a:r>
            <a:r>
              <a:rPr lang="en-US" sz="1600" dirty="0">
                <a:latin typeface="Times New Roman" pitchFamily="18" charset="0"/>
                <a:cs typeface="Times New Roman" pitchFamily="18" charset="0"/>
              </a:rPr>
              <a:t>user manual</a:t>
            </a: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
        <p:nvSpPr>
          <p:cNvPr id="93207" name="Rectangle 23"/>
          <p:cNvSpPr>
            <a:spLocks noChangeArrowheads="1"/>
          </p:cNvSpPr>
          <p:nvPr/>
        </p:nvSpPr>
        <p:spPr bwMode="auto">
          <a:xfrm>
            <a:off x="4495800" y="1905000"/>
            <a:ext cx="1981200" cy="28956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Infrastructure updates</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Release </a:t>
            </a:r>
            <a:r>
              <a:rPr lang="en-US" sz="1600" dirty="0">
                <a:latin typeface="Times New Roman" pitchFamily="18" charset="0"/>
                <a:cs typeface="Times New Roman" pitchFamily="18" charset="0"/>
              </a:rPr>
              <a:t>testing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Change </a:t>
            </a:r>
            <a:r>
              <a:rPr lang="en-US" sz="1600" dirty="0">
                <a:latin typeface="Times New Roman" pitchFamily="18" charset="0"/>
                <a:cs typeface="Times New Roman" pitchFamily="18" charset="0"/>
              </a:rPr>
              <a:t>management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User </a:t>
            </a:r>
            <a:r>
              <a:rPr lang="en-US" sz="1600" dirty="0">
                <a:latin typeface="Times New Roman" pitchFamily="18" charset="0"/>
                <a:cs typeface="Times New Roman" pitchFamily="18" charset="0"/>
              </a:rPr>
              <a:t>manual baseline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Requirements </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Verification</a:t>
            </a:r>
          </a:p>
          <a:p>
            <a:endParaRPr lang="en-US" sz="1600" dirty="0">
              <a:latin typeface="Times New Roman" pitchFamily="18" charset="0"/>
              <a:cs typeface="Times New Roman" pitchFamily="18" charset="0"/>
            </a:endParaRPr>
          </a:p>
        </p:txBody>
      </p:sp>
      <p:sp>
        <p:nvSpPr>
          <p:cNvPr id="93208" name="Rectangle 24"/>
          <p:cNvSpPr>
            <a:spLocks noChangeArrowheads="1"/>
          </p:cNvSpPr>
          <p:nvPr/>
        </p:nvSpPr>
        <p:spPr bwMode="auto">
          <a:xfrm>
            <a:off x="6477000" y="1905000"/>
            <a:ext cx="1981200" cy="2895600"/>
          </a:xfrm>
          <a:prstGeom prst="rect">
            <a:avLst/>
          </a:prstGeom>
          <a:solidFill>
            <a:schemeClr val="accent1"/>
          </a:solidFill>
          <a:ln w="9525">
            <a:solidFill>
              <a:schemeClr val="tx1"/>
            </a:solidFill>
            <a:miter lim="800000"/>
          </a:ln>
          <a:effectLst/>
        </p:spPr>
        <p:txBody>
          <a:bodyPr wrap="none" anchor="ctr"/>
          <a:lstStyle/>
          <a:p>
            <a:r>
              <a:rPr lang="en-US" sz="1600" dirty="0">
                <a:latin typeface="Times New Roman" pitchFamily="18" charset="0"/>
                <a:cs typeface="Times New Roman" pitchFamily="18" charset="0"/>
              </a:rPr>
              <a:t>Infrastructure </a:t>
            </a:r>
          </a:p>
          <a:p>
            <a:r>
              <a:rPr lang="en-US" sz="1600" dirty="0">
                <a:latin typeface="Times New Roman" pitchFamily="18" charset="0"/>
                <a:cs typeface="Times New Roman" pitchFamily="18" charset="0"/>
              </a:rPr>
              <a:t>maintenance</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Release </a:t>
            </a:r>
            <a:r>
              <a:rPr lang="en-US" sz="1600" dirty="0">
                <a:latin typeface="Times New Roman" pitchFamily="18" charset="0"/>
                <a:cs typeface="Times New Roman" pitchFamily="18" charset="0"/>
              </a:rPr>
              <a:t>base lining</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Change </a:t>
            </a:r>
            <a:r>
              <a:rPr lang="en-US" sz="1600" dirty="0">
                <a:latin typeface="Times New Roman" pitchFamily="18" charset="0"/>
                <a:cs typeface="Times New Roman" pitchFamily="18" charset="0"/>
              </a:rPr>
              <a:t>management</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Deployment </a:t>
            </a:r>
            <a:r>
              <a:rPr lang="en-US" sz="1600" dirty="0">
                <a:latin typeface="Times New Roman" pitchFamily="18" charset="0"/>
                <a:cs typeface="Times New Roman" pitchFamily="18" charset="0"/>
              </a:rPr>
              <a:t>to users</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Requirements </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V</a:t>
            </a:r>
            <a:r>
              <a:rPr lang="en-US" sz="1600" dirty="0" smtClean="0">
                <a:latin typeface="Times New Roman" pitchFamily="18" charset="0"/>
                <a:cs typeface="Times New Roman" pitchFamily="18" charset="0"/>
              </a:rPr>
              <a:t>erification</a:t>
            </a:r>
            <a:endParaRPr lang="en-US" sz="1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FontTx/>
              <a:buNone/>
            </a:pPr>
            <a:r>
              <a:rPr lang="en-US" sz="2200" b="1" dirty="0">
                <a:latin typeface="Times New Roman" pitchFamily="18" charset="0"/>
                <a:cs typeface="Times New Roman" pitchFamily="18" charset="0"/>
              </a:rPr>
              <a:t>Evolution Of Organizations</a:t>
            </a:r>
          </a:p>
          <a:p>
            <a:pPr marL="609600" indent="-609600" algn="just">
              <a:buFontTx/>
              <a:buNone/>
            </a:pPr>
            <a:endParaRPr lang="en-US" sz="1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The project organization represents the architecture of the team and needs to evolve consistent with the project plan captured in the work breakdown structure.</a:t>
            </a:r>
          </a:p>
          <a:p>
            <a:pPr marL="609600" indent="-609600" algn="just"/>
            <a:endParaRPr lang="en-US" sz="1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A different set of activities is emphasized in each phase, as follows :</a:t>
            </a:r>
          </a:p>
          <a:p>
            <a:pPr marL="609600" indent="-609600" algn="just">
              <a:buFontTx/>
              <a:buAutoNum type="arabicPeriod"/>
            </a:pPr>
            <a:endParaRPr lang="en-US" sz="1200" b="1" dirty="0">
              <a:latin typeface="Times New Roman" pitchFamily="18" charset="0"/>
              <a:cs typeface="Times New Roman" pitchFamily="18" charset="0"/>
            </a:endParaRPr>
          </a:p>
          <a:p>
            <a:pPr marL="609600" indent="-609600" algn="just">
              <a:buFontTx/>
              <a:buAutoNum type="arabicPeriod"/>
            </a:pPr>
            <a:r>
              <a:rPr lang="en-US" sz="2200" b="1" dirty="0">
                <a:latin typeface="Times New Roman" pitchFamily="18" charset="0"/>
                <a:cs typeface="Times New Roman" pitchFamily="18" charset="0"/>
              </a:rPr>
              <a:t>Inception team : </a:t>
            </a:r>
            <a:r>
              <a:rPr lang="en-US" sz="2200" dirty="0">
                <a:latin typeface="Times New Roman" pitchFamily="18" charset="0"/>
                <a:cs typeface="Times New Roman" pitchFamily="18" charset="0"/>
              </a:rPr>
              <a:t>An organization focused on planning, with enough support from the other teams to ensure that the plans represent a consensus of all perspectives.</a:t>
            </a:r>
          </a:p>
          <a:p>
            <a:pPr marL="609600" indent="-609600" algn="just">
              <a:buFontTx/>
              <a:buAutoNum type="arabicPeriod"/>
            </a:pPr>
            <a:endParaRPr lang="en-US" sz="1200" b="1" dirty="0">
              <a:latin typeface="Times New Roman" pitchFamily="18" charset="0"/>
              <a:cs typeface="Times New Roman" pitchFamily="18" charset="0"/>
            </a:endParaRPr>
          </a:p>
          <a:p>
            <a:pPr marL="609600" indent="-609600" algn="just">
              <a:buFontTx/>
              <a:buAutoNum type="arabicPeriod"/>
            </a:pPr>
            <a:r>
              <a:rPr lang="en-US" sz="2200" b="1" dirty="0">
                <a:latin typeface="Times New Roman" pitchFamily="18" charset="0"/>
                <a:cs typeface="Times New Roman" pitchFamily="18" charset="0"/>
              </a:rPr>
              <a:t>Elaboration team : </a:t>
            </a:r>
            <a:r>
              <a:rPr lang="en-US" sz="2200" dirty="0">
                <a:latin typeface="Times New Roman" pitchFamily="18" charset="0"/>
                <a:cs typeface="Times New Roman" pitchFamily="18" charset="0"/>
              </a:rPr>
              <a:t>An architecture-focused organization in which the driving forces of the project reside in the software architecture team and are supported by the software development and software assessment team as necessary to achieve a stable architecture baseline.</a:t>
            </a:r>
          </a:p>
          <a:p>
            <a:pPr marL="609600" indent="-609600" algn="just">
              <a:buFontTx/>
              <a:buAutoNum type="arabicPeriod"/>
            </a:pPr>
            <a:endParaRPr lang="en-US" sz="1200" b="1"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Construction team : </a:t>
            </a:r>
            <a:r>
              <a:rPr lang="en-US" sz="2200" dirty="0" smtClean="0">
                <a:latin typeface="Times New Roman" pitchFamily="18" charset="0"/>
                <a:cs typeface="Times New Roman" pitchFamily="18" charset="0"/>
              </a:rPr>
              <a:t>A fairly balanced organization in which most of the activity resides in the software development and software assessment teams.</a:t>
            </a:r>
          </a:p>
          <a:p>
            <a:pPr marL="609600" indent="-609600" algn="just">
              <a:buFontTx/>
              <a:buAutoNum type="arabicPeriod"/>
            </a:pPr>
            <a:endParaRPr lang="en-US" sz="2200" b="1"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Font typeface="+mj-lt"/>
              <a:buAutoNum type="arabicPeriod" startAt="4"/>
            </a:pPr>
            <a:r>
              <a:rPr lang="en-US" sz="2200" b="1" dirty="0" smtClean="0">
                <a:latin typeface="Times New Roman" pitchFamily="18" charset="0"/>
                <a:cs typeface="Times New Roman" pitchFamily="18" charset="0"/>
              </a:rPr>
              <a:t>Transition </a:t>
            </a:r>
            <a:r>
              <a:rPr lang="en-US" sz="2200" b="1" dirty="0">
                <a:latin typeface="Times New Roman" pitchFamily="18" charset="0"/>
                <a:cs typeface="Times New Roman" pitchFamily="18" charset="0"/>
              </a:rPr>
              <a:t>team : </a:t>
            </a:r>
            <a:r>
              <a:rPr lang="en-US" sz="2200" dirty="0">
                <a:latin typeface="Times New Roman" pitchFamily="18" charset="0"/>
                <a:cs typeface="Times New Roman" pitchFamily="18" charset="0"/>
              </a:rPr>
              <a:t>A customer-focused organization in which usage feedback drives the deployment activities.</a:t>
            </a:r>
          </a:p>
          <a:p>
            <a:pPr marL="609600" indent="-609600" algn="just">
              <a:buFontTx/>
              <a:buNone/>
            </a:pPr>
            <a:endParaRPr lang="en-US" sz="2200" b="1" dirty="0">
              <a:latin typeface="Times New Roman" pitchFamily="18" charset="0"/>
              <a:cs typeface="Times New Roman" pitchFamily="18" charset="0"/>
            </a:endParaRPr>
          </a:p>
          <a:p>
            <a:pPr marL="609600" indent="-609600" algn="just">
              <a:buFontTx/>
              <a:buNone/>
            </a:pPr>
            <a:r>
              <a:rPr lang="en-US" sz="2200" dirty="0">
                <a:latin typeface="Times New Roman" pitchFamily="18" charset="0"/>
                <a:cs typeface="Times New Roman" pitchFamily="18"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152400" y="152400"/>
            <a:ext cx="8839200" cy="6553200"/>
          </a:xfrm>
        </p:spPr>
        <p:txBody>
          <a:bodyPr>
            <a:normAutofit/>
          </a:bodyPr>
          <a:lstStyle/>
          <a:p>
            <a:pPr>
              <a:buFontTx/>
              <a:buNone/>
            </a:pPr>
            <a:r>
              <a:rPr lang="en-US" sz="2200" b="1" dirty="0">
                <a:latin typeface="Times New Roman" pitchFamily="18" charset="0"/>
                <a:cs typeface="Times New Roman" pitchFamily="18" charset="0"/>
              </a:rPr>
              <a:t>Software project team evolution over the life cycle</a:t>
            </a:r>
          </a:p>
        </p:txBody>
      </p:sp>
      <p:sp>
        <p:nvSpPr>
          <p:cNvPr id="95237" name="Rectangle 5"/>
          <p:cNvSpPr>
            <a:spLocks noChangeArrowheads="1"/>
          </p:cNvSpPr>
          <p:nvPr/>
        </p:nvSpPr>
        <p:spPr bwMode="auto">
          <a:xfrm>
            <a:off x="1371600" y="533400"/>
            <a:ext cx="1524000" cy="838200"/>
          </a:xfrm>
          <a:prstGeom prst="rect">
            <a:avLst/>
          </a:prstGeom>
          <a:solidFill>
            <a:srgbClr val="F4AAEF"/>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Management</a:t>
            </a:r>
          </a:p>
          <a:p>
            <a:pPr algn="ctr"/>
            <a:r>
              <a:rPr lang="en-US" b="1" dirty="0">
                <a:latin typeface="Times New Roman" pitchFamily="18" charset="0"/>
                <a:cs typeface="Times New Roman" pitchFamily="18" charset="0"/>
              </a:rPr>
              <a:t>50 %</a:t>
            </a:r>
          </a:p>
        </p:txBody>
      </p:sp>
      <p:sp>
        <p:nvSpPr>
          <p:cNvPr id="95238" name="Rectangle 6"/>
          <p:cNvSpPr>
            <a:spLocks noChangeArrowheads="1"/>
          </p:cNvSpPr>
          <p:nvPr/>
        </p:nvSpPr>
        <p:spPr bwMode="auto">
          <a:xfrm>
            <a:off x="76200" y="1828800"/>
            <a:ext cx="12954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a:t>
            </a:r>
          </a:p>
          <a:p>
            <a:pPr algn="ctr"/>
            <a:r>
              <a:rPr lang="en-US" b="1" dirty="0">
                <a:latin typeface="Times New Roman" pitchFamily="18" charset="0"/>
                <a:cs typeface="Times New Roman" pitchFamily="18" charset="0"/>
              </a:rPr>
              <a:t>Architecture</a:t>
            </a:r>
          </a:p>
          <a:p>
            <a:pPr algn="ctr"/>
            <a:r>
              <a:rPr lang="en-US" b="1" dirty="0">
                <a:latin typeface="Times New Roman" pitchFamily="18" charset="0"/>
                <a:cs typeface="Times New Roman" pitchFamily="18" charset="0"/>
              </a:rPr>
              <a:t>20 %</a:t>
            </a:r>
          </a:p>
        </p:txBody>
      </p:sp>
      <p:sp>
        <p:nvSpPr>
          <p:cNvPr id="95239" name="Rectangle 7"/>
          <p:cNvSpPr>
            <a:spLocks noChangeArrowheads="1"/>
          </p:cNvSpPr>
          <p:nvPr/>
        </p:nvSpPr>
        <p:spPr bwMode="auto">
          <a:xfrm>
            <a:off x="3048000" y="1828800"/>
            <a:ext cx="12954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a:t>
            </a:r>
          </a:p>
          <a:p>
            <a:pPr algn="ctr"/>
            <a:r>
              <a:rPr lang="en-US" b="1" dirty="0">
                <a:latin typeface="Times New Roman" pitchFamily="18" charset="0"/>
                <a:cs typeface="Times New Roman" pitchFamily="18" charset="0"/>
              </a:rPr>
              <a:t>Assessment</a:t>
            </a:r>
          </a:p>
          <a:p>
            <a:pPr algn="ctr"/>
            <a:r>
              <a:rPr lang="en-US" b="1" dirty="0">
                <a:latin typeface="Times New Roman" pitchFamily="18" charset="0"/>
                <a:cs typeface="Times New Roman" pitchFamily="18" charset="0"/>
              </a:rPr>
              <a:t>10 %</a:t>
            </a:r>
          </a:p>
        </p:txBody>
      </p:sp>
      <p:sp>
        <p:nvSpPr>
          <p:cNvPr id="95240" name="Rectangle 8"/>
          <p:cNvSpPr>
            <a:spLocks noChangeArrowheads="1"/>
          </p:cNvSpPr>
          <p:nvPr/>
        </p:nvSpPr>
        <p:spPr bwMode="auto">
          <a:xfrm>
            <a:off x="1524000" y="1828800"/>
            <a:ext cx="14478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a:t>
            </a:r>
          </a:p>
          <a:p>
            <a:pPr algn="ctr"/>
            <a:r>
              <a:rPr lang="en-US" b="1" dirty="0">
                <a:latin typeface="Times New Roman" pitchFamily="18" charset="0"/>
                <a:cs typeface="Times New Roman" pitchFamily="18" charset="0"/>
              </a:rPr>
              <a:t>Development</a:t>
            </a:r>
          </a:p>
          <a:p>
            <a:pPr algn="ctr"/>
            <a:r>
              <a:rPr lang="en-US" b="1" dirty="0">
                <a:latin typeface="Times New Roman" pitchFamily="18" charset="0"/>
                <a:cs typeface="Times New Roman" pitchFamily="18" charset="0"/>
              </a:rPr>
              <a:t>20 %</a:t>
            </a:r>
          </a:p>
        </p:txBody>
      </p:sp>
      <p:sp>
        <p:nvSpPr>
          <p:cNvPr id="95241" name="Line 9"/>
          <p:cNvSpPr>
            <a:spLocks noChangeShapeType="1"/>
          </p:cNvSpPr>
          <p:nvPr/>
        </p:nvSpPr>
        <p:spPr bwMode="auto">
          <a:xfrm flipV="1">
            <a:off x="2286000" y="1371600"/>
            <a:ext cx="0" cy="4572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42" name="Line 10"/>
          <p:cNvSpPr>
            <a:spLocks noChangeShapeType="1"/>
          </p:cNvSpPr>
          <p:nvPr/>
        </p:nvSpPr>
        <p:spPr bwMode="auto">
          <a:xfrm>
            <a:off x="1066800" y="1524000"/>
            <a:ext cx="2743200" cy="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43" name="Line 11"/>
          <p:cNvSpPr>
            <a:spLocks noChangeShapeType="1"/>
          </p:cNvSpPr>
          <p:nvPr/>
        </p:nvSpPr>
        <p:spPr bwMode="auto">
          <a:xfrm>
            <a:off x="3810000" y="1524000"/>
            <a:ext cx="0" cy="3048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44" name="Line 12"/>
          <p:cNvSpPr>
            <a:spLocks noChangeShapeType="1"/>
          </p:cNvSpPr>
          <p:nvPr/>
        </p:nvSpPr>
        <p:spPr bwMode="auto">
          <a:xfrm>
            <a:off x="1066800" y="1524000"/>
            <a:ext cx="0" cy="3048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48" name="Rectangle 16"/>
          <p:cNvSpPr>
            <a:spLocks noChangeArrowheads="1"/>
          </p:cNvSpPr>
          <p:nvPr/>
        </p:nvSpPr>
        <p:spPr bwMode="auto">
          <a:xfrm>
            <a:off x="1371600" y="4191000"/>
            <a:ext cx="1371600" cy="9144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Management</a:t>
            </a:r>
          </a:p>
          <a:p>
            <a:pPr algn="ctr"/>
            <a:r>
              <a:rPr lang="en-US" b="1" dirty="0">
                <a:latin typeface="Times New Roman" pitchFamily="18" charset="0"/>
                <a:cs typeface="Times New Roman" pitchFamily="18" charset="0"/>
              </a:rPr>
              <a:t>10 %</a:t>
            </a:r>
          </a:p>
        </p:txBody>
      </p:sp>
      <p:sp>
        <p:nvSpPr>
          <p:cNvPr id="95249" name="Rectangle 17"/>
          <p:cNvSpPr>
            <a:spLocks noChangeArrowheads="1"/>
          </p:cNvSpPr>
          <p:nvPr/>
        </p:nvSpPr>
        <p:spPr bwMode="auto">
          <a:xfrm>
            <a:off x="5943600" y="4191000"/>
            <a:ext cx="1524000" cy="9144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Management</a:t>
            </a:r>
          </a:p>
          <a:p>
            <a:pPr algn="ctr"/>
            <a:r>
              <a:rPr lang="en-US" b="1" dirty="0">
                <a:latin typeface="Times New Roman" pitchFamily="18" charset="0"/>
                <a:cs typeface="Times New Roman" pitchFamily="18" charset="0"/>
              </a:rPr>
              <a:t>10 %</a:t>
            </a:r>
          </a:p>
        </p:txBody>
      </p:sp>
      <p:sp>
        <p:nvSpPr>
          <p:cNvPr id="95250" name="Rectangle 18"/>
          <p:cNvSpPr>
            <a:spLocks noChangeArrowheads="1"/>
          </p:cNvSpPr>
          <p:nvPr/>
        </p:nvSpPr>
        <p:spPr bwMode="auto">
          <a:xfrm>
            <a:off x="6096000" y="533400"/>
            <a:ext cx="14478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Management</a:t>
            </a:r>
          </a:p>
          <a:p>
            <a:pPr algn="ctr"/>
            <a:r>
              <a:rPr lang="en-US" b="1" dirty="0">
                <a:latin typeface="Times New Roman" pitchFamily="18" charset="0"/>
                <a:cs typeface="Times New Roman" pitchFamily="18" charset="0"/>
              </a:rPr>
              <a:t>10 %</a:t>
            </a:r>
          </a:p>
        </p:txBody>
      </p:sp>
      <p:sp>
        <p:nvSpPr>
          <p:cNvPr id="95251" name="Rectangle 19"/>
          <p:cNvSpPr>
            <a:spLocks noChangeArrowheads="1"/>
          </p:cNvSpPr>
          <p:nvPr/>
        </p:nvSpPr>
        <p:spPr bwMode="auto">
          <a:xfrm>
            <a:off x="7543800" y="1828800"/>
            <a:ext cx="13716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Assessment</a:t>
            </a:r>
          </a:p>
          <a:p>
            <a:pPr algn="ctr"/>
            <a:r>
              <a:rPr lang="en-US" b="1" dirty="0">
                <a:latin typeface="Times New Roman" pitchFamily="18" charset="0"/>
                <a:cs typeface="Times New Roman" pitchFamily="18" charset="0"/>
              </a:rPr>
              <a:t>20 %</a:t>
            </a:r>
          </a:p>
        </p:txBody>
      </p:sp>
      <p:sp>
        <p:nvSpPr>
          <p:cNvPr id="95252" name="Rectangle 20"/>
          <p:cNvSpPr>
            <a:spLocks noChangeArrowheads="1"/>
          </p:cNvSpPr>
          <p:nvPr/>
        </p:nvSpPr>
        <p:spPr bwMode="auto">
          <a:xfrm>
            <a:off x="6019800" y="1828800"/>
            <a:ext cx="14478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Development</a:t>
            </a:r>
          </a:p>
          <a:p>
            <a:pPr algn="ctr"/>
            <a:r>
              <a:rPr lang="en-US" b="1" dirty="0">
                <a:latin typeface="Times New Roman" pitchFamily="18" charset="0"/>
                <a:cs typeface="Times New Roman" pitchFamily="18" charset="0"/>
              </a:rPr>
              <a:t>20 %</a:t>
            </a:r>
          </a:p>
        </p:txBody>
      </p:sp>
      <p:sp>
        <p:nvSpPr>
          <p:cNvPr id="95253" name="Rectangle 21"/>
          <p:cNvSpPr>
            <a:spLocks noChangeArrowheads="1"/>
          </p:cNvSpPr>
          <p:nvPr/>
        </p:nvSpPr>
        <p:spPr bwMode="auto">
          <a:xfrm>
            <a:off x="4572000" y="1828800"/>
            <a:ext cx="1371600" cy="838200"/>
          </a:xfrm>
          <a:prstGeom prst="rect">
            <a:avLst/>
          </a:prstGeom>
          <a:solidFill>
            <a:srgbClr val="F4AAEF"/>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Architecture </a:t>
            </a:r>
          </a:p>
          <a:p>
            <a:pPr algn="ctr"/>
            <a:r>
              <a:rPr lang="en-US" b="1" dirty="0">
                <a:latin typeface="Times New Roman" pitchFamily="18" charset="0"/>
                <a:cs typeface="Times New Roman" pitchFamily="18" charset="0"/>
              </a:rPr>
              <a:t>50 %</a:t>
            </a:r>
          </a:p>
        </p:txBody>
      </p:sp>
      <p:sp>
        <p:nvSpPr>
          <p:cNvPr id="95256" name="Rectangle 24"/>
          <p:cNvSpPr>
            <a:spLocks noChangeArrowheads="1"/>
          </p:cNvSpPr>
          <p:nvPr/>
        </p:nvSpPr>
        <p:spPr bwMode="auto">
          <a:xfrm>
            <a:off x="4572000" y="5562600"/>
            <a:ext cx="14478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Architecture</a:t>
            </a:r>
          </a:p>
          <a:p>
            <a:pPr algn="ctr"/>
            <a:r>
              <a:rPr lang="en-US" b="1" dirty="0">
                <a:latin typeface="Times New Roman" pitchFamily="18" charset="0"/>
                <a:cs typeface="Times New Roman" pitchFamily="18" charset="0"/>
              </a:rPr>
              <a:t>10 %</a:t>
            </a:r>
          </a:p>
        </p:txBody>
      </p:sp>
      <p:sp>
        <p:nvSpPr>
          <p:cNvPr id="95257" name="Rectangle 25"/>
          <p:cNvSpPr>
            <a:spLocks noChangeArrowheads="1"/>
          </p:cNvSpPr>
          <p:nvPr/>
        </p:nvSpPr>
        <p:spPr bwMode="auto">
          <a:xfrm>
            <a:off x="6096000" y="5562600"/>
            <a:ext cx="1447800" cy="838200"/>
          </a:xfrm>
          <a:prstGeom prst="rect">
            <a:avLst/>
          </a:prstGeom>
          <a:solidFill>
            <a:srgbClr val="F4AAEF"/>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Development</a:t>
            </a:r>
          </a:p>
          <a:p>
            <a:pPr algn="ctr"/>
            <a:r>
              <a:rPr lang="en-US" b="1" dirty="0">
                <a:latin typeface="Times New Roman" pitchFamily="18" charset="0"/>
                <a:cs typeface="Times New Roman" pitchFamily="18" charset="0"/>
              </a:rPr>
              <a:t>50 %</a:t>
            </a:r>
          </a:p>
        </p:txBody>
      </p:sp>
      <p:sp>
        <p:nvSpPr>
          <p:cNvPr id="95258" name="Rectangle 26"/>
          <p:cNvSpPr>
            <a:spLocks noChangeArrowheads="1"/>
          </p:cNvSpPr>
          <p:nvPr/>
        </p:nvSpPr>
        <p:spPr bwMode="auto">
          <a:xfrm>
            <a:off x="7620000" y="5562600"/>
            <a:ext cx="1295400" cy="838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Assessment</a:t>
            </a:r>
          </a:p>
          <a:p>
            <a:pPr algn="ctr"/>
            <a:r>
              <a:rPr lang="en-US" b="1" dirty="0">
                <a:latin typeface="Times New Roman" pitchFamily="18" charset="0"/>
                <a:cs typeface="Times New Roman" pitchFamily="18" charset="0"/>
              </a:rPr>
              <a:t>30 %</a:t>
            </a:r>
          </a:p>
        </p:txBody>
      </p:sp>
      <p:sp>
        <p:nvSpPr>
          <p:cNvPr id="95259" name="Rectangle 27"/>
          <p:cNvSpPr>
            <a:spLocks noChangeArrowheads="1"/>
          </p:cNvSpPr>
          <p:nvPr/>
        </p:nvSpPr>
        <p:spPr bwMode="auto">
          <a:xfrm>
            <a:off x="3124200" y="5562600"/>
            <a:ext cx="1295400" cy="914400"/>
          </a:xfrm>
          <a:prstGeom prst="rect">
            <a:avLst/>
          </a:prstGeom>
          <a:solidFill>
            <a:srgbClr val="F4AAEF"/>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Assessment</a:t>
            </a:r>
          </a:p>
          <a:p>
            <a:pPr algn="ctr"/>
            <a:r>
              <a:rPr lang="en-US" b="1" dirty="0">
                <a:latin typeface="Times New Roman" pitchFamily="18" charset="0"/>
                <a:cs typeface="Times New Roman" pitchFamily="18" charset="0"/>
              </a:rPr>
              <a:t>50 %</a:t>
            </a:r>
          </a:p>
        </p:txBody>
      </p:sp>
      <p:sp>
        <p:nvSpPr>
          <p:cNvPr id="95260" name="Rectangle 28"/>
          <p:cNvSpPr>
            <a:spLocks noChangeArrowheads="1"/>
          </p:cNvSpPr>
          <p:nvPr/>
        </p:nvSpPr>
        <p:spPr bwMode="auto">
          <a:xfrm>
            <a:off x="1600200" y="5562600"/>
            <a:ext cx="1447800" cy="9144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Development</a:t>
            </a:r>
          </a:p>
          <a:p>
            <a:pPr algn="ctr"/>
            <a:r>
              <a:rPr lang="en-US" b="1" dirty="0">
                <a:latin typeface="Times New Roman" pitchFamily="18" charset="0"/>
                <a:cs typeface="Times New Roman" pitchFamily="18" charset="0"/>
              </a:rPr>
              <a:t>35 %</a:t>
            </a:r>
          </a:p>
        </p:txBody>
      </p:sp>
      <p:sp>
        <p:nvSpPr>
          <p:cNvPr id="95261" name="Rectangle 29"/>
          <p:cNvSpPr>
            <a:spLocks noChangeArrowheads="1"/>
          </p:cNvSpPr>
          <p:nvPr/>
        </p:nvSpPr>
        <p:spPr bwMode="auto">
          <a:xfrm>
            <a:off x="76200" y="5562600"/>
            <a:ext cx="1371600" cy="9144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a:t>
            </a:r>
          </a:p>
          <a:p>
            <a:pPr algn="ctr"/>
            <a:r>
              <a:rPr lang="en-US" b="1" dirty="0">
                <a:latin typeface="Times New Roman" pitchFamily="18" charset="0"/>
                <a:cs typeface="Times New Roman" pitchFamily="18" charset="0"/>
              </a:rPr>
              <a:t>Architecture</a:t>
            </a:r>
          </a:p>
          <a:p>
            <a:pPr algn="ctr"/>
            <a:r>
              <a:rPr lang="en-US" b="1" dirty="0">
                <a:latin typeface="Times New Roman" pitchFamily="18" charset="0"/>
                <a:cs typeface="Times New Roman" pitchFamily="18" charset="0"/>
              </a:rPr>
              <a:t>5 %</a:t>
            </a:r>
          </a:p>
        </p:txBody>
      </p:sp>
      <p:sp>
        <p:nvSpPr>
          <p:cNvPr id="95262" name="Line 30"/>
          <p:cNvSpPr>
            <a:spLocks noChangeShapeType="1"/>
          </p:cNvSpPr>
          <p:nvPr/>
        </p:nvSpPr>
        <p:spPr bwMode="auto">
          <a:xfrm flipV="1">
            <a:off x="7010400" y="1371600"/>
            <a:ext cx="0" cy="4572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63" name="Line 31"/>
          <p:cNvSpPr>
            <a:spLocks noChangeShapeType="1"/>
          </p:cNvSpPr>
          <p:nvPr/>
        </p:nvSpPr>
        <p:spPr bwMode="auto">
          <a:xfrm>
            <a:off x="5638800" y="1600200"/>
            <a:ext cx="2743200" cy="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64" name="Line 32"/>
          <p:cNvSpPr>
            <a:spLocks noChangeShapeType="1"/>
          </p:cNvSpPr>
          <p:nvPr/>
        </p:nvSpPr>
        <p:spPr bwMode="auto">
          <a:xfrm>
            <a:off x="5638800" y="1600200"/>
            <a:ext cx="0" cy="2286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65" name="Line 33"/>
          <p:cNvSpPr>
            <a:spLocks noChangeShapeType="1"/>
          </p:cNvSpPr>
          <p:nvPr/>
        </p:nvSpPr>
        <p:spPr bwMode="auto">
          <a:xfrm>
            <a:off x="8382000" y="1600200"/>
            <a:ext cx="0" cy="2286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66" name="Line 34"/>
          <p:cNvSpPr>
            <a:spLocks noChangeShapeType="1"/>
          </p:cNvSpPr>
          <p:nvPr/>
        </p:nvSpPr>
        <p:spPr bwMode="auto">
          <a:xfrm>
            <a:off x="762000" y="5257800"/>
            <a:ext cx="2743200" cy="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67" name="Line 35"/>
          <p:cNvSpPr>
            <a:spLocks noChangeShapeType="1"/>
          </p:cNvSpPr>
          <p:nvPr/>
        </p:nvSpPr>
        <p:spPr bwMode="auto">
          <a:xfrm>
            <a:off x="5410200" y="5334000"/>
            <a:ext cx="2743200" cy="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68" name="Line 36"/>
          <p:cNvSpPr>
            <a:spLocks noChangeShapeType="1"/>
          </p:cNvSpPr>
          <p:nvPr/>
        </p:nvSpPr>
        <p:spPr bwMode="auto">
          <a:xfrm flipV="1">
            <a:off x="2209800" y="5105400"/>
            <a:ext cx="0" cy="4572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69" name="Line 37"/>
          <p:cNvSpPr>
            <a:spLocks noChangeShapeType="1"/>
          </p:cNvSpPr>
          <p:nvPr/>
        </p:nvSpPr>
        <p:spPr bwMode="auto">
          <a:xfrm flipV="1">
            <a:off x="6858000" y="5105400"/>
            <a:ext cx="0" cy="4572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70" name="Line 38"/>
          <p:cNvSpPr>
            <a:spLocks noChangeShapeType="1"/>
          </p:cNvSpPr>
          <p:nvPr/>
        </p:nvSpPr>
        <p:spPr bwMode="auto">
          <a:xfrm>
            <a:off x="762000" y="5257800"/>
            <a:ext cx="0" cy="3048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71" name="Line 39"/>
          <p:cNvSpPr>
            <a:spLocks noChangeShapeType="1"/>
          </p:cNvSpPr>
          <p:nvPr/>
        </p:nvSpPr>
        <p:spPr bwMode="auto">
          <a:xfrm>
            <a:off x="3505200" y="5257800"/>
            <a:ext cx="0" cy="3048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72" name="Line 40"/>
          <p:cNvSpPr>
            <a:spLocks noChangeShapeType="1"/>
          </p:cNvSpPr>
          <p:nvPr/>
        </p:nvSpPr>
        <p:spPr bwMode="auto">
          <a:xfrm>
            <a:off x="5410200" y="5334000"/>
            <a:ext cx="0" cy="2286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73" name="Line 41"/>
          <p:cNvSpPr>
            <a:spLocks noChangeShapeType="1"/>
          </p:cNvSpPr>
          <p:nvPr/>
        </p:nvSpPr>
        <p:spPr bwMode="auto">
          <a:xfrm>
            <a:off x="8153400" y="5334000"/>
            <a:ext cx="0" cy="2286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74" name="Line 42"/>
          <p:cNvSpPr>
            <a:spLocks noChangeShapeType="1"/>
          </p:cNvSpPr>
          <p:nvPr/>
        </p:nvSpPr>
        <p:spPr bwMode="auto">
          <a:xfrm>
            <a:off x="4495800" y="838200"/>
            <a:ext cx="0" cy="586740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75" name="Line 43"/>
          <p:cNvSpPr>
            <a:spLocks noChangeShapeType="1"/>
          </p:cNvSpPr>
          <p:nvPr/>
        </p:nvSpPr>
        <p:spPr bwMode="auto">
          <a:xfrm>
            <a:off x="381000" y="3581400"/>
            <a:ext cx="8229600" cy="0"/>
          </a:xfrm>
          <a:prstGeom prst="line">
            <a:avLst/>
          </a:prstGeom>
          <a:noFill/>
          <a:ln w="9525">
            <a:solidFill>
              <a:schemeClr val="tx1"/>
            </a:solidFill>
            <a:round/>
          </a:ln>
          <a:effectLst/>
        </p:spPr>
        <p:txBody>
          <a:bodyPr/>
          <a:lstStyle/>
          <a:p>
            <a:endParaRPr lang="en-US" b="1">
              <a:latin typeface="Times New Roman" pitchFamily="18" charset="0"/>
              <a:cs typeface="Times New Roman" pitchFamily="18" charset="0"/>
            </a:endParaRPr>
          </a:p>
        </p:txBody>
      </p:sp>
      <p:sp>
        <p:nvSpPr>
          <p:cNvPr id="95276" name="AutoShape 44"/>
          <p:cNvSpPr>
            <a:spLocks noChangeArrowheads="1"/>
          </p:cNvSpPr>
          <p:nvPr/>
        </p:nvSpPr>
        <p:spPr bwMode="auto">
          <a:xfrm>
            <a:off x="4038600" y="838200"/>
            <a:ext cx="976313" cy="485775"/>
          </a:xfrm>
          <a:prstGeom prst="rightArrow">
            <a:avLst>
              <a:gd name="adj1" fmla="val 50000"/>
              <a:gd name="adj2" fmla="val 50245"/>
            </a:avLst>
          </a:prstGeom>
          <a:solidFill>
            <a:schemeClr val="bg1"/>
          </a:solidFill>
          <a:ln w="9525">
            <a:solidFill>
              <a:schemeClr val="tx1"/>
            </a:solidFill>
            <a:miter lim="800000"/>
          </a:ln>
          <a:effectLst/>
        </p:spPr>
        <p:txBody>
          <a:bodyPr wrap="none" anchor="ctr"/>
          <a:lstStyle/>
          <a:p>
            <a:endParaRPr lang="en-US" b="1">
              <a:latin typeface="Times New Roman" pitchFamily="18" charset="0"/>
              <a:cs typeface="Times New Roman" pitchFamily="18" charset="0"/>
            </a:endParaRPr>
          </a:p>
        </p:txBody>
      </p:sp>
      <p:sp>
        <p:nvSpPr>
          <p:cNvPr id="95277" name="AutoShape 45"/>
          <p:cNvSpPr>
            <a:spLocks noChangeArrowheads="1"/>
          </p:cNvSpPr>
          <p:nvPr/>
        </p:nvSpPr>
        <p:spPr bwMode="auto">
          <a:xfrm>
            <a:off x="6781800" y="3124200"/>
            <a:ext cx="485775" cy="976313"/>
          </a:xfrm>
          <a:prstGeom prst="downArrow">
            <a:avLst>
              <a:gd name="adj1" fmla="val 50000"/>
              <a:gd name="adj2" fmla="val 50245"/>
            </a:avLst>
          </a:prstGeom>
          <a:solidFill>
            <a:schemeClr val="bg1"/>
          </a:solidFill>
          <a:ln w="9525">
            <a:solidFill>
              <a:schemeClr val="tx1"/>
            </a:solidFill>
            <a:miter lim="800000"/>
          </a:ln>
          <a:effectLst/>
        </p:spPr>
        <p:txBody>
          <a:bodyPr wrap="none" anchor="ctr"/>
          <a:lstStyle/>
          <a:p>
            <a:endParaRPr lang="en-US" b="1">
              <a:latin typeface="Times New Roman" pitchFamily="18" charset="0"/>
              <a:cs typeface="Times New Roman" pitchFamily="18" charset="0"/>
            </a:endParaRPr>
          </a:p>
        </p:txBody>
      </p:sp>
      <p:sp>
        <p:nvSpPr>
          <p:cNvPr id="95278" name="AutoShape 46"/>
          <p:cNvSpPr>
            <a:spLocks noChangeArrowheads="1"/>
          </p:cNvSpPr>
          <p:nvPr/>
        </p:nvSpPr>
        <p:spPr bwMode="auto">
          <a:xfrm>
            <a:off x="3962400" y="4114800"/>
            <a:ext cx="976313" cy="485775"/>
          </a:xfrm>
          <a:prstGeom prst="leftArrow">
            <a:avLst>
              <a:gd name="adj1" fmla="val 50000"/>
              <a:gd name="adj2" fmla="val 50245"/>
            </a:avLst>
          </a:prstGeom>
          <a:solidFill>
            <a:schemeClr val="bg1"/>
          </a:solidFill>
          <a:ln w="9525">
            <a:solidFill>
              <a:schemeClr val="tx1"/>
            </a:solidFill>
            <a:miter lim="800000"/>
          </a:ln>
          <a:effectLst/>
        </p:spPr>
        <p:txBody>
          <a:bodyPr wrap="none" anchor="ctr"/>
          <a:lstStyle/>
          <a:p>
            <a:endParaRPr lang="en-US" b="1">
              <a:latin typeface="Times New Roman" pitchFamily="18" charset="0"/>
              <a:cs typeface="Times New Roman" pitchFamily="18" charset="0"/>
            </a:endParaRPr>
          </a:p>
        </p:txBody>
      </p:sp>
      <p:sp>
        <p:nvSpPr>
          <p:cNvPr id="95279" name="Text Box 47"/>
          <p:cNvSpPr txBox="1">
            <a:spLocks noChangeArrowheads="1"/>
          </p:cNvSpPr>
          <p:nvPr/>
        </p:nvSpPr>
        <p:spPr bwMode="auto">
          <a:xfrm>
            <a:off x="2286000" y="2971800"/>
            <a:ext cx="1905000" cy="366713"/>
          </a:xfrm>
          <a:prstGeom prst="rect">
            <a:avLst/>
          </a:prstGeom>
          <a:noFill/>
          <a:ln w="9525">
            <a:noFill/>
            <a:miter lim="800000"/>
          </a:ln>
          <a:effectLst/>
        </p:spPr>
        <p:txBody>
          <a:bodyPr>
            <a:spAutoFit/>
          </a:bodyPr>
          <a:lstStyle/>
          <a:p>
            <a:pPr>
              <a:spcBef>
                <a:spcPct val="50000"/>
              </a:spcBef>
            </a:pPr>
            <a:r>
              <a:rPr lang="en-US" sz="1800" b="1">
                <a:latin typeface="Times New Roman" pitchFamily="18" charset="0"/>
                <a:cs typeface="Times New Roman" pitchFamily="18" charset="0"/>
              </a:rPr>
              <a:t>Inception </a:t>
            </a:r>
          </a:p>
        </p:txBody>
      </p:sp>
      <p:sp>
        <p:nvSpPr>
          <p:cNvPr id="95280" name="Text Box 48"/>
          <p:cNvSpPr txBox="1">
            <a:spLocks noChangeArrowheads="1"/>
          </p:cNvSpPr>
          <p:nvPr/>
        </p:nvSpPr>
        <p:spPr bwMode="auto">
          <a:xfrm>
            <a:off x="4800600" y="3048000"/>
            <a:ext cx="1600200" cy="366713"/>
          </a:xfrm>
          <a:prstGeom prst="rect">
            <a:avLst/>
          </a:prstGeom>
          <a:noFill/>
          <a:ln w="9525">
            <a:noFill/>
            <a:miter lim="800000"/>
          </a:ln>
          <a:effectLst/>
        </p:spPr>
        <p:txBody>
          <a:bodyPr>
            <a:spAutoFit/>
          </a:bodyPr>
          <a:lstStyle/>
          <a:p>
            <a:pPr>
              <a:spcBef>
                <a:spcPct val="50000"/>
              </a:spcBef>
            </a:pPr>
            <a:r>
              <a:rPr lang="en-US" sz="1800" b="1">
                <a:latin typeface="Times New Roman" pitchFamily="18" charset="0"/>
                <a:cs typeface="Times New Roman" pitchFamily="18" charset="0"/>
              </a:rPr>
              <a:t>Elaboration </a:t>
            </a:r>
          </a:p>
        </p:txBody>
      </p:sp>
      <p:sp>
        <p:nvSpPr>
          <p:cNvPr id="95281" name="Text Box 49"/>
          <p:cNvSpPr txBox="1">
            <a:spLocks noChangeArrowheads="1"/>
          </p:cNvSpPr>
          <p:nvPr/>
        </p:nvSpPr>
        <p:spPr bwMode="auto">
          <a:xfrm>
            <a:off x="4800600" y="3810000"/>
            <a:ext cx="1752600" cy="366713"/>
          </a:xfrm>
          <a:prstGeom prst="rect">
            <a:avLst/>
          </a:prstGeom>
          <a:noFill/>
          <a:ln w="9525">
            <a:noFill/>
            <a:miter lim="800000"/>
          </a:ln>
          <a:effectLst/>
        </p:spPr>
        <p:txBody>
          <a:bodyPr>
            <a:spAutoFit/>
          </a:bodyPr>
          <a:lstStyle/>
          <a:p>
            <a:pPr>
              <a:spcBef>
                <a:spcPct val="50000"/>
              </a:spcBef>
            </a:pPr>
            <a:r>
              <a:rPr lang="en-US" sz="1800" b="1">
                <a:latin typeface="Times New Roman" pitchFamily="18" charset="0"/>
                <a:cs typeface="Times New Roman" pitchFamily="18" charset="0"/>
              </a:rPr>
              <a:t>Construction </a:t>
            </a:r>
          </a:p>
        </p:txBody>
      </p:sp>
      <p:sp>
        <p:nvSpPr>
          <p:cNvPr id="95282" name="Text Box 50"/>
          <p:cNvSpPr txBox="1">
            <a:spLocks noChangeArrowheads="1"/>
          </p:cNvSpPr>
          <p:nvPr/>
        </p:nvSpPr>
        <p:spPr bwMode="auto">
          <a:xfrm>
            <a:off x="2209800" y="3810000"/>
            <a:ext cx="1828800" cy="366713"/>
          </a:xfrm>
          <a:prstGeom prst="rect">
            <a:avLst/>
          </a:prstGeom>
          <a:noFill/>
          <a:ln w="9525">
            <a:noFill/>
            <a:miter lim="800000"/>
          </a:ln>
          <a:effectLst/>
        </p:spPr>
        <p:txBody>
          <a:bodyPr>
            <a:spAutoFit/>
          </a:bodyPr>
          <a:lstStyle/>
          <a:p>
            <a:pPr>
              <a:spcBef>
                <a:spcPct val="50000"/>
              </a:spcBef>
            </a:pPr>
            <a:r>
              <a:rPr lang="en-US" sz="1800" b="1">
                <a:latin typeface="Times New Roman" pitchFamily="18" charset="0"/>
                <a:cs typeface="Times New Roman" pitchFamily="18" charset="0"/>
              </a:rPr>
              <a:t>Transition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ctr">
              <a:buNone/>
            </a:pPr>
            <a:r>
              <a:rPr lang="en-US" sz="2200" b="1" dirty="0" smtClean="0">
                <a:latin typeface="Times New Roman" pitchFamily="18" charset="0"/>
                <a:cs typeface="Times New Roman" pitchFamily="18" charset="0"/>
              </a:rPr>
              <a:t>PROCESS AUTOMATION</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Many software development organizations are focuses on evolving mature processes to improve the predictability of software management and the performance of their software line of business (product quality, time to market, return on investment and productivity).</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While process definition and tailoring are necessary, a significant level of process automation is also required for modern software development process to operate profitably.</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Automation needs grow depending on the scale of the project.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Most software organizations are confronted with the task of integrating their own environment and infrastructure for software development.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Automating the development process and establishing an infrastructure for supporting the various project workflows are important activities of the engineering stage of the life cycle.</a:t>
            </a:r>
            <a:endParaRPr lang="en-US" sz="22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dirty="0" smtClean="0">
                <a:latin typeface="Times New Roman" pitchFamily="18" charset="0"/>
                <a:cs typeface="Times New Roman" pitchFamily="18" charset="0"/>
              </a:rPr>
              <a:t>	They include tool selection, custom tool-</a:t>
            </a:r>
            <a:r>
              <a:rPr lang="en-US" sz="2200" dirty="0" err="1" smtClean="0">
                <a:latin typeface="Times New Roman" pitchFamily="18" charset="0"/>
                <a:cs typeface="Times New Roman" pitchFamily="18" charset="0"/>
              </a:rPr>
              <a:t>smithing</a:t>
            </a:r>
            <a:r>
              <a:rPr lang="en-US" sz="2200" dirty="0" smtClean="0">
                <a:latin typeface="Times New Roman" pitchFamily="18" charset="0"/>
                <a:cs typeface="Times New Roman" pitchFamily="18" charset="0"/>
              </a:rPr>
              <a:t> and process automation necessary to perform against the development plan with acceptable efficiency.</a:t>
            </a:r>
          </a:p>
          <a:p>
            <a:pPr marL="609600" indent="-609600" algn="just">
              <a:buNone/>
            </a:pPr>
            <a:r>
              <a:rPr lang="en-US" sz="1200" dirty="0" smtClean="0">
                <a:latin typeface="Times New Roman" pitchFamily="18" charset="0"/>
                <a:cs typeface="Times New Roman" pitchFamily="18" charset="0"/>
              </a:rPr>
              <a:t>	</a:t>
            </a:r>
          </a:p>
          <a:p>
            <a:pPr marL="609600" indent="-609600" algn="just">
              <a:buNone/>
            </a:pPr>
            <a:r>
              <a:rPr lang="en-US" sz="2200" dirty="0" smtClean="0">
                <a:latin typeface="Times New Roman" pitchFamily="18" charset="0"/>
                <a:cs typeface="Times New Roman" pitchFamily="18" charset="0"/>
              </a:rPr>
              <a:t>	Evolving the development into maintenance environment is also crucial to any software development project.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There are three levels of process. Each level requires a certain degree of process automation for the corresponding process to be carried out efficiently.</a:t>
            </a:r>
          </a:p>
          <a:p>
            <a:pPr marL="609600" indent="-609600" algn="just">
              <a:buNone/>
            </a:pPr>
            <a:r>
              <a:rPr lang="en-US" sz="1200" dirty="0" smtClean="0">
                <a:latin typeface="Times New Roman" pitchFamily="18" charset="0"/>
                <a:cs typeface="Times New Roman" pitchFamily="18" charset="0"/>
              </a:rPr>
              <a:t>	</a:t>
            </a:r>
          </a:p>
          <a:p>
            <a:pPr marL="609600" indent="-609600" algn="just">
              <a:buNone/>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Metaprocess</a:t>
            </a:r>
            <a:r>
              <a:rPr lang="en-US" sz="2200" dirty="0" smtClean="0">
                <a:latin typeface="Times New Roman" pitchFamily="18" charset="0"/>
                <a:cs typeface="Times New Roman" pitchFamily="18" charset="0"/>
              </a:rPr>
              <a:t> – </a:t>
            </a:r>
          </a:p>
          <a:p>
            <a:pPr marL="609600" indent="-609600" algn="just"/>
            <a:r>
              <a:rPr lang="en-US" sz="2200" dirty="0" smtClean="0">
                <a:latin typeface="Times New Roman" pitchFamily="18" charset="0"/>
                <a:cs typeface="Times New Roman" pitchFamily="18" charset="0"/>
              </a:rPr>
              <a:t>An organizations policies, procedures and practices for managing a software-intensive line of business. </a:t>
            </a:r>
          </a:p>
          <a:p>
            <a:pPr marL="609600" indent="-609600" algn="just"/>
            <a:r>
              <a:rPr lang="en-US" sz="2200" dirty="0" smtClean="0">
                <a:latin typeface="Times New Roman" pitchFamily="18" charset="0"/>
                <a:cs typeface="Times New Roman" pitchFamily="18" charset="0"/>
              </a:rPr>
              <a:t>The automation support for this level is called an </a:t>
            </a:r>
            <a:r>
              <a:rPr lang="en-US" sz="2200" b="1" dirty="0" smtClean="0">
                <a:latin typeface="Times New Roman" pitchFamily="18" charset="0"/>
                <a:cs typeface="Times New Roman" pitchFamily="18" charset="0"/>
              </a:rPr>
              <a:t>infrastructure.</a:t>
            </a:r>
            <a:r>
              <a:rPr lang="en-US" sz="2200" dirty="0" smtClean="0">
                <a:latin typeface="Times New Roman" pitchFamily="18" charset="0"/>
                <a:cs typeface="Times New Roman" pitchFamily="18" charset="0"/>
              </a:rPr>
              <a:t> </a:t>
            </a:r>
          </a:p>
          <a:p>
            <a:pPr marL="609600" indent="-609600" algn="just"/>
            <a:r>
              <a:rPr lang="en-US" sz="2200" dirty="0" smtClean="0">
                <a:latin typeface="Times New Roman" pitchFamily="18" charset="0"/>
                <a:cs typeface="Times New Roman" pitchFamily="18" charset="0"/>
              </a:rPr>
              <a:t>An infrastructure is an inventory of </a:t>
            </a:r>
            <a:r>
              <a:rPr lang="en-US" sz="2200" b="1" dirty="0" smtClean="0">
                <a:latin typeface="Times New Roman" pitchFamily="18" charset="0"/>
                <a:cs typeface="Times New Roman" pitchFamily="18" charset="0"/>
              </a:rPr>
              <a:t>preferred tools, artifact templates, </a:t>
            </a:r>
            <a:r>
              <a:rPr lang="en-US" sz="2200" b="1" dirty="0" err="1" smtClean="0">
                <a:latin typeface="Times New Roman" pitchFamily="18" charset="0"/>
                <a:cs typeface="Times New Roman" pitchFamily="18" charset="0"/>
              </a:rPr>
              <a:t>microprocess</a:t>
            </a:r>
            <a:r>
              <a:rPr lang="en-US" sz="2200" b="1" dirty="0" smtClean="0">
                <a:latin typeface="Times New Roman" pitchFamily="18" charset="0"/>
                <a:cs typeface="Times New Roman" pitchFamily="18" charset="0"/>
              </a:rPr>
              <a:t> guidelines, </a:t>
            </a:r>
            <a:r>
              <a:rPr lang="en-US" sz="2200" b="1" dirty="0" err="1" smtClean="0">
                <a:latin typeface="Times New Roman" pitchFamily="18" charset="0"/>
                <a:cs typeface="Times New Roman" pitchFamily="18" charset="0"/>
              </a:rPr>
              <a:t>macroprocess</a:t>
            </a:r>
            <a:r>
              <a:rPr lang="en-US" sz="2200" b="1" dirty="0" smtClean="0">
                <a:latin typeface="Times New Roman" pitchFamily="18" charset="0"/>
                <a:cs typeface="Times New Roman" pitchFamily="18" charset="0"/>
              </a:rPr>
              <a:t> guidelines, project performance repository, database of organizational skill sets, library of precedent examples of past project plans and results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Macroprocess</a:t>
            </a:r>
            <a:r>
              <a:rPr lang="en-US" sz="2200" b="1" dirty="0" smtClean="0">
                <a:latin typeface="Times New Roman" pitchFamily="18" charset="0"/>
                <a:cs typeface="Times New Roman" pitchFamily="18" charset="0"/>
              </a:rPr>
              <a:t> – </a:t>
            </a:r>
          </a:p>
          <a:p>
            <a:pPr marL="609600" indent="-609600" algn="just"/>
            <a:r>
              <a:rPr lang="en-US" sz="2200" dirty="0" smtClean="0">
                <a:latin typeface="Times New Roman" pitchFamily="18" charset="0"/>
                <a:cs typeface="Times New Roman" pitchFamily="18" charset="0"/>
              </a:rPr>
              <a:t>A project’s policies, procedures and practices for producing a complete software product within certain cost, schedule and quality constraints. </a:t>
            </a:r>
          </a:p>
          <a:p>
            <a:pPr marL="609600" indent="-609600" algn="just"/>
            <a:r>
              <a:rPr lang="en-US" sz="2200" dirty="0" smtClean="0">
                <a:latin typeface="Times New Roman" pitchFamily="18" charset="0"/>
                <a:cs typeface="Times New Roman" pitchFamily="18" charset="0"/>
              </a:rPr>
              <a:t>The automation support for a project’s process is called an </a:t>
            </a:r>
            <a:r>
              <a:rPr lang="en-US" sz="2200" b="1" dirty="0" smtClean="0">
                <a:latin typeface="Times New Roman" pitchFamily="18" charset="0"/>
                <a:cs typeface="Times New Roman" pitchFamily="18" charset="0"/>
              </a:rPr>
              <a:t>environment</a:t>
            </a:r>
            <a:r>
              <a:rPr lang="en-US" sz="2200" dirty="0" smtClean="0">
                <a:latin typeface="Times New Roman" pitchFamily="18" charset="0"/>
                <a:cs typeface="Times New Roman" pitchFamily="18" charset="0"/>
              </a:rPr>
              <a:t>.</a:t>
            </a:r>
          </a:p>
          <a:p>
            <a:pPr marL="609600" indent="-609600" algn="just"/>
            <a:r>
              <a:rPr lang="en-US" sz="2200" dirty="0" smtClean="0">
                <a:latin typeface="Times New Roman" pitchFamily="18" charset="0"/>
                <a:cs typeface="Times New Roman" pitchFamily="18" charset="0"/>
              </a:rPr>
              <a:t>An environment is a specific collection of tools to produce a specific set of artifacts as governed by a specific project plan.</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Microprocess</a:t>
            </a:r>
            <a:r>
              <a:rPr lang="en-US" sz="2200" b="1" dirty="0" smtClean="0">
                <a:latin typeface="Times New Roman" pitchFamily="18" charset="0"/>
                <a:cs typeface="Times New Roman" pitchFamily="18" charset="0"/>
              </a:rPr>
              <a:t> –</a:t>
            </a:r>
          </a:p>
          <a:p>
            <a:pPr marL="609600" indent="-609600" algn="just"/>
            <a:r>
              <a:rPr lang="en-US" sz="2200" dirty="0" smtClean="0">
                <a:latin typeface="Times New Roman" pitchFamily="18" charset="0"/>
                <a:cs typeface="Times New Roman" pitchFamily="18" charset="0"/>
              </a:rPr>
              <a:t>A project team’s policies, procedures and practices for achieving an artifact of the software process.</a:t>
            </a:r>
          </a:p>
          <a:p>
            <a:pPr marL="609600" indent="-609600" algn="just"/>
            <a:r>
              <a:rPr lang="en-US" sz="2200" dirty="0" smtClean="0">
                <a:latin typeface="Times New Roman" pitchFamily="18" charset="0"/>
                <a:cs typeface="Times New Roman" pitchFamily="18" charset="0"/>
              </a:rPr>
              <a:t>The automation support for generating an artifact is called a </a:t>
            </a:r>
            <a:r>
              <a:rPr lang="en-US" sz="2200" b="1" dirty="0" smtClean="0">
                <a:latin typeface="Times New Roman" pitchFamily="18" charset="0"/>
                <a:cs typeface="Times New Roman" pitchFamily="18" charset="0"/>
              </a:rPr>
              <a:t>tool</a:t>
            </a:r>
            <a:r>
              <a:rPr lang="en-US" sz="2200" dirty="0" smtClean="0">
                <a:latin typeface="Times New Roman" pitchFamily="18" charset="0"/>
                <a:cs typeface="Times New Roman" pitchFamily="18" charset="0"/>
              </a:rPr>
              <a:t>.</a:t>
            </a:r>
          </a:p>
          <a:p>
            <a:pPr marL="609600" indent="-609600" algn="just"/>
            <a:r>
              <a:rPr lang="en-US" sz="2200" dirty="0" smtClean="0">
                <a:latin typeface="Times New Roman" pitchFamily="18" charset="0"/>
                <a:cs typeface="Times New Roman" pitchFamily="18" charset="0"/>
              </a:rPr>
              <a:t>Typical tools includes requirements management, visual modeling, compilers, editors, debuggers, change management, metrics automation, document automation, test automation, cost estimation and workflow automation.</a:t>
            </a:r>
          </a:p>
          <a:p>
            <a:pPr marL="609600" indent="-609600" algn="just">
              <a:buNone/>
            </a:pPr>
            <a:endParaRPr lang="en-US" sz="22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dirty="0" smtClean="0">
                <a:latin typeface="Times New Roman" pitchFamily="18" charset="0"/>
                <a:cs typeface="Times New Roman" pitchFamily="18" charset="0"/>
              </a:rPr>
              <a:t>	While the main focus of process automation is the workflow of a project-level environment, the infrastructure of the project’s parent organization and the tool building blocks are important prerequisites.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Tools: Automation Building Blocks</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Many tools are available to automate the software development process. </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The core environment necessary to support the process framework are </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Workflows		Environment Tools and Process Automation</a:t>
            </a:r>
          </a:p>
          <a:p>
            <a:pPr marL="609600" indent="-609600" algn="just">
              <a:buNone/>
            </a:pPr>
            <a:r>
              <a:rPr lang="en-US" sz="2200" dirty="0" smtClean="0">
                <a:latin typeface="Times New Roman" pitchFamily="18" charset="0"/>
                <a:cs typeface="Times New Roman" pitchFamily="18" charset="0"/>
              </a:rPr>
              <a:t>Management		Workflow automation, metrics automation</a:t>
            </a:r>
          </a:p>
          <a:p>
            <a:pPr marL="609600" indent="-609600" algn="just">
              <a:buNone/>
            </a:pPr>
            <a:r>
              <a:rPr lang="en-US" sz="2200" dirty="0" smtClean="0">
                <a:latin typeface="Times New Roman" pitchFamily="18" charset="0"/>
                <a:cs typeface="Times New Roman" pitchFamily="18" charset="0"/>
              </a:rPr>
              <a:t>Environment		Change management, document automation</a:t>
            </a:r>
          </a:p>
          <a:p>
            <a:pPr marL="609600" indent="-609600" algn="just">
              <a:buNone/>
            </a:pPr>
            <a:r>
              <a:rPr lang="en-US" sz="2200" dirty="0" smtClean="0">
                <a:latin typeface="Times New Roman" pitchFamily="18" charset="0"/>
                <a:cs typeface="Times New Roman" pitchFamily="18" charset="0"/>
              </a:rPr>
              <a:t>Requirements		Requirements management</a:t>
            </a:r>
          </a:p>
          <a:p>
            <a:pPr marL="609600" indent="-609600" algn="just">
              <a:buNone/>
            </a:pPr>
            <a:r>
              <a:rPr lang="en-US" sz="2200" dirty="0" smtClean="0">
                <a:latin typeface="Times New Roman" pitchFamily="18" charset="0"/>
                <a:cs typeface="Times New Roman" pitchFamily="18" charset="0"/>
              </a:rPr>
              <a:t>Design			Visual modeling</a:t>
            </a:r>
          </a:p>
          <a:p>
            <a:pPr marL="609600" indent="-609600" algn="just">
              <a:buNone/>
            </a:pPr>
            <a:r>
              <a:rPr lang="en-US" sz="2200" dirty="0" smtClean="0">
                <a:latin typeface="Times New Roman" pitchFamily="18" charset="0"/>
                <a:cs typeface="Times New Roman" pitchFamily="18" charset="0"/>
              </a:rPr>
              <a:t>Implementation		Editor-Compiler-Debugger</a:t>
            </a:r>
          </a:p>
          <a:p>
            <a:pPr marL="609600" indent="-609600" algn="just">
              <a:buNone/>
            </a:pPr>
            <a:r>
              <a:rPr lang="en-US" sz="2200" dirty="0" smtClean="0">
                <a:latin typeface="Times New Roman" pitchFamily="18" charset="0"/>
                <a:cs typeface="Times New Roman" pitchFamily="18" charset="0"/>
              </a:rPr>
              <a:t>Assessment		Test automation, Defect tracking</a:t>
            </a:r>
          </a:p>
          <a:p>
            <a:pPr marL="609600" indent="-609600" algn="just">
              <a:buNone/>
            </a:pPr>
            <a:r>
              <a:rPr lang="en-US" sz="2200" dirty="0" smtClean="0">
                <a:latin typeface="Times New Roman" pitchFamily="18" charset="0"/>
                <a:cs typeface="Times New Roman" pitchFamily="18" charset="0"/>
              </a:rPr>
              <a:t>Deployment		Defect tracking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dirty="0" smtClean="0">
                <a:latin typeface="Times New Roman" pitchFamily="18" charset="0"/>
                <a:cs typeface="Times New Roman" pitchFamily="18" charset="0"/>
              </a:rPr>
              <a:t>Process			Organization Policy</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Life Cycle		Inception-Elaboration-Construction-Transition</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Each of the process workflows has a distinct need for automation support.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Management </a:t>
            </a:r>
          </a:p>
          <a:p>
            <a:pPr marL="609600" indent="-609600" algn="just"/>
            <a:r>
              <a:rPr lang="en-US" sz="2200" dirty="0" smtClean="0">
                <a:latin typeface="Times New Roman" pitchFamily="18" charset="0"/>
                <a:cs typeface="Times New Roman" pitchFamily="18" charset="0"/>
              </a:rPr>
              <a:t>There are many opportunities for automating the project planning and control activities.</a:t>
            </a:r>
          </a:p>
          <a:p>
            <a:pPr marL="609600" indent="-609600" algn="just"/>
            <a:r>
              <a:rPr lang="en-US" sz="2200" dirty="0" smtClean="0">
                <a:latin typeface="Times New Roman" pitchFamily="18" charset="0"/>
                <a:cs typeface="Times New Roman" pitchFamily="18" charset="0"/>
              </a:rPr>
              <a:t>Software cost estimation tools and WBS tools are useful for generating the planning artifacts.</a:t>
            </a:r>
          </a:p>
          <a:p>
            <a:pPr marL="609600" indent="-609600" algn="just"/>
            <a:r>
              <a:rPr lang="en-US" sz="2200" dirty="0" smtClean="0">
                <a:latin typeface="Times New Roman" pitchFamily="18" charset="0"/>
                <a:cs typeface="Times New Roman" pitchFamily="18" charset="0"/>
              </a:rPr>
              <a:t>For managing a plan, workflow management tools and a software project panel that can maintain an on-line version of the status assessments are good.</a:t>
            </a:r>
          </a:p>
          <a:p>
            <a:pPr marL="609600" indent="-609600" algn="just">
              <a:buNone/>
            </a:pPr>
            <a:endParaRPr lang="en-US" sz="1200" dirty="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Environment </a:t>
            </a:r>
          </a:p>
          <a:p>
            <a:pPr marL="609600" indent="-609600" algn="just"/>
            <a:r>
              <a:rPr lang="en-US" sz="2200" dirty="0" smtClean="0">
                <a:latin typeface="Times New Roman" pitchFamily="18" charset="0"/>
                <a:cs typeface="Times New Roman" pitchFamily="18" charset="0"/>
              </a:rPr>
              <a:t>Configuration management and version control are essential in a modern iterative development process.</a:t>
            </a:r>
          </a:p>
          <a:p>
            <a:pPr marL="609600" indent="-609600" algn="just"/>
            <a:r>
              <a:rPr lang="en-US" sz="2200" dirty="0" smtClean="0">
                <a:latin typeface="Times New Roman" pitchFamily="18" charset="0"/>
                <a:cs typeface="Times New Roman" pitchFamily="18" charset="0"/>
              </a:rPr>
              <a:t>Much of the metrics approaches are dependent on measuring changes in software artifact baselines.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Requirements </a:t>
            </a:r>
          </a:p>
          <a:p>
            <a:pPr marL="609600" indent="-609600" algn="just"/>
            <a:r>
              <a:rPr lang="en-US" sz="2200" b="1" dirty="0" smtClean="0">
                <a:latin typeface="Times New Roman" pitchFamily="18" charset="0"/>
                <a:cs typeface="Times New Roman" pitchFamily="18" charset="0"/>
              </a:rPr>
              <a:t>Conventional approaches</a:t>
            </a:r>
            <a:r>
              <a:rPr lang="en-US" sz="2200" dirty="0" smtClean="0">
                <a:latin typeface="Times New Roman" pitchFamily="18" charset="0"/>
                <a:cs typeface="Times New Roman" pitchFamily="18" charset="0"/>
              </a:rPr>
              <a:t> decomposed the system requirements into subsystem requirements, subsystem requirements into component requirements and component requirements into unit requirements.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equal treatment of all requirements drained away engineering hours from the driving requirements, then wasted that time on paperwork associated with the detailed traceability that was certainly discarded later as the driving requirements and subsequent design understanding evolved.</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In the </a:t>
            </a:r>
            <a:r>
              <a:rPr lang="en-US" sz="2200" b="1" dirty="0" smtClean="0">
                <a:latin typeface="Times New Roman" pitchFamily="18" charset="0"/>
                <a:cs typeface="Times New Roman" pitchFamily="18" charset="0"/>
              </a:rPr>
              <a:t>modern process</a:t>
            </a:r>
            <a:r>
              <a:rPr lang="en-US" sz="2200" dirty="0" smtClean="0">
                <a:latin typeface="Times New Roman" pitchFamily="18" charset="0"/>
                <a:cs typeface="Times New Roman" pitchFamily="18" charset="0"/>
              </a:rPr>
              <a:t>, the system requirements were captured in the vision statement.</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Lower level requirements are driven by the process organized by iterations rather than lower level component in the form of evaluation.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152400" y="152400"/>
            <a:ext cx="8839200" cy="6477000"/>
          </a:xfrm>
        </p:spPr>
        <p:txBody>
          <a:bodyPr>
            <a:normAutofit lnSpcReduction="10000"/>
          </a:bodyPr>
          <a:lstStyle/>
          <a:p>
            <a:pPr algn="just">
              <a:buFontTx/>
              <a:buNone/>
            </a:pPr>
            <a:r>
              <a:rPr lang="en-US" sz="2200" b="1" dirty="0">
                <a:latin typeface="Times New Roman" pitchFamily="18" charset="0"/>
                <a:cs typeface="Times New Roman" pitchFamily="18" charset="0"/>
              </a:rPr>
              <a:t>Software Engineering Process Authority</a:t>
            </a:r>
            <a:endParaRPr lang="en-US" sz="2200" dirty="0">
              <a:latin typeface="Times New Roman" pitchFamily="18" charset="0"/>
              <a:cs typeface="Times New Roman" pitchFamily="18" charset="0"/>
            </a:endParaRPr>
          </a:p>
          <a:p>
            <a:pPr algn="just"/>
            <a:endParaRPr lang="en-US" sz="1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SEPA facilitates the exchange of information and process guidance both to and from project practitioners.</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This </a:t>
            </a:r>
            <a:r>
              <a:rPr lang="en-US" sz="2200" dirty="0">
                <a:latin typeface="Times New Roman" pitchFamily="18" charset="0"/>
                <a:cs typeface="Times New Roman" pitchFamily="18" charset="0"/>
              </a:rPr>
              <a:t>role is accountable to the organization general manager for maintaining a current assessment of the organization’s process maturity and its plan for future process improvement.</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SEPA must help initiate and periodically assess project process.</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SEPA is a necessary role in any organization.</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It </a:t>
            </a:r>
            <a:r>
              <a:rPr lang="en-US" sz="2200" dirty="0">
                <a:latin typeface="Times New Roman" pitchFamily="18" charset="0"/>
                <a:cs typeface="Times New Roman" pitchFamily="18" charset="0"/>
              </a:rPr>
              <a:t>takes on responsibility and accountability for the process definition and its maintenance.</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SEPA could be a single individual, the general manager, or even a team of representatives.</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SEPA must truly be an authority, competent and powerful, not a staff position rendered impotent by effective bureaucracy.</a:t>
            </a:r>
          </a:p>
          <a:p>
            <a:pPr algn="just">
              <a:buFontTx/>
              <a:buNone/>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r>
              <a:rPr lang="en-US" sz="2200" dirty="0" smtClean="0">
                <a:latin typeface="Times New Roman" pitchFamily="18" charset="0"/>
                <a:cs typeface="Times New Roman" pitchFamily="18" charset="0"/>
              </a:rPr>
              <a:t>The vision statement captures the contract between the development group and the buyer. This information should be evolving but slowly varying across the life cycle, and should be represented in a form that is understandable to the buyer.</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Evaluation criteria is captured in the release specification artifacts, which are snapshots of the objectives for a given iteration.</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Evaluation criteria are derived from the vision statement as well as from make/buy analyses, risk management concerns, architectural considerations, implementation constraints, quality thresholds.</a:t>
            </a:r>
          </a:p>
          <a:p>
            <a:pPr marL="609600" indent="-609600" algn="just"/>
            <a:endParaRPr lang="en-US" sz="1200" b="1" dirty="0" smtClean="0">
              <a:latin typeface="Times New Roman" pitchFamily="18" charset="0"/>
              <a:cs typeface="Times New Roman" pitchFamily="18" charset="0"/>
            </a:endParaRPr>
          </a:p>
          <a:p>
            <a:pPr marL="609600" indent="-609600" algn="just"/>
            <a:r>
              <a:rPr lang="en-US" sz="2200" b="1" dirty="0" smtClean="0">
                <a:latin typeface="Times New Roman" pitchFamily="18" charset="0"/>
                <a:cs typeface="Times New Roman" pitchFamily="18" charset="0"/>
              </a:rPr>
              <a:t>Iterative models</a:t>
            </a:r>
            <a:r>
              <a:rPr lang="en-US" sz="2200" dirty="0" smtClean="0">
                <a:latin typeface="Times New Roman" pitchFamily="18" charset="0"/>
                <a:cs typeface="Times New Roman" pitchFamily="18" charset="0"/>
              </a:rPr>
              <a:t> allow the customer and the developer to work with tangible evolving versions of the system.</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requirements can and must be evolved along with an architecture and an evolving set of application increments.</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This helps the customer and developer to have a common objective understanding of the priorities and the cost/schedule/performance trade-offs associated with those requirements.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r>
              <a:rPr lang="en-US" sz="2200" dirty="0" smtClean="0">
                <a:latin typeface="Times New Roman" pitchFamily="18" charset="0"/>
                <a:cs typeface="Times New Roman" pitchFamily="18" charset="0"/>
              </a:rPr>
              <a:t>The changes to this approach on the environment’s support for requirements management is twofold</a:t>
            </a:r>
          </a:p>
          <a:p>
            <a:pPr marL="1009650" lvl="1" indent="-609600" algn="just"/>
            <a:endParaRPr lang="en-US" sz="12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The recommended requirements approach is dependent on both textual and model-based representations. The environment should provide integrated document automation and visual modeling for capturing textual specifications and use case models.</a:t>
            </a:r>
          </a:p>
          <a:p>
            <a:pPr marL="1009650" lvl="1" indent="-609600" algn="just"/>
            <a:endParaRPr lang="en-US" sz="12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It is necessary to manage and track changes to either format and present them in human-readable format.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Traceability between requirements and other artifacts needs to be automated.</a:t>
            </a:r>
            <a:endParaRPr lang="en-US" sz="2200" dirty="0">
              <a:latin typeface="Times New Roman" pitchFamily="18" charset="0"/>
              <a:cs typeface="Times New Roman" pitchFamily="18" charset="0"/>
            </a:endParaRP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Design</a:t>
            </a:r>
          </a:p>
          <a:p>
            <a:pPr marL="609600" indent="-609600" algn="just"/>
            <a:r>
              <a:rPr lang="en-US" sz="2200" dirty="0" smtClean="0">
                <a:latin typeface="Times New Roman" pitchFamily="18" charset="0"/>
                <a:cs typeface="Times New Roman" pitchFamily="18" charset="0"/>
              </a:rPr>
              <a:t>The tools that support the requirements, design, implementation and assessment workflows are usually used together. The less separable they are, the better. </a:t>
            </a:r>
          </a:p>
          <a:p>
            <a:pPr marL="609600" indent="-609600" algn="just"/>
            <a:r>
              <a:rPr lang="en-US" sz="2200" dirty="0" smtClean="0">
                <a:latin typeface="Times New Roman" pitchFamily="18" charset="0"/>
                <a:cs typeface="Times New Roman" pitchFamily="18" charset="0"/>
              </a:rPr>
              <a:t>The primary support required for the design workflow is visual modeling used for capturing design models, presenting them in human-readable format and translating them into source code.</a:t>
            </a:r>
          </a:p>
          <a:p>
            <a:pPr marL="609600" indent="-609600" algn="just"/>
            <a:endParaRPr lang="en-US" sz="2200" b="1" dirty="0" smtClean="0">
              <a:latin typeface="Times New Roman" pitchFamily="18" charset="0"/>
              <a:cs typeface="Times New Roman" pitchFamily="18" charset="0"/>
            </a:endParaRPr>
          </a:p>
          <a:p>
            <a:pPr marL="609600" indent="-609600" algn="just"/>
            <a:endParaRPr lang="en-US" sz="2200" dirty="0" smtClean="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r>
              <a:rPr lang="en-US" sz="2200" dirty="0" smtClean="0">
                <a:latin typeface="Times New Roman" pitchFamily="18" charset="0"/>
                <a:cs typeface="Times New Roman" pitchFamily="18" charset="0"/>
              </a:rPr>
              <a:t>An architecture-first approach and demonstration-based process is enabled by existing architecture components and middleware.</a:t>
            </a:r>
          </a:p>
          <a:p>
            <a:pPr marL="609600" indent="-609600" algn="just">
              <a:buNone/>
            </a:pPr>
            <a:endParaRPr lang="en-US" sz="8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Implementation </a:t>
            </a:r>
          </a:p>
          <a:p>
            <a:pPr marL="609600" indent="-609600" algn="just"/>
            <a:r>
              <a:rPr lang="en-US" sz="2200" dirty="0" smtClean="0">
                <a:latin typeface="Times New Roman" pitchFamily="18" charset="0"/>
                <a:cs typeface="Times New Roman" pitchFamily="18" charset="0"/>
              </a:rPr>
              <a:t>This workflow relies primarily on a programming environment (editor, compiler, debugger, linker, run time),</a:t>
            </a:r>
          </a:p>
          <a:p>
            <a:pPr marL="609600" indent="-609600" algn="just"/>
            <a:r>
              <a:rPr lang="en-US" sz="2200" dirty="0" smtClean="0">
                <a:latin typeface="Times New Roman" pitchFamily="18" charset="0"/>
                <a:cs typeface="Times New Roman" pitchFamily="18" charset="0"/>
              </a:rPr>
              <a:t>It must also include substantial integration with the change management tools, visual modeling tools, and test automation tools to support productive iteration.</a:t>
            </a:r>
          </a:p>
          <a:p>
            <a:pPr marL="609600" indent="-609600" algn="just">
              <a:buNone/>
            </a:pPr>
            <a:endParaRPr lang="en-US" sz="8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Assessment and Deployment</a:t>
            </a:r>
          </a:p>
          <a:p>
            <a:pPr marL="609600" indent="-609600" algn="just"/>
            <a:r>
              <a:rPr lang="en-US" sz="2200" dirty="0" smtClean="0">
                <a:latin typeface="Times New Roman" pitchFamily="18" charset="0"/>
                <a:cs typeface="Times New Roman" pitchFamily="18" charset="0"/>
              </a:rPr>
              <a:t>The assessment workflow requires all the tools as well as additional capabilities to support test automation and test management.</a:t>
            </a:r>
          </a:p>
          <a:p>
            <a:pPr marL="609600" indent="-609600" algn="just"/>
            <a:r>
              <a:rPr lang="en-US" sz="2200" dirty="0" smtClean="0">
                <a:latin typeface="Times New Roman" pitchFamily="18" charset="0"/>
                <a:cs typeface="Times New Roman" pitchFamily="18" charset="0"/>
              </a:rPr>
              <a:t>To increase change freedom, testing and document production must be automated. </a:t>
            </a:r>
          </a:p>
          <a:p>
            <a:pPr marL="609600" indent="-609600" algn="just"/>
            <a:r>
              <a:rPr lang="en-US" sz="2200" dirty="0" smtClean="0">
                <a:latin typeface="Times New Roman" pitchFamily="18" charset="0"/>
                <a:cs typeface="Times New Roman" pitchFamily="18" charset="0"/>
              </a:rPr>
              <a:t>Defect tracking is another tool that supports automation. It provides the change management instrumentation necessary to automate metrics and control release baselines. It is also needed to support the deployment workflow throughout the life cycle.</a:t>
            </a:r>
            <a:endParaRPr lang="en-US" sz="22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The Project Environment</a:t>
            </a:r>
          </a:p>
          <a:p>
            <a:pPr marL="609600" indent="-609600" algn="just"/>
            <a:endParaRPr lang="en-US" sz="8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The project environment artifacts evolve through three discrete states</a:t>
            </a:r>
          </a:p>
          <a:p>
            <a:pPr marL="609600" indent="-609600" algn="just"/>
            <a:r>
              <a:rPr lang="en-US" sz="2200" b="1" dirty="0" smtClean="0">
                <a:latin typeface="Times New Roman" pitchFamily="18" charset="0"/>
                <a:cs typeface="Times New Roman" pitchFamily="18" charset="0"/>
              </a:rPr>
              <a:t>The prototyping environment</a:t>
            </a:r>
          </a:p>
          <a:p>
            <a:pPr marL="609600" indent="-609600" algn="just"/>
            <a:r>
              <a:rPr lang="en-US" sz="2200" b="1" dirty="0" smtClean="0">
                <a:latin typeface="Times New Roman" pitchFamily="18" charset="0"/>
                <a:cs typeface="Times New Roman" pitchFamily="18" charset="0"/>
              </a:rPr>
              <a:t>The development environment</a:t>
            </a:r>
          </a:p>
          <a:p>
            <a:pPr marL="609600" indent="-609600" algn="just"/>
            <a:r>
              <a:rPr lang="en-US" sz="2200" b="1" dirty="0" smtClean="0">
                <a:latin typeface="Times New Roman" pitchFamily="18" charset="0"/>
                <a:cs typeface="Times New Roman" pitchFamily="18" charset="0"/>
              </a:rPr>
              <a:t>The maintenance environment</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The Prototyping Environment </a:t>
            </a:r>
          </a:p>
          <a:p>
            <a:pPr marL="609600" indent="-609600" algn="just"/>
            <a:r>
              <a:rPr lang="en-US" sz="2200" dirty="0" smtClean="0">
                <a:latin typeface="Times New Roman" pitchFamily="18" charset="0"/>
                <a:cs typeface="Times New Roman" pitchFamily="18" charset="0"/>
              </a:rPr>
              <a:t>It includes an architecture </a:t>
            </a:r>
            <a:r>
              <a:rPr lang="en-US" sz="2200" dirty="0" err="1" smtClean="0">
                <a:latin typeface="Times New Roman" pitchFamily="18" charset="0"/>
                <a:cs typeface="Times New Roman" pitchFamily="18" charset="0"/>
              </a:rPr>
              <a:t>testbed</a:t>
            </a:r>
            <a:r>
              <a:rPr lang="en-US" sz="2200" dirty="0" smtClean="0">
                <a:latin typeface="Times New Roman" pitchFamily="18" charset="0"/>
                <a:cs typeface="Times New Roman" pitchFamily="18" charset="0"/>
              </a:rPr>
              <a:t> for prototyping project architectures to evaluate trade-offs during the inception and elaboration phases of the life cycle.</a:t>
            </a:r>
          </a:p>
          <a:p>
            <a:pPr marL="609600" indent="-609600" algn="just"/>
            <a:r>
              <a:rPr lang="en-US" sz="2200" dirty="0" smtClean="0">
                <a:latin typeface="Times New Roman" pitchFamily="18" charset="0"/>
                <a:cs typeface="Times New Roman" pitchFamily="18" charset="0"/>
              </a:rPr>
              <a:t>This informal configuration of tools should be capable of supporting the following activities</a:t>
            </a:r>
          </a:p>
          <a:p>
            <a:pPr marL="1009650" lvl="1" indent="-609600" algn="just"/>
            <a:r>
              <a:rPr lang="en-US" sz="1800" dirty="0" smtClean="0">
                <a:latin typeface="Times New Roman" pitchFamily="18" charset="0"/>
                <a:cs typeface="Times New Roman" pitchFamily="18" charset="0"/>
              </a:rPr>
              <a:t>Performance trade-offs and technical analysis risks</a:t>
            </a:r>
          </a:p>
          <a:p>
            <a:pPr marL="1009650" lvl="1" indent="-609600" algn="just"/>
            <a:r>
              <a:rPr lang="en-US" sz="1800" dirty="0" smtClean="0">
                <a:latin typeface="Times New Roman" pitchFamily="18" charset="0"/>
                <a:cs typeface="Times New Roman" pitchFamily="18" charset="0"/>
              </a:rPr>
              <a:t>Make/buy trade-offs and feasibility studies for commercial products</a:t>
            </a:r>
          </a:p>
          <a:p>
            <a:pPr marL="1009650" lvl="1" indent="-609600" algn="just"/>
            <a:r>
              <a:rPr lang="en-US" sz="1800" dirty="0" smtClean="0">
                <a:latin typeface="Times New Roman" pitchFamily="18" charset="0"/>
                <a:cs typeface="Times New Roman" pitchFamily="18" charset="0"/>
              </a:rPr>
              <a:t>Fault tolerance/dynamic reconfiguration trade-offs</a:t>
            </a:r>
          </a:p>
          <a:p>
            <a:pPr marL="1009650" lvl="1" indent="-609600" algn="just"/>
            <a:r>
              <a:rPr lang="en-US" sz="1800" dirty="0" smtClean="0">
                <a:latin typeface="Times New Roman" pitchFamily="18" charset="0"/>
                <a:cs typeface="Times New Roman" pitchFamily="18" charset="0"/>
              </a:rPr>
              <a:t>Analysis of the risks associated with transitioning to full-scale implementation</a:t>
            </a:r>
          </a:p>
          <a:p>
            <a:pPr marL="1009650" lvl="1" indent="-609600" algn="just"/>
            <a:r>
              <a:rPr lang="en-US" sz="1800" dirty="0" smtClean="0">
                <a:latin typeface="Times New Roman" pitchFamily="18" charset="0"/>
                <a:cs typeface="Times New Roman" pitchFamily="18" charset="0"/>
              </a:rPr>
              <a:t>Development of test scenarios, tools and instrumentation suitable for analyzing the requirements</a:t>
            </a:r>
            <a:endParaRPr lang="en-US" sz="18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The Development Environment</a:t>
            </a:r>
          </a:p>
          <a:p>
            <a:pPr marL="609600" indent="-609600" algn="just"/>
            <a:r>
              <a:rPr lang="en-US" sz="2200" dirty="0" smtClean="0">
                <a:latin typeface="Times New Roman" pitchFamily="18" charset="0"/>
                <a:cs typeface="Times New Roman" pitchFamily="18" charset="0"/>
              </a:rPr>
              <a:t>It should include a full suite of development tools needed to support the various process workflows and to support round-trip engineering to the maximum extent possible.</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The Maintenance Environment</a:t>
            </a:r>
          </a:p>
          <a:p>
            <a:pPr marL="609600" indent="-609600" algn="just"/>
            <a:r>
              <a:rPr lang="en-US" sz="2200" dirty="0" smtClean="0">
                <a:latin typeface="Times New Roman" pitchFamily="18" charset="0"/>
                <a:cs typeface="Times New Roman" pitchFamily="18" charset="0"/>
              </a:rPr>
              <a:t>It should coincide with a mature version of the development environment.</a:t>
            </a:r>
          </a:p>
          <a:p>
            <a:pPr marL="609600" indent="-609600" algn="just"/>
            <a:r>
              <a:rPr lang="en-US" sz="2200" dirty="0" smtClean="0">
                <a:latin typeface="Times New Roman" pitchFamily="18" charset="0"/>
                <a:cs typeface="Times New Roman" pitchFamily="18" charset="0"/>
              </a:rPr>
              <a:t>The maintenance environment may be a subset of the development environment delivered as one of the project’s end products.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transition to a mature software process introduces new challenges and opportunities for management control of concurrent activities and for assessment of tangible progress and quality.</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Real-world project experience has shown that a highly integrated environment is necessary both to facilitate and to enforce management control of the process.</a:t>
            </a:r>
            <a:endParaRPr lang="en-US" sz="22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dirty="0" smtClean="0">
                <a:latin typeface="Times New Roman" pitchFamily="18" charset="0"/>
                <a:cs typeface="Times New Roman" pitchFamily="18" charset="0"/>
              </a:rPr>
              <a:t>	There are four important environment disciplines that are critical to the management context and the success of the modern iterative development process</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Tools must be integrated to maintain consistency and traceability. </a:t>
            </a:r>
            <a:r>
              <a:rPr lang="en-US" sz="2200" b="1" dirty="0" smtClean="0">
                <a:latin typeface="Times New Roman" pitchFamily="18" charset="0"/>
                <a:cs typeface="Times New Roman" pitchFamily="18" charset="0"/>
              </a:rPr>
              <a:t>Round-trip engineering</a:t>
            </a:r>
            <a:r>
              <a:rPr lang="en-US" sz="2200" dirty="0" smtClean="0">
                <a:latin typeface="Times New Roman" pitchFamily="18" charset="0"/>
                <a:cs typeface="Times New Roman" pitchFamily="18" charset="0"/>
              </a:rPr>
              <a:t> is the term used to describe this key requirement for environments that support iterative development.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b="1" dirty="0" smtClean="0">
                <a:latin typeface="Times New Roman" pitchFamily="18" charset="0"/>
                <a:cs typeface="Times New Roman" pitchFamily="18" charset="0"/>
              </a:rPr>
              <a:t>Change management</a:t>
            </a:r>
            <a:r>
              <a:rPr lang="en-US" sz="2200" dirty="0" smtClean="0">
                <a:latin typeface="Times New Roman" pitchFamily="18" charset="0"/>
                <a:cs typeface="Times New Roman" pitchFamily="18" charset="0"/>
              </a:rPr>
              <a:t> must be automated and enforced to manage multiple iterations and to enable change freedom. Change is the fundamental primitive of iterative development.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Organizational </a:t>
            </a:r>
            <a:r>
              <a:rPr lang="en-US" sz="2200" b="1" dirty="0" smtClean="0">
                <a:latin typeface="Times New Roman" pitchFamily="18" charset="0"/>
                <a:cs typeface="Times New Roman" pitchFamily="18" charset="0"/>
              </a:rPr>
              <a:t>infrastructures</a:t>
            </a:r>
            <a:r>
              <a:rPr lang="en-US" sz="2200" dirty="0" smtClean="0">
                <a:latin typeface="Times New Roman" pitchFamily="18" charset="0"/>
                <a:cs typeface="Times New Roman" pitchFamily="18" charset="0"/>
              </a:rPr>
              <a:t> enable project environments to be derived from a common base of processes and tools. A common infrastructure promotes </a:t>
            </a:r>
            <a:r>
              <a:rPr lang="en-US" sz="2200" dirty="0" err="1" smtClean="0">
                <a:latin typeface="Times New Roman" pitchFamily="18" charset="0"/>
                <a:cs typeface="Times New Roman" pitchFamily="18" charset="0"/>
              </a:rPr>
              <a:t>interproject</a:t>
            </a:r>
            <a:r>
              <a:rPr lang="en-US" sz="2200" dirty="0" smtClean="0">
                <a:latin typeface="Times New Roman" pitchFamily="18" charset="0"/>
                <a:cs typeface="Times New Roman" pitchFamily="18" charset="0"/>
              </a:rPr>
              <a:t> consistency, reuse of training, reuse of lessons learned, and other strategic improvements to the organization’s </a:t>
            </a:r>
            <a:r>
              <a:rPr lang="en-US" sz="2200" dirty="0" err="1" smtClean="0">
                <a:latin typeface="Times New Roman" pitchFamily="18" charset="0"/>
                <a:cs typeface="Times New Roman" pitchFamily="18" charset="0"/>
              </a:rPr>
              <a:t>metaprocess</a:t>
            </a:r>
            <a:r>
              <a:rPr lang="en-US" sz="2200" dirty="0" smtClean="0">
                <a:latin typeface="Times New Roman" pitchFamily="18" charset="0"/>
                <a:cs typeface="Times New Roman" pitchFamily="18" charset="0"/>
              </a:rPr>
              <a: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Extending automation support for </a:t>
            </a:r>
            <a:r>
              <a:rPr lang="en-US" sz="2200" b="1" dirty="0" smtClean="0">
                <a:latin typeface="Times New Roman" pitchFamily="18" charset="0"/>
                <a:cs typeface="Times New Roman" pitchFamily="18" charset="0"/>
              </a:rPr>
              <a:t>stakeholder environments</a:t>
            </a:r>
            <a:r>
              <a:rPr lang="en-US" sz="2200" dirty="0" smtClean="0">
                <a:latin typeface="Times New Roman" pitchFamily="18" charset="0"/>
                <a:cs typeface="Times New Roman" pitchFamily="18" charset="0"/>
              </a:rPr>
              <a:t> enables further support for paperless exchange of information and more effective review of engineering artifacts.</a:t>
            </a:r>
            <a:endParaRPr lang="en-US" sz="22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Round-Trip Engineering</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As the software industry moves into maintaining different information sets for the engineering artifacts, more automation support is needed to ensure efficient and error free transition of data from one artifact to another.</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Round-trip engineering is an environment support necessary to maintain consistency among the engineering artifacts.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primary reason for round-trip engineering is to allow freedom in changing software engineering data sources. </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configuration control of all the technical artifacts is crucial to maintaining a consistent and error-free representation of the evolving product.</a:t>
            </a:r>
            <a:endParaRPr lang="en-US" sz="22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Change Management</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It is as critical to iterative processes as planning.</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Tracking changes in the technical artifacts is crucial to understanding the true technical progress trends and quality trends towards delivering an acceptable end product or interim release.</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In CSM processes, baseline configuration management techniques for technical artifacts were predominantly a late life-cycle activity.</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In a modern process in which requirements, design and implementation set artifacts are captured in rigorous notations early in the life cycle and are evolved through multiple generations.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Change management has become fundamental to all phases and almost all activities.</a:t>
            </a:r>
            <a:endParaRPr lang="en-US" sz="22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Software Change Orders</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atomic unit of software work that is authorized to create, modify or obsolete components within the configuration baseline is called a </a:t>
            </a:r>
            <a:r>
              <a:rPr lang="en-US" sz="2200" b="1" dirty="0" smtClean="0">
                <a:latin typeface="Times New Roman" pitchFamily="18" charset="0"/>
                <a:cs typeface="Times New Roman" pitchFamily="18" charset="0"/>
              </a:rPr>
              <a:t>Software Change Order (SCO)</a:t>
            </a:r>
            <a:r>
              <a:rPr lang="en-US" sz="2200" dirty="0" smtClean="0">
                <a:latin typeface="Times New Roman" pitchFamily="18" charset="0"/>
                <a:cs typeface="Times New Roman" pitchFamily="18" charset="0"/>
              </a:rPr>
              <a:t>. </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They are a key mechanism for partitioning, allocating and scheduling software work against an established software baseline and for assessing progress and quality.</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An SCO is a good starting point for describing a set of change primitives. It shows the level of detail required to achieve the metrics and change management rigor necessary for a modern software process.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By automating data entry and maintaining change records on-line, the change management associated with metrics reporting activities can also be automated.</a:t>
            </a:r>
            <a:endParaRPr lang="en-US" sz="22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dirty="0" smtClean="0">
                <a:latin typeface="Times New Roman" pitchFamily="18" charset="0"/>
                <a:cs typeface="Times New Roman" pitchFamily="18" charset="0"/>
              </a:rPr>
              <a:t>The level at which SCO is written is always an issue. The issues are</a:t>
            </a:r>
          </a:p>
          <a:p>
            <a:pPr marL="609600" indent="-609600" algn="just"/>
            <a:r>
              <a:rPr lang="en-US" sz="2200" dirty="0" smtClean="0">
                <a:latin typeface="Times New Roman" pitchFamily="18" charset="0"/>
                <a:cs typeface="Times New Roman" pitchFamily="18" charset="0"/>
              </a:rPr>
              <a:t>What is a discrete change?</a:t>
            </a:r>
          </a:p>
          <a:p>
            <a:pPr marL="609600" indent="-609600" algn="just"/>
            <a:r>
              <a:rPr lang="en-US" sz="2200" dirty="0" smtClean="0">
                <a:latin typeface="Times New Roman" pitchFamily="18" charset="0"/>
                <a:cs typeface="Times New Roman" pitchFamily="18" charset="0"/>
              </a:rPr>
              <a:t>Is it a change to a program unit or to a component, a file or a subsystem?</a:t>
            </a:r>
          </a:p>
          <a:p>
            <a:pPr marL="609600" indent="-609600" algn="just"/>
            <a:r>
              <a:rPr lang="en-US" sz="2200" dirty="0" smtClean="0">
                <a:latin typeface="Times New Roman" pitchFamily="18" charset="0"/>
                <a:cs typeface="Times New Roman" pitchFamily="18" charset="0"/>
              </a:rPr>
              <a:t>Is it a new feature, a defect resolution, or a performance enhancement?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Within most projects, the atomic unit of the SCO tends to be easily acceptable. An SCO should be written against a single component so that it is easily allocated to a single individual.</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If resolution requires two people on two different teams, two discrete SCOs should be written.</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basic fields of the SCO are</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b="1" dirty="0" smtClean="0">
                <a:latin typeface="Times New Roman" pitchFamily="18" charset="0"/>
                <a:cs typeface="Times New Roman" pitchFamily="18" charset="0"/>
              </a:rPr>
              <a:t>Title</a:t>
            </a:r>
          </a:p>
          <a:p>
            <a:pPr marL="1009650" lvl="1" indent="-609600" algn="just"/>
            <a:r>
              <a:rPr lang="en-US" sz="2000" dirty="0" smtClean="0">
                <a:latin typeface="Times New Roman" pitchFamily="18" charset="0"/>
                <a:cs typeface="Times New Roman" pitchFamily="18" charset="0"/>
              </a:rPr>
              <a:t>Suggested by the originator and is finalized upon acceptance by the Configuration Control Board (CCB).</a:t>
            </a:r>
          </a:p>
          <a:p>
            <a:pPr marL="1009650" lvl="1" indent="-609600" algn="just"/>
            <a:r>
              <a:rPr lang="en-US" sz="2000" dirty="0" smtClean="0">
                <a:latin typeface="Times New Roman" pitchFamily="18" charset="0"/>
                <a:cs typeface="Times New Roman" pitchFamily="18" charset="0"/>
              </a:rPr>
              <a:t>This field should include a reference to an external software problem report if the change was initiated by an external person.</a:t>
            </a:r>
            <a:endParaRPr lang="en-US" sz="1800" dirty="0" smtClean="0">
              <a:latin typeface="Times New Roman" pitchFamily="18" charset="0"/>
              <a:cs typeface="Times New Roman" pitchFamily="18" charset="0"/>
            </a:endParaRPr>
          </a:p>
          <a:p>
            <a:pPr marL="609600" indent="-609600" algn="just">
              <a:buNone/>
            </a:pPr>
            <a:endParaRPr lang="en-US" sz="2200" dirty="0" smtClean="0">
              <a:latin typeface="Times New Roman" pitchFamily="18" charset="0"/>
              <a:cs typeface="Times New Roman" pitchFamily="18" charset="0"/>
            </a:endParaRPr>
          </a:p>
          <a:p>
            <a:pPr marL="609600" indent="-609600" algn="just"/>
            <a:endParaRPr lang="en-US" sz="2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152400" y="152400"/>
            <a:ext cx="8839200" cy="6477000"/>
          </a:xfrm>
        </p:spPr>
        <p:txBody>
          <a:bodyPr>
            <a:normAutofit lnSpcReduction="10000"/>
          </a:bodyPr>
          <a:lstStyle/>
          <a:p>
            <a:pPr algn="just">
              <a:buFontTx/>
              <a:buNone/>
            </a:pPr>
            <a:r>
              <a:rPr lang="en-US" sz="2200" b="1" dirty="0" smtClean="0">
                <a:latin typeface="Times New Roman" pitchFamily="18" charset="0"/>
                <a:cs typeface="Times New Roman" pitchFamily="18" charset="0"/>
              </a:rPr>
              <a:t>Project </a:t>
            </a:r>
            <a:r>
              <a:rPr lang="en-US" sz="2200" b="1" dirty="0">
                <a:latin typeface="Times New Roman" pitchFamily="18" charset="0"/>
                <a:cs typeface="Times New Roman" pitchFamily="18" charset="0"/>
              </a:rPr>
              <a:t>Review Authority</a:t>
            </a:r>
          </a:p>
          <a:p>
            <a:pPr algn="just">
              <a:buFontTx/>
              <a:buNone/>
            </a:pPr>
            <a:endParaRPr lang="en-US" sz="1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The PRA is the single individual responsible for ensuring that a software project complies with all organizational and business unit software policies, practices and standards.</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software project manager is responsible for meeting the requirements of a contract or some other project compliance standard, and is also accountable to the PRA.</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PRA reviews both the project’s conformance to contractual obligations and the projects organizational policy obligations.</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customer monitors contract requirements, contract milestones, contract deliverables, monthly management reviews, progress, quality, cost, schedule, and risk.</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RPA reviews customer commitments as well as adherence to organizational policies, organizational deliverables, financial performance, and other risks and </a:t>
            </a:r>
            <a:r>
              <a:rPr lang="en-US" sz="2200" dirty="0" smtClean="0">
                <a:latin typeface="Times New Roman" pitchFamily="18" charset="0"/>
                <a:cs typeface="Times New Roman" pitchFamily="18" charset="0"/>
              </a:rPr>
              <a:t>accomplishments.</a:t>
            </a:r>
          </a:p>
          <a:p>
            <a:pPr algn="just">
              <a:buFontTx/>
              <a:buNone/>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r>
              <a:rPr lang="en-US" sz="2200" b="1" dirty="0" smtClean="0">
                <a:latin typeface="Times New Roman" pitchFamily="18" charset="0"/>
                <a:cs typeface="Times New Roman" pitchFamily="18" charset="0"/>
              </a:rPr>
              <a:t>Description </a:t>
            </a:r>
          </a:p>
          <a:p>
            <a:pPr marL="1009650" lvl="1" indent="-609600" algn="just"/>
            <a:r>
              <a:rPr lang="en-US" sz="2000" dirty="0" smtClean="0">
                <a:latin typeface="Times New Roman" pitchFamily="18" charset="0"/>
                <a:cs typeface="Times New Roman" pitchFamily="18" charset="0"/>
              </a:rPr>
              <a:t>The problem description includes the name of the originator, date of origination, CCB-assigned SCO identifier and relevant version identifiers of related support software.</a:t>
            </a:r>
          </a:p>
          <a:p>
            <a:pPr marL="1009650" lvl="1" indent="-609600" algn="just"/>
            <a:r>
              <a:rPr lang="en-US" sz="2000" dirty="0" smtClean="0">
                <a:latin typeface="Times New Roman" pitchFamily="18" charset="0"/>
                <a:cs typeface="Times New Roman" pitchFamily="18" charset="0"/>
              </a:rPr>
              <a:t>The textual problem description should provide as much detail as possible, along with associated code excerpts, display snapshots, error messages, and any other data that may help to isolate the problem or describe the change needed.</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b="1" dirty="0" smtClean="0">
                <a:latin typeface="Times New Roman" pitchFamily="18" charset="0"/>
                <a:cs typeface="Times New Roman" pitchFamily="18" charset="0"/>
              </a:rPr>
              <a:t>Metrics</a:t>
            </a:r>
          </a:p>
          <a:p>
            <a:pPr marL="1009650" lvl="1" indent="-609600" algn="just"/>
            <a:r>
              <a:rPr lang="en-US" sz="2000" dirty="0" smtClean="0">
                <a:latin typeface="Times New Roman" pitchFamily="18" charset="0"/>
                <a:cs typeface="Times New Roman" pitchFamily="18" charset="0"/>
              </a:rPr>
              <a:t>The metrics collected for each SCO are important for planning, scheduling and assessing quality improvement.</a:t>
            </a:r>
          </a:p>
          <a:p>
            <a:pPr marL="1009650" lvl="1" indent="-609600" algn="just"/>
            <a:r>
              <a:rPr lang="en-US" sz="2000" dirty="0" smtClean="0">
                <a:latin typeface="Times New Roman" pitchFamily="18" charset="0"/>
                <a:cs typeface="Times New Roman" pitchFamily="18" charset="0"/>
              </a:rPr>
              <a:t>Change categories are Type 0 (critical bug), type 1 (bug), type 2 (enhancement), Type 3 (new feature), Type 4 (other).</a:t>
            </a:r>
          </a:p>
          <a:p>
            <a:pPr marL="1009650" lvl="1" indent="-609600" algn="just"/>
            <a:r>
              <a:rPr lang="en-US" sz="2000" dirty="0" smtClean="0">
                <a:latin typeface="Times New Roman" pitchFamily="18" charset="0"/>
                <a:cs typeface="Times New Roman" pitchFamily="18" charset="0"/>
              </a:rPr>
              <a:t>Upon acceptance of the SCO, initial estimates are made of the amount of breakage and the effort required to resolve the problem.</a:t>
            </a:r>
          </a:p>
          <a:p>
            <a:pPr marL="1009650" lvl="1" indent="-609600" algn="just"/>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breakage item</a:t>
            </a:r>
            <a:r>
              <a:rPr lang="en-US" sz="2000" dirty="0" smtClean="0">
                <a:latin typeface="Times New Roman" pitchFamily="18" charset="0"/>
                <a:cs typeface="Times New Roman" pitchFamily="18" charset="0"/>
              </a:rPr>
              <a:t> quantifies the volume of change and the </a:t>
            </a:r>
            <a:r>
              <a:rPr lang="en-US" sz="2000" b="1" dirty="0" smtClean="0">
                <a:latin typeface="Times New Roman" pitchFamily="18" charset="0"/>
                <a:cs typeface="Times New Roman" pitchFamily="18" charset="0"/>
              </a:rPr>
              <a:t>rework item</a:t>
            </a:r>
            <a:r>
              <a:rPr lang="en-US" sz="2000" dirty="0" smtClean="0">
                <a:latin typeface="Times New Roman" pitchFamily="18" charset="0"/>
                <a:cs typeface="Times New Roman" pitchFamily="18" charset="0"/>
              </a:rPr>
              <a:t> quantifies the complexity of change.</a:t>
            </a:r>
          </a:p>
          <a:p>
            <a:pPr marL="609600" indent="-609600" algn="just">
              <a:buNone/>
            </a:pPr>
            <a:endParaRPr lang="en-US" sz="22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1009650" lvl="1" indent="-609600" algn="just"/>
            <a:r>
              <a:rPr lang="en-US" sz="2000" dirty="0" smtClean="0">
                <a:latin typeface="Times New Roman" pitchFamily="18" charset="0"/>
                <a:cs typeface="Times New Roman" pitchFamily="18" charset="0"/>
              </a:rPr>
              <a:t>Upon resolution, the actual breakage is noted, and the actual rework effort is elaborated.</a:t>
            </a:r>
          </a:p>
          <a:p>
            <a:pPr marL="1009650" lvl="1" indent="-609600" algn="just"/>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analysis item</a:t>
            </a:r>
            <a:r>
              <a:rPr lang="en-US" sz="2000" dirty="0" smtClean="0">
                <a:latin typeface="Times New Roman" pitchFamily="18" charset="0"/>
                <a:cs typeface="Times New Roman" pitchFamily="18" charset="0"/>
              </a:rPr>
              <a:t> identifies the number of staff hours expended in understanding  the required change (re-creating, isolating and debugging the problem if the change is of type 0 or 1, analysis and prototyping alternative solutions if it is type 2 or 3).</a:t>
            </a:r>
          </a:p>
          <a:p>
            <a:pPr marL="1009650" lvl="1" indent="-609600" algn="just"/>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implement item</a:t>
            </a:r>
            <a:r>
              <a:rPr lang="en-US" sz="2000" dirty="0" smtClean="0">
                <a:latin typeface="Times New Roman" pitchFamily="18" charset="0"/>
                <a:cs typeface="Times New Roman" pitchFamily="18" charset="0"/>
              </a:rPr>
              <a:t> identifies the staff hours necessary to design and implement the resolution.</a:t>
            </a:r>
          </a:p>
          <a:p>
            <a:pPr marL="1009650" lvl="1" indent="-609600" algn="just"/>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test item</a:t>
            </a:r>
            <a:r>
              <a:rPr lang="en-US" sz="2000" dirty="0" smtClean="0">
                <a:latin typeface="Times New Roman" pitchFamily="18" charset="0"/>
                <a:cs typeface="Times New Roman" pitchFamily="18" charset="0"/>
              </a:rPr>
              <a:t> identifies the hours expended in testing the resolution.</a:t>
            </a:r>
          </a:p>
          <a:p>
            <a:pPr marL="1009650" lvl="1" indent="-609600" algn="just"/>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document item</a:t>
            </a:r>
            <a:r>
              <a:rPr lang="en-US" sz="2000" dirty="0" smtClean="0">
                <a:latin typeface="Times New Roman" pitchFamily="18" charset="0"/>
                <a:cs typeface="Times New Roman" pitchFamily="18" charset="0"/>
              </a:rPr>
              <a:t> identifies all effort expended in updating other artifacts such as user manual or release description.</a:t>
            </a:r>
          </a:p>
          <a:p>
            <a:pPr marL="1009650" lvl="1" indent="-609600" algn="just"/>
            <a:r>
              <a:rPr lang="en-US" sz="2000" dirty="0" smtClean="0">
                <a:latin typeface="Times New Roman" pitchFamily="18" charset="0"/>
                <a:cs typeface="Times New Roman" pitchFamily="18" charset="0"/>
              </a:rPr>
              <a:t>Breakage quantifies the extent of change and can be defined in units of SLOC, function points, files, components or classes.</a:t>
            </a:r>
          </a:p>
          <a:p>
            <a:pPr marL="609600" indent="-609600" algn="just"/>
            <a:endParaRPr lang="en-US" sz="1200" b="1" dirty="0" smtClean="0">
              <a:latin typeface="Times New Roman" pitchFamily="18" charset="0"/>
              <a:cs typeface="Times New Roman" pitchFamily="18" charset="0"/>
            </a:endParaRPr>
          </a:p>
          <a:p>
            <a:pPr marL="609600" indent="-609600" algn="just"/>
            <a:r>
              <a:rPr lang="en-US" sz="2200" b="1" dirty="0" smtClean="0">
                <a:latin typeface="Times New Roman" pitchFamily="18" charset="0"/>
                <a:cs typeface="Times New Roman" pitchFamily="18" charset="0"/>
              </a:rPr>
              <a:t>Resolution</a:t>
            </a:r>
          </a:p>
          <a:p>
            <a:pPr marL="1009650" lvl="1" indent="-609600" algn="just"/>
            <a:r>
              <a:rPr lang="en-US" sz="2000" dirty="0" smtClean="0">
                <a:latin typeface="Times New Roman" pitchFamily="18" charset="0"/>
                <a:cs typeface="Times New Roman" pitchFamily="18" charset="0"/>
              </a:rPr>
              <a:t>This field includes the name of the person responsible for implementing the change, the components changed, the actual metrics and a description of change.</a:t>
            </a:r>
          </a:p>
          <a:p>
            <a:pPr marL="609600" indent="-609600" algn="just">
              <a:buNone/>
            </a:pPr>
            <a:endParaRPr lang="en-US" sz="22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r>
              <a:rPr lang="en-US" sz="2200" b="1" dirty="0" smtClean="0">
                <a:latin typeface="Times New Roman" pitchFamily="18" charset="0"/>
                <a:cs typeface="Times New Roman" pitchFamily="18" charset="0"/>
              </a:rPr>
              <a:t>Assessment</a:t>
            </a:r>
          </a:p>
          <a:p>
            <a:pPr marL="1009650" lvl="1" indent="-609600" algn="just"/>
            <a:r>
              <a:rPr lang="en-US" sz="2000" dirty="0" smtClean="0">
                <a:latin typeface="Times New Roman" pitchFamily="18" charset="0"/>
                <a:cs typeface="Times New Roman" pitchFamily="18" charset="0"/>
              </a:rPr>
              <a:t>This field describes the assessment techniques as either inspection, analysis, demonstration or test.</a:t>
            </a:r>
          </a:p>
          <a:p>
            <a:pPr marL="1009650" lvl="1" indent="-609600" algn="just"/>
            <a:r>
              <a:rPr lang="en-US" sz="2000" dirty="0" smtClean="0">
                <a:latin typeface="Times New Roman" pitchFamily="18" charset="0"/>
                <a:cs typeface="Times New Roman" pitchFamily="18" charset="0"/>
              </a:rPr>
              <a:t>Where applicable, it should also reference all existing test cases executed, and it should identify all different test configurations.</a:t>
            </a:r>
            <a:r>
              <a:rPr lang="en-US" sz="1800" dirty="0" smtClean="0">
                <a:latin typeface="Times New Roman" pitchFamily="18" charset="0"/>
                <a:cs typeface="Times New Roman" pitchFamily="18" charset="0"/>
              </a:rPr>
              <a:t> </a:t>
            </a:r>
          </a:p>
          <a:p>
            <a:pPr marL="609600" indent="-609600" algn="just"/>
            <a:r>
              <a:rPr lang="en-US" sz="2200" b="1" dirty="0" smtClean="0">
                <a:latin typeface="Times New Roman" pitchFamily="18" charset="0"/>
                <a:cs typeface="Times New Roman" pitchFamily="18" charset="0"/>
              </a:rPr>
              <a:t>Disposition</a:t>
            </a:r>
          </a:p>
          <a:p>
            <a:pPr marL="1009650" lvl="1" indent="-609600" algn="just"/>
            <a:r>
              <a:rPr lang="en-US" sz="2000" dirty="0" smtClean="0">
                <a:latin typeface="Times New Roman" pitchFamily="18" charset="0"/>
                <a:cs typeface="Times New Roman" pitchFamily="18" charset="0"/>
              </a:rPr>
              <a:t>The  SCO is assigned one of the following states by the CCB</a:t>
            </a:r>
          </a:p>
          <a:p>
            <a:pPr marL="1009650" lvl="1" indent="-609600" algn="just"/>
            <a:r>
              <a:rPr lang="en-US" sz="2000" b="1" dirty="0" smtClean="0">
                <a:latin typeface="Times New Roman" pitchFamily="18" charset="0"/>
                <a:cs typeface="Times New Roman" pitchFamily="18" charset="0"/>
              </a:rPr>
              <a:t>Proposed :</a:t>
            </a:r>
            <a:r>
              <a:rPr lang="en-US" sz="2000" dirty="0" smtClean="0">
                <a:latin typeface="Times New Roman" pitchFamily="18" charset="0"/>
                <a:cs typeface="Times New Roman" pitchFamily="18" charset="0"/>
              </a:rPr>
              <a:t> written, pending CCB review</a:t>
            </a:r>
          </a:p>
          <a:p>
            <a:pPr marL="1009650" lvl="1" indent="-609600" algn="just"/>
            <a:r>
              <a:rPr lang="en-US" sz="2000" b="1" dirty="0" smtClean="0">
                <a:latin typeface="Times New Roman" pitchFamily="18" charset="0"/>
                <a:cs typeface="Times New Roman" pitchFamily="18" charset="0"/>
              </a:rPr>
              <a:t>Accepted :</a:t>
            </a:r>
            <a:r>
              <a:rPr lang="en-US" sz="2000" dirty="0" smtClean="0">
                <a:latin typeface="Times New Roman" pitchFamily="18" charset="0"/>
                <a:cs typeface="Times New Roman" pitchFamily="18" charset="0"/>
              </a:rPr>
              <a:t> CCB-approved for resolution</a:t>
            </a:r>
          </a:p>
          <a:p>
            <a:pPr marL="1009650" lvl="1" indent="-609600" algn="just"/>
            <a:r>
              <a:rPr lang="en-US" sz="2000" b="1" dirty="0" smtClean="0">
                <a:latin typeface="Times New Roman" pitchFamily="18" charset="0"/>
                <a:cs typeface="Times New Roman" pitchFamily="18" charset="0"/>
              </a:rPr>
              <a:t>Rejected :</a:t>
            </a:r>
            <a:r>
              <a:rPr lang="en-US" sz="2000" dirty="0" smtClean="0">
                <a:latin typeface="Times New Roman" pitchFamily="18" charset="0"/>
                <a:cs typeface="Times New Roman" pitchFamily="18" charset="0"/>
              </a:rPr>
              <a:t> closed, with reasons such as not a problem, duplicate, out of date change, resolved by another SCO</a:t>
            </a:r>
          </a:p>
          <a:p>
            <a:pPr marL="1009650" lvl="1" indent="-609600" algn="just"/>
            <a:r>
              <a:rPr lang="en-US" sz="2000" b="1" dirty="0" smtClean="0">
                <a:latin typeface="Times New Roman" pitchFamily="18" charset="0"/>
                <a:cs typeface="Times New Roman" pitchFamily="18" charset="0"/>
              </a:rPr>
              <a:t>Archived :</a:t>
            </a:r>
            <a:r>
              <a:rPr lang="en-US" sz="2000" dirty="0" smtClean="0">
                <a:latin typeface="Times New Roman" pitchFamily="18" charset="0"/>
                <a:cs typeface="Times New Roman" pitchFamily="18" charset="0"/>
              </a:rPr>
              <a:t> accepted but postponed until a later release</a:t>
            </a:r>
          </a:p>
          <a:p>
            <a:pPr marL="1009650" lvl="1" indent="-609600" algn="just"/>
            <a:r>
              <a:rPr lang="en-US" sz="2000" b="1" dirty="0" smtClean="0">
                <a:latin typeface="Times New Roman" pitchFamily="18" charset="0"/>
                <a:cs typeface="Times New Roman" pitchFamily="18" charset="0"/>
              </a:rPr>
              <a:t>In progress :</a:t>
            </a:r>
            <a:r>
              <a:rPr lang="en-US" sz="2000" dirty="0" smtClean="0">
                <a:latin typeface="Times New Roman" pitchFamily="18" charset="0"/>
                <a:cs typeface="Times New Roman" pitchFamily="18" charset="0"/>
              </a:rPr>
              <a:t> assigned and actively being resolved by the development organization</a:t>
            </a:r>
          </a:p>
          <a:p>
            <a:pPr marL="1009650" lvl="1" indent="-609600" algn="just"/>
            <a:r>
              <a:rPr lang="en-US" sz="2000" b="1" dirty="0" smtClean="0">
                <a:latin typeface="Times New Roman" pitchFamily="18" charset="0"/>
                <a:cs typeface="Times New Roman" pitchFamily="18" charset="0"/>
              </a:rPr>
              <a:t>In assessment :</a:t>
            </a:r>
            <a:r>
              <a:rPr lang="en-US" sz="2000" dirty="0" smtClean="0">
                <a:latin typeface="Times New Roman" pitchFamily="18" charset="0"/>
                <a:cs typeface="Times New Roman" pitchFamily="18" charset="0"/>
              </a:rPr>
              <a:t> resolved by the development organization, being assessed by a test organization</a:t>
            </a:r>
          </a:p>
          <a:p>
            <a:pPr marL="1009650" lvl="1" indent="-609600" algn="just"/>
            <a:r>
              <a:rPr lang="en-US" sz="2000" b="1" dirty="0" smtClean="0">
                <a:latin typeface="Times New Roman" pitchFamily="18" charset="0"/>
                <a:cs typeface="Times New Roman" pitchFamily="18" charset="0"/>
              </a:rPr>
              <a:t>Closed :</a:t>
            </a:r>
            <a:r>
              <a:rPr lang="en-US" sz="2000" dirty="0" smtClean="0">
                <a:latin typeface="Times New Roman" pitchFamily="18" charset="0"/>
                <a:cs typeface="Times New Roman" pitchFamily="18" charset="0"/>
              </a:rPr>
              <a:t> completely resolved, with the concurrence of all CCB members</a:t>
            </a:r>
          </a:p>
          <a:p>
            <a:pPr marL="1009650" lvl="1" indent="-609600" algn="just"/>
            <a:r>
              <a:rPr lang="en-US" sz="2000" dirty="0" smtClean="0">
                <a:latin typeface="Times New Roman" pitchFamily="18" charset="0"/>
                <a:cs typeface="Times New Roman" pitchFamily="18" charset="0"/>
              </a:rPr>
              <a:t>A priority and release identifier can also be assigned by the CCB to guide the prioritization and organization of concurrent development activities.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Configuration Baseline</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It is a collection of software components and supporting documentation that is subject to change management and is upgraded, maintained, tested, </a:t>
            </a:r>
            <a:r>
              <a:rPr lang="en-US" sz="2200" dirty="0" err="1" smtClean="0">
                <a:latin typeface="Times New Roman" pitchFamily="18" charset="0"/>
                <a:cs typeface="Times New Roman" pitchFamily="18" charset="0"/>
              </a:rPr>
              <a:t>statused</a:t>
            </a:r>
            <a:r>
              <a:rPr lang="en-US" sz="2200" dirty="0" smtClean="0">
                <a:latin typeface="Times New Roman" pitchFamily="18" charset="0"/>
                <a:cs typeface="Times New Roman" pitchFamily="18" charset="0"/>
              </a:rPr>
              <a:t> as a unit.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There are two classes of baselines – </a:t>
            </a:r>
            <a:r>
              <a:rPr lang="en-US" sz="2200" b="1" dirty="0" smtClean="0">
                <a:latin typeface="Times New Roman" pitchFamily="18" charset="0"/>
                <a:cs typeface="Times New Roman" pitchFamily="18" charset="0"/>
              </a:rPr>
              <a:t>external product releases and internal test releases</a:t>
            </a:r>
            <a:r>
              <a:rPr lang="en-US" sz="2200" dirty="0" smtClean="0">
                <a:latin typeface="Times New Roman" pitchFamily="18" charset="0"/>
                <a:cs typeface="Times New Roman" pitchFamily="18" charset="0"/>
              </a:rPr>
              <a: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 configuration baseline is a named collection of components that is treated as a unit. It is controlled formally because it is a packaged exchange between groups.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Three levels of baseline releases are required for most systems – </a:t>
            </a:r>
            <a:r>
              <a:rPr lang="en-US" sz="2200" b="1" dirty="0" smtClean="0">
                <a:latin typeface="Times New Roman" pitchFamily="18" charset="0"/>
                <a:cs typeface="Times New Roman" pitchFamily="18" charset="0"/>
              </a:rPr>
              <a:t>major, minor and interim</a:t>
            </a:r>
            <a:r>
              <a:rPr lang="en-US" sz="2200" dirty="0" smtClean="0">
                <a:latin typeface="Times New Roman" pitchFamily="18" charset="0"/>
                <a:cs typeface="Times New Roman" pitchFamily="18" charset="0"/>
              </a:rPr>
              <a: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 major release represents a new generation of the product or project, while a minor release represents the same basic product but with enhanced features, performance or quality.</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dirty="0" smtClean="0">
                <a:latin typeface="Times New Roman" pitchFamily="18" charset="0"/>
                <a:cs typeface="Times New Roman" pitchFamily="18" charset="0"/>
              </a:rPr>
              <a:t>	Major and minor releases are intended to be external product releases that are persistent and supported for a period of time.</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An interim release corresponds to a development configuration that is intended to be transient.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Once software is placed in a controlled baseline, all changes are tracked. A distinction must be made for the cause of a change. Change categories are as follows	</a:t>
            </a:r>
          </a:p>
          <a:p>
            <a:pPr marL="1009650" lvl="1" indent="-609600" algn="just"/>
            <a:r>
              <a:rPr lang="en-US" sz="2000" b="1" dirty="0" smtClean="0">
                <a:latin typeface="Times New Roman" pitchFamily="18" charset="0"/>
                <a:cs typeface="Times New Roman" pitchFamily="18" charset="0"/>
              </a:rPr>
              <a:t>Type 0 : Critical failures</a:t>
            </a:r>
            <a:r>
              <a:rPr lang="en-US" sz="2000" dirty="0" smtClean="0">
                <a:latin typeface="Times New Roman" pitchFamily="18" charset="0"/>
                <a:cs typeface="Times New Roman" pitchFamily="18" charset="0"/>
              </a:rPr>
              <a:t>, which are defects that are nearly always fixed before any external release. </a:t>
            </a:r>
          </a:p>
          <a:p>
            <a:pPr marL="1009650" lvl="1" indent="-609600" algn="just"/>
            <a:r>
              <a:rPr lang="en-US" sz="2000" b="1" dirty="0" smtClean="0">
                <a:latin typeface="Times New Roman" pitchFamily="18" charset="0"/>
                <a:cs typeface="Times New Roman" pitchFamily="18" charset="0"/>
              </a:rPr>
              <a:t>Type 1 : A bug or a defect</a:t>
            </a:r>
            <a:r>
              <a:rPr lang="en-US" sz="2000" dirty="0" smtClean="0">
                <a:latin typeface="Times New Roman" pitchFamily="18" charset="0"/>
                <a:cs typeface="Times New Roman" pitchFamily="18" charset="0"/>
              </a:rPr>
              <a:t> that either does not impair the usefulness of the system or can be worked around. </a:t>
            </a:r>
          </a:p>
          <a:p>
            <a:pPr marL="1009650" lvl="1" indent="-609600" algn="just"/>
            <a:r>
              <a:rPr lang="en-US" sz="2000" b="1" dirty="0" smtClean="0">
                <a:latin typeface="Times New Roman" pitchFamily="18" charset="0"/>
                <a:cs typeface="Times New Roman" pitchFamily="18" charset="0"/>
              </a:rPr>
              <a:t>Type 2 : A change that is an enhancement</a:t>
            </a:r>
            <a:r>
              <a:rPr lang="en-US" sz="2000" dirty="0" smtClean="0">
                <a:latin typeface="Times New Roman" pitchFamily="18" charset="0"/>
                <a:cs typeface="Times New Roman" pitchFamily="18" charset="0"/>
              </a:rPr>
              <a:t> rather than a response to a defect. Its purpose is to improve performance, testability, usability or some other aspect of quality that represents good value engineering.</a:t>
            </a:r>
          </a:p>
          <a:p>
            <a:pPr marL="1009650" lvl="1" indent="-609600" algn="just"/>
            <a:r>
              <a:rPr lang="en-US" sz="2000" b="1" dirty="0" smtClean="0">
                <a:latin typeface="Times New Roman" pitchFamily="18" charset="0"/>
                <a:cs typeface="Times New Roman" pitchFamily="18" charset="0"/>
              </a:rPr>
              <a:t>Type 3 : A change that is necessitated</a:t>
            </a:r>
            <a:r>
              <a:rPr lang="en-US" sz="2000" dirty="0" smtClean="0">
                <a:latin typeface="Times New Roman" pitchFamily="18" charset="0"/>
                <a:cs typeface="Times New Roman" pitchFamily="18" charset="0"/>
              </a:rPr>
              <a:t> by an update to the requirements. This could be new features or capabilities that are outside the scope of the current vision and business case.</a:t>
            </a:r>
          </a:p>
          <a:p>
            <a:pPr marL="1009650" lvl="1" indent="-609600" algn="just"/>
            <a:r>
              <a:rPr lang="en-US" sz="2000" b="1" dirty="0" smtClean="0">
                <a:latin typeface="Times New Roman" pitchFamily="18" charset="0"/>
                <a:cs typeface="Times New Roman" pitchFamily="18" charset="0"/>
              </a:rPr>
              <a:t>Type 4 : Changes that are not accommodated</a:t>
            </a:r>
            <a:r>
              <a:rPr lang="en-US" sz="2000" dirty="0" smtClean="0">
                <a:latin typeface="Times New Roman" pitchFamily="18" charset="0"/>
                <a:cs typeface="Times New Roman" pitchFamily="18" charset="0"/>
              </a:rPr>
              <a:t> by other categories.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Configuration Control Board</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 CCB is a team of people that functions as a decision authority on the content of configuration baselines.</a:t>
            </a:r>
          </a:p>
          <a:p>
            <a:pPr marL="609600" indent="-609600" algn="just">
              <a:buNone/>
            </a:pPr>
            <a:r>
              <a:rPr lang="en-US" sz="1200" dirty="0" smtClean="0">
                <a:latin typeface="Times New Roman" pitchFamily="18" charset="0"/>
                <a:cs typeface="Times New Roman" pitchFamily="18" charset="0"/>
              </a:rPr>
              <a:t>	</a:t>
            </a:r>
          </a:p>
          <a:p>
            <a:pPr marL="609600" indent="-609600" algn="just">
              <a:buNone/>
            </a:pPr>
            <a:r>
              <a:rPr lang="en-US" sz="2200" dirty="0" smtClean="0">
                <a:latin typeface="Times New Roman" pitchFamily="18" charset="0"/>
                <a:cs typeface="Times New Roman" pitchFamily="18" charset="0"/>
              </a:rPr>
              <a:t>	A CCB usually includes the software manager, software architecture manager, software development manager, software assessment manager and other stakeholders (customer, software project manager, systems engineer, user) who are integral to the maintenance of a controlled software delivery system.</a:t>
            </a:r>
          </a:p>
          <a:p>
            <a:pPr marL="609600" indent="-609600" algn="just">
              <a:buNone/>
            </a:pPr>
            <a:endParaRPr lang="en-US" sz="1200" dirty="0" smtClean="0">
              <a:solidFill>
                <a:srgbClr val="FF0000"/>
              </a:solidFill>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CCB takes action through board meeting, on-line distribution, concurrence and approval of CCB actions may make sense under many project circumstances.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fundament process for controlling the software development and maintenance activities is described through the sequence of states traversed by an SCO.</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states of an SCO transitioning through the process include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[Proposed] –</a:t>
            </a:r>
            <a:r>
              <a:rPr lang="en-US" sz="2200" dirty="0" smtClean="0">
                <a:latin typeface="Times New Roman" pitchFamily="18" charset="0"/>
                <a:cs typeface="Times New Roman" pitchFamily="18" charset="0"/>
              </a:rPr>
              <a:t> A proposed change is drafted and submitted to the CCB. The proposed change must include a technical description of the problem and an estimate of the resolution effort.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[Accepted, archived or rejected]</a:t>
            </a:r>
            <a:r>
              <a:rPr lang="en-US" sz="2200" dirty="0" smtClean="0">
                <a:latin typeface="Times New Roman" pitchFamily="18" charset="0"/>
                <a:cs typeface="Times New Roman" pitchFamily="18" charset="0"/>
              </a:rPr>
              <a:t> – The CCB assigns a unique identifier and accepts, archives or rejects each proposed change. </a:t>
            </a:r>
          </a:p>
          <a:p>
            <a:pPr marL="1009650" lvl="1" indent="-609600" algn="just"/>
            <a:r>
              <a:rPr lang="en-US" sz="2000" b="1" dirty="0" smtClean="0">
                <a:latin typeface="Times New Roman" pitchFamily="18" charset="0"/>
                <a:cs typeface="Times New Roman" pitchFamily="18" charset="0"/>
              </a:rPr>
              <a:t>Acceptance</a:t>
            </a:r>
            <a:r>
              <a:rPr lang="en-US" sz="2000" dirty="0" smtClean="0">
                <a:latin typeface="Times New Roman" pitchFamily="18" charset="0"/>
                <a:cs typeface="Times New Roman" pitchFamily="18" charset="0"/>
              </a:rPr>
              <a:t> includes the change for resolution in the next release.</a:t>
            </a:r>
          </a:p>
          <a:p>
            <a:pPr marL="1009650" lvl="1" indent="-609600" algn="just"/>
            <a:r>
              <a:rPr lang="en-US" sz="2000" b="1" dirty="0" smtClean="0">
                <a:latin typeface="Times New Roman" pitchFamily="18" charset="0"/>
                <a:cs typeface="Times New Roman" pitchFamily="18" charset="0"/>
              </a:rPr>
              <a:t>Archiving</a:t>
            </a:r>
            <a:r>
              <a:rPr lang="en-US" sz="2000" dirty="0" smtClean="0">
                <a:latin typeface="Times New Roman" pitchFamily="18" charset="0"/>
                <a:cs typeface="Times New Roman" pitchFamily="18" charset="0"/>
              </a:rPr>
              <a:t> accepts the change but postpones it for resolution in a future release.</a:t>
            </a:r>
          </a:p>
          <a:p>
            <a:pPr marL="1009650" lvl="1" indent="-609600" algn="just"/>
            <a:r>
              <a:rPr lang="en-US" sz="2000" b="1" dirty="0" smtClean="0">
                <a:latin typeface="Times New Roman" pitchFamily="18" charset="0"/>
                <a:cs typeface="Times New Roman" pitchFamily="18" charset="0"/>
              </a:rPr>
              <a:t>Rejection</a:t>
            </a:r>
            <a:r>
              <a:rPr lang="en-US" sz="2000" dirty="0" smtClean="0">
                <a:latin typeface="Times New Roman" pitchFamily="18" charset="0"/>
                <a:cs typeface="Times New Roman" pitchFamily="18" charset="0"/>
              </a:rPr>
              <a:t> judges the change to be without merit, redundant with other proposed changes, or out of scope.</a:t>
            </a:r>
          </a:p>
          <a:p>
            <a:pPr marL="1009650" lvl="1" indent="-609600" algn="just"/>
            <a:r>
              <a:rPr lang="en-US" sz="2000" dirty="0" smtClean="0">
                <a:latin typeface="Times New Roman" pitchFamily="18" charset="0"/>
                <a:cs typeface="Times New Roman" pitchFamily="18" charset="0"/>
              </a:rPr>
              <a:t>The CCB verifies that all SCO fields are appropriate and accurate before accepting the SCO, then assigns the SCO to a responsible person in the development organization for resolution.</a:t>
            </a:r>
          </a:p>
          <a:p>
            <a:pPr marL="609600" indent="-609600" algn="just"/>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[In progress]</a:t>
            </a:r>
            <a:r>
              <a:rPr lang="en-US" sz="2200" dirty="0" smtClean="0">
                <a:latin typeface="Times New Roman" pitchFamily="18" charset="0"/>
                <a:cs typeface="Times New Roman" pitchFamily="18" charset="0"/>
              </a:rPr>
              <a:t> – The responsible person analyzes, implements and tests a solution to satisfy the SCO. This task includes updating documentation, release notes and SCO metrics actual and submitting new SCOs, if necessary. Upon achieving a complete solution, the responsible person completes the resolution section of the SCO and submits it to the independent test team for assessment.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[In assessment]</a:t>
            </a:r>
            <a:r>
              <a:rPr lang="en-US" sz="2200" dirty="0" smtClean="0">
                <a:latin typeface="Times New Roman" pitchFamily="18" charset="0"/>
                <a:cs typeface="Times New Roman" pitchFamily="18" charset="0"/>
              </a:rPr>
              <a:t> – The independent test team assesses whether the SCO is completely resolved. When the independent test team deems the change to satisfactorily resolved, the SCO is submitted to the CCB for final disposition and closure.</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[Closed]</a:t>
            </a:r>
            <a:r>
              <a:rPr lang="en-US" sz="2200" dirty="0" smtClean="0">
                <a:latin typeface="Times New Roman" pitchFamily="18" charset="0"/>
                <a:cs typeface="Times New Roman" pitchFamily="18" charset="0"/>
              </a:rPr>
              <a:t> – When the development organization, independent test organization and CCB concur that the SCO is resolved, it is transitioned to a closed status.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Infrastructures </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From process automation perspective, the organizations infrastructure provides the organizations capital assets, including the two artifacts </a:t>
            </a:r>
          </a:p>
          <a:p>
            <a:pPr marL="609600" indent="-609600" algn="just"/>
            <a:r>
              <a:rPr lang="en-US" sz="2200" b="1" dirty="0" smtClean="0">
                <a:latin typeface="Times New Roman" pitchFamily="18" charset="0"/>
                <a:cs typeface="Times New Roman" pitchFamily="18" charset="0"/>
              </a:rPr>
              <a:t>A policy that captures the standards for project software development processes</a:t>
            </a:r>
          </a:p>
          <a:p>
            <a:pPr marL="609600" indent="-609600" algn="just"/>
            <a:r>
              <a:rPr lang="en-US" sz="2200" b="1" dirty="0" smtClean="0">
                <a:latin typeface="Times New Roman" pitchFamily="18" charset="0"/>
                <a:cs typeface="Times New Roman" pitchFamily="18" charset="0"/>
              </a:rPr>
              <a:t>Environment that captures an inventory of tools. </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These tools are the automation building blocks from which project environments can be configured efficiently and economically.</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Organization Policy</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It is usually packaged as a handbook that defines the life cycle and the process primitives (major milestones, intermediate artifacts, engineering repositories, metrics, roles and responsibilities).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handbook provides a general framework for answering the questions</a:t>
            </a:r>
          </a:p>
          <a:p>
            <a:pPr marL="609600" indent="-609600" algn="just">
              <a:buNone/>
            </a:pPr>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What gets done? </a:t>
            </a:r>
            <a:r>
              <a:rPr lang="en-US" sz="2200" b="1" dirty="0" smtClean="0">
                <a:latin typeface="Times New Roman" pitchFamily="18" charset="0"/>
                <a:cs typeface="Times New Roman" pitchFamily="18" charset="0"/>
              </a:rPr>
              <a:t>(activities and artifacts)</a:t>
            </a:r>
          </a:p>
          <a:p>
            <a:pPr marL="609600" indent="-609600" algn="just"/>
            <a:r>
              <a:rPr lang="en-US" sz="2200" dirty="0" smtClean="0">
                <a:latin typeface="Times New Roman" pitchFamily="18" charset="0"/>
                <a:cs typeface="Times New Roman" pitchFamily="18" charset="0"/>
              </a:rPr>
              <a:t>When does it get done? </a:t>
            </a:r>
            <a:r>
              <a:rPr lang="en-US" sz="2200" b="1" dirty="0" smtClean="0">
                <a:latin typeface="Times New Roman" pitchFamily="18" charset="0"/>
                <a:cs typeface="Times New Roman" pitchFamily="18" charset="0"/>
              </a:rPr>
              <a:t>(mapping to the life-cycle phases and milestones)</a:t>
            </a:r>
          </a:p>
          <a:p>
            <a:pPr marL="609600" indent="-609600" algn="just"/>
            <a:r>
              <a:rPr lang="en-US" sz="2200" dirty="0" smtClean="0">
                <a:latin typeface="Times New Roman" pitchFamily="18" charset="0"/>
                <a:cs typeface="Times New Roman" pitchFamily="18" charset="0"/>
              </a:rPr>
              <a:t>Who does it? </a:t>
            </a:r>
            <a:r>
              <a:rPr lang="en-US" sz="2200" b="1" dirty="0" smtClean="0">
                <a:latin typeface="Times New Roman" pitchFamily="18" charset="0"/>
                <a:cs typeface="Times New Roman" pitchFamily="18" charset="0"/>
              </a:rPr>
              <a:t>(team roles and responsibilities)</a:t>
            </a:r>
          </a:p>
          <a:p>
            <a:pPr marL="609600" indent="-609600" algn="just"/>
            <a:r>
              <a:rPr lang="en-US" sz="2200" dirty="0" smtClean="0">
                <a:latin typeface="Times New Roman" pitchFamily="18" charset="0"/>
                <a:cs typeface="Times New Roman" pitchFamily="18" charset="0"/>
              </a:rPr>
              <a:t>How do we know that it is adequate? </a:t>
            </a:r>
            <a:r>
              <a:rPr lang="en-US" sz="2200" b="1" dirty="0" smtClean="0">
                <a:latin typeface="Times New Roman" pitchFamily="18" charset="0"/>
                <a:cs typeface="Times New Roman" pitchFamily="18" charset="0"/>
              </a:rPr>
              <a:t>(checkpoints, metrics standards of performance)</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need for balance is an important consideration in defining organizational policy.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dirty="0" smtClean="0">
                <a:latin typeface="Times New Roman" pitchFamily="18" charset="0"/>
                <a:cs typeface="Times New Roman" pitchFamily="18" charset="0"/>
              </a:rPr>
              <a:t>	Organizations end up at two extremes – </a:t>
            </a:r>
            <a:r>
              <a:rPr lang="en-US" sz="2200" b="1" dirty="0" smtClean="0">
                <a:latin typeface="Times New Roman" pitchFamily="18" charset="0"/>
                <a:cs typeface="Times New Roman" pitchFamily="18" charset="0"/>
              </a:rPr>
              <a:t>no institutionalized process or too much standardization and bureaucracy (protocol)</a:t>
            </a:r>
            <a:r>
              <a:rPr lang="en-US" sz="2200" dirty="0" smtClean="0">
                <a:latin typeface="Times New Roman" pitchFamily="18" charset="0"/>
                <a:cs typeface="Times New Roman" pitchFamily="18" charset="0"/>
              </a:rPr>
              <a: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Effective organizational policy have several recurring themes :</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They are concise and avoid policy statements that fill a 6 inch document.</a:t>
            </a:r>
          </a:p>
          <a:p>
            <a:pPr marL="609600" indent="-609600" algn="just"/>
            <a:r>
              <a:rPr lang="en-US" sz="2200" dirty="0" smtClean="0">
                <a:latin typeface="Times New Roman" pitchFamily="18" charset="0"/>
                <a:cs typeface="Times New Roman" pitchFamily="18" charset="0"/>
              </a:rPr>
              <a:t>They confine the policies to the real </a:t>
            </a:r>
            <a:r>
              <a:rPr lang="en-US" sz="2200" b="1" dirty="0" err="1" smtClean="0">
                <a:latin typeface="Times New Roman" pitchFamily="18" charset="0"/>
                <a:cs typeface="Times New Roman" pitchFamily="18" charset="0"/>
              </a:rPr>
              <a:t>shalls</a:t>
            </a:r>
            <a:r>
              <a:rPr lang="en-US" sz="2200" dirty="0" smtClean="0">
                <a:latin typeface="Times New Roman" pitchFamily="18" charset="0"/>
                <a:cs typeface="Times New Roman" pitchFamily="18" charset="0"/>
              </a:rPr>
              <a:t>, then enforce them.</a:t>
            </a:r>
          </a:p>
          <a:p>
            <a:pPr marL="609600" indent="-609600" algn="just"/>
            <a:r>
              <a:rPr lang="en-US" sz="2200" dirty="0" smtClean="0">
                <a:latin typeface="Times New Roman" pitchFamily="18" charset="0"/>
                <a:cs typeface="Times New Roman" pitchFamily="18" charset="0"/>
              </a:rPr>
              <a:t>They avoid using the word </a:t>
            </a:r>
            <a:r>
              <a:rPr lang="en-US" sz="2200" b="1" dirty="0" smtClean="0">
                <a:latin typeface="Times New Roman" pitchFamily="18" charset="0"/>
                <a:cs typeface="Times New Roman" pitchFamily="18" charset="0"/>
              </a:rPr>
              <a:t>should </a:t>
            </a:r>
            <a:r>
              <a:rPr lang="en-US" sz="2200" dirty="0" smtClean="0">
                <a:latin typeface="Times New Roman" pitchFamily="18" charset="0"/>
                <a:cs typeface="Times New Roman" pitchFamily="18" charset="0"/>
              </a:rPr>
              <a:t>in policy statements. </a:t>
            </a:r>
          </a:p>
          <a:p>
            <a:pPr marL="609600" indent="-609600" algn="just"/>
            <a:r>
              <a:rPr lang="en-US" sz="2200" dirty="0" smtClean="0">
                <a:latin typeface="Times New Roman" pitchFamily="18" charset="0"/>
                <a:cs typeface="Times New Roman" pitchFamily="18" charset="0"/>
              </a:rPr>
              <a:t>Waivers are the exception, not a rule.</a:t>
            </a:r>
          </a:p>
          <a:p>
            <a:pPr marL="609600" indent="-609600" algn="just"/>
            <a:r>
              <a:rPr lang="en-US" sz="2200" dirty="0" smtClean="0">
                <a:latin typeface="Times New Roman" pitchFamily="18" charset="0"/>
                <a:cs typeface="Times New Roman" pitchFamily="18" charset="0"/>
              </a:rPr>
              <a:t>Appropriate policy is written at the appropriate level.</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There are many different organizational structures throughout the software development industry. Most software intensive companies have three distinct levels of organization, with a different policy focus at each level</a:t>
            </a:r>
          </a:p>
          <a:p>
            <a:pPr marL="609600" indent="-609600" algn="just"/>
            <a:endParaRPr lang="en-US" sz="1300" b="1" dirty="0" smtClean="0">
              <a:latin typeface="Times New Roman" pitchFamily="18" charset="0"/>
              <a:cs typeface="Times New Roman" pitchFamily="18" charset="0"/>
            </a:endParaRPr>
          </a:p>
          <a:p>
            <a:pPr marL="609600" indent="-609600" algn="just"/>
            <a:r>
              <a:rPr lang="en-US" sz="2200" b="1" dirty="0" smtClean="0">
                <a:latin typeface="Times New Roman" pitchFamily="18" charset="0"/>
                <a:cs typeface="Times New Roman" pitchFamily="18" charset="0"/>
              </a:rPr>
              <a:t>Highest organizational level</a:t>
            </a:r>
          </a:p>
          <a:p>
            <a:pPr marL="609600" indent="-609600" algn="just"/>
            <a:r>
              <a:rPr lang="en-US" sz="2200" b="1" dirty="0" smtClean="0">
                <a:latin typeface="Times New Roman" pitchFamily="18" charset="0"/>
                <a:cs typeface="Times New Roman" pitchFamily="18" charset="0"/>
              </a:rPr>
              <a:t>Intermediate line-of-business level</a:t>
            </a:r>
          </a:p>
          <a:p>
            <a:pPr marL="609600" indent="-609600" algn="just"/>
            <a:r>
              <a:rPr lang="en-US" sz="2200" b="1" dirty="0" smtClean="0">
                <a:latin typeface="Times New Roman" pitchFamily="18" charset="0"/>
                <a:cs typeface="Times New Roman" pitchFamily="18" charset="0"/>
              </a:rPr>
              <a:t>Lowest project level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152400" y="152400"/>
            <a:ext cx="8839200" cy="6553200"/>
          </a:xfrm>
        </p:spPr>
        <p:txBody>
          <a:bodyPr>
            <a:normAutofit/>
          </a:bodyPr>
          <a:lstStyle/>
          <a:p>
            <a:pPr marL="609600" indent="-609600" algn="just">
              <a:buFontTx/>
              <a:buNone/>
            </a:pPr>
            <a:r>
              <a:rPr lang="en-US" sz="2200" b="1" dirty="0">
                <a:latin typeface="Times New Roman" pitchFamily="18" charset="0"/>
                <a:cs typeface="Times New Roman" pitchFamily="18" charset="0"/>
              </a:rPr>
              <a:t>Software Engineering Environment Authority</a:t>
            </a:r>
          </a:p>
          <a:p>
            <a:pPr marL="609600" indent="-609600" algn="just">
              <a:buFontTx/>
              <a:buNone/>
            </a:pPr>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The SEEA is responsible for automating the organization’s process, maintaining the organization’s process, maintaining the organization’s standard environment, training projects to use the environment, and maintaining organization-wide reusable assets.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SEEA role is necessary to achieve a significant return on investment for a common process.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Tools</a:t>
            </a:r>
            <a:r>
              <a:rPr lang="en-US" sz="2200" dirty="0">
                <a:latin typeface="Times New Roman" pitchFamily="18" charset="0"/>
                <a:cs typeface="Times New Roman" pitchFamily="18" charset="0"/>
              </a:rPr>
              <a:t>, techniques, and training can be amortized effectively across multiple projects only if someone in the organization is responsible for supporting and administering a standard environment.</a:t>
            </a: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b="1" dirty="0" smtClean="0">
                <a:latin typeface="Times New Roman" pitchFamily="18" charset="0"/>
                <a:cs typeface="Times New Roman" pitchFamily="18" charset="0"/>
              </a:rPr>
              <a:t>Highest organizational level :</a:t>
            </a:r>
            <a:r>
              <a:rPr lang="en-US" sz="2200" dirty="0" smtClean="0">
                <a:latin typeface="Times New Roman" pitchFamily="18" charset="0"/>
                <a:cs typeface="Times New Roman" pitchFamily="18" charset="0"/>
              </a:rPr>
              <a:t> Standards that promote</a:t>
            </a:r>
          </a:p>
          <a:p>
            <a:pPr marL="609600" indent="-609600" algn="just"/>
            <a:r>
              <a:rPr lang="en-US" sz="2200" dirty="0" smtClean="0">
                <a:latin typeface="Times New Roman" pitchFamily="18" charset="0"/>
                <a:cs typeface="Times New Roman" pitchFamily="18" charset="0"/>
              </a:rPr>
              <a:t>Strategic and long-term process improvements</a:t>
            </a:r>
          </a:p>
          <a:p>
            <a:pPr marL="609600" indent="-609600" algn="just"/>
            <a:r>
              <a:rPr lang="en-US" sz="2200" dirty="0" smtClean="0">
                <a:latin typeface="Times New Roman" pitchFamily="18" charset="0"/>
                <a:cs typeface="Times New Roman" pitchFamily="18" charset="0"/>
              </a:rPr>
              <a:t>General technology insertion and education</a:t>
            </a:r>
          </a:p>
          <a:p>
            <a:pPr marL="609600" indent="-609600" algn="just"/>
            <a:r>
              <a:rPr lang="en-US" sz="2200" dirty="0" smtClean="0">
                <a:latin typeface="Times New Roman" pitchFamily="18" charset="0"/>
                <a:cs typeface="Times New Roman" pitchFamily="18" charset="0"/>
              </a:rPr>
              <a:t>Comparability of project and business unit performance</a:t>
            </a:r>
          </a:p>
          <a:p>
            <a:pPr marL="609600" indent="-609600" algn="just"/>
            <a:r>
              <a:rPr lang="en-US" sz="2200" dirty="0" smtClean="0">
                <a:latin typeface="Times New Roman" pitchFamily="18" charset="0"/>
                <a:cs typeface="Times New Roman" pitchFamily="18" charset="0"/>
              </a:rPr>
              <a:t>Mandatory quality control</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Intermediate line-of-business level :</a:t>
            </a:r>
            <a:r>
              <a:rPr lang="en-US" sz="2200" dirty="0" smtClean="0">
                <a:latin typeface="Times New Roman" pitchFamily="18" charset="0"/>
                <a:cs typeface="Times New Roman" pitchFamily="18" charset="0"/>
              </a:rPr>
              <a:t> Standards that promote</a:t>
            </a:r>
          </a:p>
          <a:p>
            <a:pPr marL="609600" indent="-609600" algn="just"/>
            <a:r>
              <a:rPr lang="en-US" sz="2200" dirty="0" smtClean="0">
                <a:latin typeface="Times New Roman" pitchFamily="18" charset="0"/>
                <a:cs typeface="Times New Roman" pitchFamily="18" charset="0"/>
              </a:rPr>
              <a:t>Tactical and short-term process improvement</a:t>
            </a:r>
          </a:p>
          <a:p>
            <a:pPr marL="609600" indent="-609600" algn="just"/>
            <a:r>
              <a:rPr lang="en-US" sz="2200" dirty="0" smtClean="0">
                <a:latin typeface="Times New Roman" pitchFamily="18" charset="0"/>
                <a:cs typeface="Times New Roman" pitchFamily="18" charset="0"/>
              </a:rPr>
              <a:t>Domain-specific technology insertion and training</a:t>
            </a:r>
          </a:p>
          <a:p>
            <a:pPr marL="609600" indent="-609600" algn="just"/>
            <a:r>
              <a:rPr lang="en-US" sz="2200" dirty="0" smtClean="0">
                <a:latin typeface="Times New Roman" pitchFamily="18" charset="0"/>
                <a:cs typeface="Times New Roman" pitchFamily="18" charset="0"/>
              </a:rPr>
              <a:t>Reuse of components, processes, training, tools and personnel experience</a:t>
            </a:r>
          </a:p>
          <a:p>
            <a:pPr marL="609600" indent="-609600" algn="just"/>
            <a:r>
              <a:rPr lang="en-US" sz="2200" dirty="0" smtClean="0">
                <a:latin typeface="Times New Roman" pitchFamily="18" charset="0"/>
                <a:cs typeface="Times New Roman" pitchFamily="18" charset="0"/>
              </a:rPr>
              <a:t>Compliance with organizational standards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Lowest project level :</a:t>
            </a:r>
            <a:r>
              <a:rPr lang="en-US" sz="2200" dirty="0" smtClean="0">
                <a:latin typeface="Times New Roman" pitchFamily="18" charset="0"/>
                <a:cs typeface="Times New Roman" pitchFamily="18" charset="0"/>
              </a:rPr>
              <a:t> Standards that promote</a:t>
            </a:r>
          </a:p>
          <a:p>
            <a:pPr marL="609600" indent="-609600" algn="just"/>
            <a:r>
              <a:rPr lang="en-US" sz="2200" dirty="0" smtClean="0">
                <a:latin typeface="Times New Roman" pitchFamily="18" charset="0"/>
                <a:cs typeface="Times New Roman" pitchFamily="18" charset="0"/>
              </a:rPr>
              <a:t>Efficiency in achieving quality, schedule and cost targets</a:t>
            </a:r>
          </a:p>
          <a:p>
            <a:pPr marL="609600" indent="-609600" algn="just"/>
            <a:r>
              <a:rPr lang="en-US" sz="2200" dirty="0" smtClean="0">
                <a:latin typeface="Times New Roman" pitchFamily="18" charset="0"/>
                <a:cs typeface="Times New Roman" pitchFamily="18" charset="0"/>
              </a:rPr>
              <a:t>Project-specific training</a:t>
            </a:r>
          </a:p>
          <a:p>
            <a:pPr marL="609600" indent="-609600" algn="just"/>
            <a:r>
              <a:rPr lang="en-US" sz="2200" dirty="0" smtClean="0">
                <a:latin typeface="Times New Roman" pitchFamily="18" charset="0"/>
                <a:cs typeface="Times New Roman" pitchFamily="18" charset="0"/>
              </a:rPr>
              <a:t>Compliance with customer requirements</a:t>
            </a:r>
          </a:p>
          <a:p>
            <a:pPr marL="609600" indent="-609600" algn="just"/>
            <a:r>
              <a:rPr lang="en-US" sz="2200" dirty="0" smtClean="0">
                <a:latin typeface="Times New Roman" pitchFamily="18" charset="0"/>
                <a:cs typeface="Times New Roman" pitchFamily="18" charset="0"/>
              </a:rPr>
              <a:t>Compliance with organizational/business unit standards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dirty="0" smtClean="0">
                <a:latin typeface="Times New Roman" pitchFamily="18" charset="0"/>
                <a:cs typeface="Times New Roman" pitchFamily="18" charset="0"/>
              </a:rPr>
              <a:t>	The organization policy is the defining document for the organizations software policies.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In any process assessment, this is a tangible artifact that says what you do. From this document, reviewers should be able to question and review projects and personnel and determine whether the organization does what it says. </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Organization Policy Outline</a:t>
            </a:r>
          </a:p>
          <a:p>
            <a:pPr marL="609600" indent="-609600" algn="just">
              <a:buAutoNum type="romanUcPeriod"/>
            </a:pPr>
            <a:r>
              <a:rPr lang="en-US" sz="2200" b="1" dirty="0" smtClean="0">
                <a:latin typeface="Times New Roman" pitchFamily="18" charset="0"/>
                <a:cs typeface="Times New Roman" pitchFamily="18" charset="0"/>
              </a:rPr>
              <a:t>Process-primitive definitions</a:t>
            </a:r>
          </a:p>
          <a:p>
            <a:pPr marL="609600" indent="-609600" algn="just">
              <a:buNone/>
            </a:pPr>
            <a:r>
              <a:rPr lang="en-US" sz="2200" dirty="0" smtClean="0">
                <a:latin typeface="Times New Roman" pitchFamily="18" charset="0"/>
                <a:cs typeface="Times New Roman" pitchFamily="18" charset="0"/>
              </a:rPr>
              <a:t>	A. Life-cycle phases (inception, elaboration, construction, transition)</a:t>
            </a:r>
          </a:p>
          <a:p>
            <a:pPr marL="609600" indent="-609600" algn="just">
              <a:buNone/>
            </a:pPr>
            <a:r>
              <a:rPr lang="en-US" sz="2200" dirty="0" smtClean="0">
                <a:latin typeface="Times New Roman" pitchFamily="18" charset="0"/>
                <a:cs typeface="Times New Roman" pitchFamily="18" charset="0"/>
              </a:rPr>
              <a:t>	B. Checkpoints (major, minor, status assessments)</a:t>
            </a:r>
          </a:p>
          <a:p>
            <a:pPr marL="609600" indent="-609600" algn="just">
              <a:buNone/>
            </a:pPr>
            <a:r>
              <a:rPr lang="en-US" sz="2200" dirty="0" smtClean="0">
                <a:latin typeface="Times New Roman" pitchFamily="18" charset="0"/>
                <a:cs typeface="Times New Roman" pitchFamily="18" charset="0"/>
              </a:rPr>
              <a:t>	C. Artifacts (requirements, design, implementation, deployment, management sets)</a:t>
            </a:r>
          </a:p>
          <a:p>
            <a:pPr marL="609600" indent="-609600" algn="just">
              <a:buNone/>
            </a:pPr>
            <a:r>
              <a:rPr lang="en-US" sz="2200" dirty="0" smtClean="0">
                <a:latin typeface="Times New Roman" pitchFamily="18" charset="0"/>
                <a:cs typeface="Times New Roman" pitchFamily="18" charset="0"/>
              </a:rPr>
              <a:t>	D. Roles and responsibilities (PRA, SEPA, SEEA, project teams)</a:t>
            </a:r>
            <a:endParaRPr lang="en-US" sz="1800" dirty="0" smtClean="0">
              <a:latin typeface="Times New Roman" pitchFamily="18" charset="0"/>
              <a:cs typeface="Times New Roman" pitchFamily="18" charset="0"/>
            </a:endParaRPr>
          </a:p>
          <a:p>
            <a:pPr marL="609600" indent="-609600" algn="just">
              <a:buAutoNum type="romanUcPeriod" startAt="2"/>
            </a:pPr>
            <a:r>
              <a:rPr lang="en-US" sz="2200" b="1" dirty="0" smtClean="0">
                <a:latin typeface="Times New Roman" pitchFamily="18" charset="0"/>
                <a:cs typeface="Times New Roman" pitchFamily="18" charset="0"/>
              </a:rPr>
              <a:t>Organizational software policy</a:t>
            </a:r>
          </a:p>
          <a:p>
            <a:pPr marL="609600" indent="-609600" algn="just">
              <a:buNone/>
            </a:pPr>
            <a:r>
              <a:rPr lang="en-US" sz="2200" dirty="0" smtClean="0">
                <a:latin typeface="Times New Roman" pitchFamily="18" charset="0"/>
                <a:cs typeface="Times New Roman" pitchFamily="18" charset="0"/>
              </a:rPr>
              <a:t>	A. Work breakdown structure</a:t>
            </a:r>
          </a:p>
          <a:p>
            <a:pPr marL="609600" indent="-609600" algn="just">
              <a:buNone/>
            </a:pPr>
            <a:r>
              <a:rPr lang="en-US" sz="2200" dirty="0" smtClean="0">
                <a:latin typeface="Times New Roman" pitchFamily="18" charset="0"/>
                <a:cs typeface="Times New Roman" pitchFamily="18" charset="0"/>
              </a:rPr>
              <a:t>	B. Software development plan </a:t>
            </a:r>
          </a:p>
          <a:p>
            <a:pPr marL="609600" indent="-609600" algn="just">
              <a:buNone/>
            </a:pPr>
            <a:r>
              <a:rPr lang="en-US" sz="2200" dirty="0" smtClean="0">
                <a:latin typeface="Times New Roman" pitchFamily="18" charset="0"/>
                <a:cs typeface="Times New Roman" pitchFamily="18" charset="0"/>
              </a:rPr>
              <a:t>	C. Baseline change management</a:t>
            </a:r>
          </a:p>
          <a:p>
            <a:pPr marL="609600" indent="-609600" algn="just">
              <a:buNone/>
            </a:pPr>
            <a:endParaRPr lang="en-US" sz="2200" dirty="0" smtClean="0">
              <a:latin typeface="Times New Roman" pitchFamily="18" charset="0"/>
              <a:cs typeface="Times New Roman" pitchFamily="18" charset="0"/>
            </a:endParaRPr>
          </a:p>
          <a:p>
            <a:pPr marL="609600" indent="-609600" algn="just">
              <a:buNone/>
            </a:pPr>
            <a:endParaRPr lang="en-US" sz="2200" dirty="0" smtClean="0">
              <a:latin typeface="Times New Roman" pitchFamily="18" charset="0"/>
              <a:cs typeface="Times New Roman" pitchFamily="18" charset="0"/>
            </a:endParaRPr>
          </a:p>
          <a:p>
            <a:pPr marL="609600" indent="-609600" algn="just">
              <a:buNone/>
            </a:pPr>
            <a:endParaRPr lang="en-US" sz="2200" dirty="0" smtClean="0">
              <a:latin typeface="Times New Roman" pitchFamily="18" charset="0"/>
              <a:cs typeface="Times New Roman" pitchFamily="18" charset="0"/>
            </a:endParaRPr>
          </a:p>
          <a:p>
            <a:pPr marL="609600" indent="-609600" algn="just">
              <a:buNone/>
            </a:pPr>
            <a:endParaRPr lang="en-US" sz="2200" dirty="0" smtClean="0">
              <a:latin typeface="Times New Roman" pitchFamily="18" charset="0"/>
              <a:cs typeface="Times New Roman" pitchFamily="18" charset="0"/>
            </a:endParaRPr>
          </a:p>
          <a:p>
            <a:pPr marL="609600" indent="-609600" algn="just">
              <a:buNone/>
            </a:pPr>
            <a:endParaRPr lang="en-US" sz="2200" dirty="0" smtClean="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566738" lvl="1" indent="-566738" algn="just">
              <a:buNone/>
            </a:pPr>
            <a:r>
              <a:rPr lang="en-US" sz="2200" dirty="0" smtClean="0">
                <a:latin typeface="Times New Roman" pitchFamily="18" charset="0"/>
                <a:cs typeface="Times New Roman" pitchFamily="18" charset="0"/>
              </a:rPr>
              <a:t>	D. Software metrics</a:t>
            </a:r>
          </a:p>
          <a:p>
            <a:pPr marL="566738" lvl="1" indent="-566738" algn="just">
              <a:buNone/>
            </a:pPr>
            <a:r>
              <a:rPr lang="en-US" sz="2200" dirty="0" smtClean="0">
                <a:latin typeface="Times New Roman" pitchFamily="18" charset="0"/>
                <a:cs typeface="Times New Roman" pitchFamily="18" charset="0"/>
              </a:rPr>
              <a:t>	E. Development environment</a:t>
            </a:r>
          </a:p>
          <a:p>
            <a:pPr marL="566738" lvl="1" indent="-566738" algn="just">
              <a:buNone/>
            </a:pPr>
            <a:r>
              <a:rPr lang="en-US" sz="2200" dirty="0" smtClean="0">
                <a:latin typeface="Times New Roman" pitchFamily="18" charset="0"/>
                <a:cs typeface="Times New Roman" pitchFamily="18" charset="0"/>
              </a:rPr>
              <a:t>	F. Evaluation criteria and acceptance criteria</a:t>
            </a:r>
          </a:p>
          <a:p>
            <a:pPr marL="566738" lvl="1" indent="-566738" algn="just">
              <a:buNone/>
            </a:pPr>
            <a:r>
              <a:rPr lang="en-US" sz="2200" dirty="0" smtClean="0">
                <a:latin typeface="Times New Roman" pitchFamily="18" charset="0"/>
                <a:cs typeface="Times New Roman" pitchFamily="18" charset="0"/>
              </a:rPr>
              <a:t>	G. Risk management</a:t>
            </a:r>
          </a:p>
          <a:p>
            <a:pPr marL="566738" lvl="1" indent="-566738" algn="just">
              <a:buNone/>
            </a:pPr>
            <a:r>
              <a:rPr lang="en-US" sz="2200" dirty="0" smtClean="0">
                <a:latin typeface="Times New Roman" pitchFamily="18" charset="0"/>
                <a:cs typeface="Times New Roman" pitchFamily="18" charset="0"/>
              </a:rPr>
              <a:t>	H. Testing and assessment</a:t>
            </a:r>
          </a:p>
          <a:p>
            <a:pPr marL="609600" indent="-609600" algn="just">
              <a:buAutoNum type="romanUcPeriod" startAt="3"/>
            </a:pPr>
            <a:r>
              <a:rPr lang="en-US" sz="2200" b="1" dirty="0" smtClean="0">
                <a:latin typeface="Times New Roman" pitchFamily="18" charset="0"/>
                <a:cs typeface="Times New Roman" pitchFamily="18" charset="0"/>
              </a:rPr>
              <a:t>Waiver policy</a:t>
            </a:r>
          </a:p>
          <a:p>
            <a:pPr marL="609600" indent="-609600" algn="just">
              <a:buAutoNum type="romanUcPeriod" startAt="4"/>
            </a:pPr>
            <a:r>
              <a:rPr lang="en-US" sz="2200" b="1" dirty="0" smtClean="0">
                <a:latin typeface="Times New Roman" pitchFamily="18" charset="0"/>
                <a:cs typeface="Times New Roman" pitchFamily="18" charset="0"/>
              </a:rPr>
              <a:t>Appendixes</a:t>
            </a:r>
          </a:p>
          <a:p>
            <a:pPr marL="609600" indent="-609600" algn="just">
              <a:buNone/>
            </a:pPr>
            <a:r>
              <a:rPr lang="en-US" sz="2200" dirty="0" smtClean="0">
                <a:latin typeface="Times New Roman" pitchFamily="18" charset="0"/>
                <a:cs typeface="Times New Roman" pitchFamily="18" charset="0"/>
              </a:rPr>
              <a:t>	A. Current process assessment</a:t>
            </a:r>
          </a:p>
          <a:p>
            <a:pPr marL="609600" indent="-609600" algn="just">
              <a:buNone/>
            </a:pPr>
            <a:r>
              <a:rPr lang="en-US" sz="2200" dirty="0" smtClean="0">
                <a:latin typeface="Times New Roman" pitchFamily="18" charset="0"/>
                <a:cs typeface="Times New Roman" pitchFamily="18" charset="0"/>
              </a:rPr>
              <a:t>	B. Software process assessment plan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b="1" dirty="0" smtClean="0">
                <a:latin typeface="Times New Roman" pitchFamily="18" charset="0"/>
                <a:cs typeface="Times New Roman" pitchFamily="18" charset="0"/>
              </a:rPr>
              <a:t>Organization Environment</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organization environment for automating the default process will provide many answers to how things get done as well as the tools and techniques to automate the process.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Some of the components of an organizations automation building blocks are</a:t>
            </a:r>
          </a:p>
          <a:p>
            <a:pPr marL="609600" indent="-609600" algn="just"/>
            <a:r>
              <a:rPr lang="en-US" sz="2200" dirty="0" smtClean="0">
                <a:latin typeface="Times New Roman" pitchFamily="18" charset="0"/>
                <a:cs typeface="Times New Roman" pitchFamily="18" charset="0"/>
              </a:rPr>
              <a:t>Standardized tool selections which promote common workflows and a higher ROI on training.</a:t>
            </a:r>
          </a:p>
          <a:p>
            <a:pPr marL="609600" indent="-609600" algn="just"/>
            <a:r>
              <a:rPr lang="en-US" sz="2200" dirty="0" smtClean="0">
                <a:latin typeface="Times New Roman" pitchFamily="18" charset="0"/>
                <a:cs typeface="Times New Roman" pitchFamily="18" charset="0"/>
              </a:rPr>
              <a:t>Standard notations for artifacts</a:t>
            </a:r>
          </a:p>
          <a:p>
            <a:pPr marL="609600" indent="-609600" algn="just"/>
            <a:r>
              <a:rPr lang="en-US" sz="2200" dirty="0" smtClean="0">
                <a:latin typeface="Times New Roman" pitchFamily="18" charset="0"/>
                <a:cs typeface="Times New Roman" pitchFamily="18" charset="0"/>
              </a:rPr>
              <a:t>Tool adjuncts such as existing artifact templates</a:t>
            </a:r>
          </a:p>
          <a:p>
            <a:pPr marL="609600" indent="-609600" algn="just"/>
            <a:r>
              <a:rPr lang="en-US" sz="2200" dirty="0" smtClean="0">
                <a:latin typeface="Times New Roman" pitchFamily="18" charset="0"/>
                <a:cs typeface="Times New Roman" pitchFamily="18" charset="0"/>
              </a:rPr>
              <a:t>Activity templates</a:t>
            </a:r>
          </a:p>
          <a:p>
            <a:pPr marL="609600" indent="-609600" algn="just"/>
            <a:r>
              <a:rPr lang="en-US" sz="2200" dirty="0" smtClean="0">
                <a:latin typeface="Times New Roman" pitchFamily="18" charset="0"/>
                <a:cs typeface="Times New Roman" pitchFamily="18" charset="0"/>
              </a:rPr>
              <a:t>A reference library of precedent experience for planning, assessing and improving process performance parameters</a:t>
            </a:r>
          </a:p>
          <a:p>
            <a:pPr marL="609600" indent="-609600" algn="just"/>
            <a:r>
              <a:rPr lang="en-US" sz="2200" dirty="0" smtClean="0">
                <a:latin typeface="Times New Roman" pitchFamily="18" charset="0"/>
                <a:cs typeface="Times New Roman" pitchFamily="18" charset="0"/>
              </a:rPr>
              <a:t>Existing case studies</a:t>
            </a:r>
          </a:p>
          <a:p>
            <a:pPr marL="609600" indent="-609600" algn="just"/>
            <a:r>
              <a:rPr lang="en-US" sz="2200" dirty="0" smtClean="0">
                <a:latin typeface="Times New Roman" pitchFamily="18" charset="0"/>
                <a:cs typeface="Times New Roman" pitchFamily="18" charset="0"/>
              </a:rPr>
              <a:t>A library of project artifacts</a:t>
            </a:r>
          </a:p>
          <a:p>
            <a:pPr marL="609600" indent="-609600" algn="just"/>
            <a:r>
              <a:rPr lang="en-US" sz="2200" dirty="0" smtClean="0">
                <a:latin typeface="Times New Roman" pitchFamily="18" charset="0"/>
                <a:cs typeface="Times New Roman" pitchFamily="18" charset="0"/>
              </a:rPr>
              <a:t>Mock audits and compliance traceability for external process assessment frameworks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Stakeholder Environments</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transition to a modern iterative development process with supporting automation should not be restricted to the development team.</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Many large-scale contractual projects people in external organizations that represent other stakeholders participating in the development process.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They might include procurement agency contract monitors, end-user engineering support personnel, third-party maintenance contractors, independent verification and validation contractors, representatives of regulatory agencies and others.</a:t>
            </a:r>
          </a:p>
          <a:p>
            <a:pPr marL="609600" indent="-609600" algn="just">
              <a:buNone/>
            </a:pPr>
            <a:endParaRPr lang="en-US" sz="12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These stakeholder representatives also need access to development environment resources so that they can contribute value to the overall effort.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dirty="0" smtClean="0">
                <a:latin typeface="Times New Roman" pitchFamily="18" charset="0"/>
                <a:cs typeface="Times New Roman" pitchFamily="18" charset="0"/>
              </a:rPr>
              <a:t>	If an external stakeholder team has no environment resources for accepting on-line products and artifacts, the only vehicle for information exchange is paper.</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An on-line environment accessible by the external stakeholders allows them to participate in the process as follows</a:t>
            </a:r>
          </a:p>
          <a:p>
            <a:pPr marL="609600" indent="-609600" algn="just"/>
            <a:r>
              <a:rPr lang="en-US" sz="2200" dirty="0" smtClean="0">
                <a:latin typeface="Times New Roman" pitchFamily="18" charset="0"/>
                <a:cs typeface="Times New Roman" pitchFamily="18" charset="0"/>
              </a:rPr>
              <a:t>Accept and use executable increments for hands-on evaluation</a:t>
            </a:r>
          </a:p>
          <a:p>
            <a:pPr marL="609600" indent="-609600" algn="just"/>
            <a:r>
              <a:rPr lang="en-US" sz="2200" dirty="0" smtClean="0">
                <a:latin typeface="Times New Roman" pitchFamily="18" charset="0"/>
                <a:cs typeface="Times New Roman" pitchFamily="18" charset="0"/>
              </a:rPr>
              <a:t>Use the same on-line tools, data and reports that the software development organization uses to manage and monitor the project</a:t>
            </a:r>
          </a:p>
          <a:p>
            <a:pPr marL="609600" indent="-609600" algn="just"/>
            <a:r>
              <a:rPr lang="en-US" sz="2200" dirty="0" smtClean="0">
                <a:latin typeface="Times New Roman" pitchFamily="18" charset="0"/>
                <a:cs typeface="Times New Roman" pitchFamily="18" charset="0"/>
              </a:rPr>
              <a:t>Avoid excessive travel, paper interchange delays, format translations, paper and shipping costs and other overhead costs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ctr">
              <a:buNone/>
            </a:pPr>
            <a:r>
              <a:rPr lang="en-US" sz="2200" b="1" dirty="0" smtClean="0">
                <a:latin typeface="Times New Roman" pitchFamily="18" charset="0"/>
                <a:cs typeface="Times New Roman" pitchFamily="18" charset="0"/>
              </a:rPr>
              <a:t>PROJECT CONTROL AND PROCESS INSTRUMENTATION</a:t>
            </a:r>
          </a:p>
          <a:p>
            <a:pPr marL="609600" indent="-609600" algn="just">
              <a:buNone/>
            </a:pPr>
            <a:endParaRPr lang="en-US" sz="2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progress toward project goals and the quality of the software products must be measurable throughout the software development cycle.</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Metrics values provide an important perspective for managing the process. The most useful metrics are extracted directly from the evolving artifacts.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Objective analysis and automated data collection are crucial to the success of any metrics program. </a:t>
            </a:r>
            <a:endParaRPr lang="en-US" sz="2200" dirty="0" smtClean="0">
              <a:latin typeface="Times New Roman" pitchFamily="18" charset="0"/>
              <a:cs typeface="Times New Roman" pitchFamily="18" charset="0"/>
            </a:endParaRP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Subjective </a:t>
            </a:r>
            <a:r>
              <a:rPr lang="en-US" sz="2200" dirty="0" smtClean="0">
                <a:latin typeface="Times New Roman" pitchFamily="18" charset="0"/>
                <a:cs typeface="Times New Roman" pitchFamily="18" charset="0"/>
              </a:rPr>
              <a:t>assessments and manual collection techniques are likely to fail.</a:t>
            </a:r>
          </a:p>
          <a:p>
            <a:pPr marL="609600" indent="-609600" algn="just">
              <a:buNone/>
            </a:pPr>
            <a:endParaRPr lang="en-US" sz="2200" dirty="0" smtClean="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None/>
            </a:pPr>
            <a:r>
              <a:rPr lang="en-US" sz="2200" dirty="0" smtClean="0">
                <a:latin typeface="Times New Roman" pitchFamily="18" charset="0"/>
                <a:cs typeface="Times New Roman" pitchFamily="18" charset="0"/>
              </a:rPr>
              <a:t>	The primary themes of a modern software development process tackle the central management issues of complex software</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Getting the design right by focusing on the architecture first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Managing the risks through iterative development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Reducing the complexity with component-based techniques</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Making software progress and quality tangible through instrumented change management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Automating the overhead and bookkeeping activities through the use of round-trip engineering and integrated environments</a:t>
            </a:r>
          </a:p>
          <a:p>
            <a:pPr marL="609600" indent="-609600" algn="just"/>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It is very difficult to manage what cannot be measured. This was the major issue with conventional software process, where the intermediate products were predominantly paper documents.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Software metrics instrument the activities and products of the software development/ integration process.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dirty="0" smtClean="0">
                <a:latin typeface="Times New Roman" pitchFamily="18" charset="0"/>
                <a:cs typeface="Times New Roman" pitchFamily="18" charset="0"/>
              </a:rPr>
              <a:t>	Any software process whose metrics are dominated by manual procedures and human-intensive activities will have limited success. </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In modern development process, the most important software metrics are simple, objective measures of how various perspectives of the product and project are changing.</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quality of software products and the progress made toward project goals must be measurable throughout the software development cycle.</a:t>
            </a:r>
          </a:p>
          <a:p>
            <a:pPr marL="609600" indent="-609600" algn="just">
              <a:buNone/>
            </a:pPr>
            <a:r>
              <a:rPr lang="en-US" sz="1200" dirty="0" smtClean="0">
                <a:latin typeface="Times New Roman" pitchFamily="18" charset="0"/>
                <a:cs typeface="Times New Roman" pitchFamily="18" charset="0"/>
              </a:rPr>
              <a:t>	</a:t>
            </a:r>
          </a:p>
          <a:p>
            <a:pPr marL="609600" indent="-609600" algn="just">
              <a:buNone/>
            </a:pPr>
            <a:r>
              <a:rPr lang="en-US" sz="2200" dirty="0" smtClean="0">
                <a:latin typeface="Times New Roman" pitchFamily="18" charset="0"/>
                <a:cs typeface="Times New Roman" pitchFamily="18" charset="0"/>
              </a:rPr>
              <a:t>	The goals of software metrics are to provide the development team and the management team with the following</a:t>
            </a:r>
          </a:p>
          <a:p>
            <a:pPr marL="609600" indent="-609600" algn="just">
              <a:buNone/>
            </a:pPr>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An accurate assessment of progress to date</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Insight into the quality of the evolving software product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 basis for estimating the cost and schedule for completing the product with increasing accuracy over time.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b="1" dirty="0" smtClean="0">
                <a:latin typeface="Times New Roman" pitchFamily="18" charset="0"/>
                <a:cs typeface="Times New Roman" pitchFamily="18" charset="0"/>
              </a:rPr>
              <a:t>THE SEVEN CORE METRICS</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There are seven core metrics that should be used on all software projects. They are </a:t>
            </a:r>
            <a:r>
              <a:rPr lang="en-US" sz="2200" b="1" dirty="0" smtClean="0">
                <a:latin typeface="Times New Roman" pitchFamily="18" charset="0"/>
                <a:cs typeface="Times New Roman" pitchFamily="18" charset="0"/>
              </a:rPr>
              <a:t>three management indicators</a:t>
            </a:r>
            <a:r>
              <a:rPr lang="en-US" sz="2200" dirty="0" smtClean="0">
                <a:latin typeface="Times New Roman" pitchFamily="18" charset="0"/>
                <a:cs typeface="Times New Roman" pitchFamily="18" charset="0"/>
              </a:rPr>
              <a:t> and </a:t>
            </a:r>
            <a:r>
              <a:rPr lang="en-US" sz="2200" b="1" dirty="0" smtClean="0">
                <a:latin typeface="Times New Roman" pitchFamily="18" charset="0"/>
                <a:cs typeface="Times New Roman" pitchFamily="18" charset="0"/>
              </a:rPr>
              <a:t>four quality indicators</a:t>
            </a:r>
            <a:r>
              <a:rPr lang="en-US" sz="2200" dirty="0" smtClean="0">
                <a:latin typeface="Times New Roman" pitchFamily="18" charset="0"/>
                <a:cs typeface="Times New Roman" pitchFamily="18" charset="0"/>
              </a:rPr>
              <a:t>.</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Management Indicators</a:t>
            </a:r>
          </a:p>
          <a:p>
            <a:pPr marL="609600" indent="-609600" algn="just"/>
            <a:r>
              <a:rPr lang="en-US" sz="2200" b="1" dirty="0" smtClean="0">
                <a:latin typeface="Times New Roman" pitchFamily="18" charset="0"/>
                <a:cs typeface="Times New Roman" pitchFamily="18" charset="0"/>
              </a:rPr>
              <a:t>Work and progress </a:t>
            </a:r>
            <a:r>
              <a:rPr lang="en-US" sz="2200" dirty="0" smtClean="0">
                <a:latin typeface="Times New Roman" pitchFamily="18" charset="0"/>
                <a:cs typeface="Times New Roman" pitchFamily="18" charset="0"/>
              </a:rPr>
              <a:t>(work </a:t>
            </a:r>
            <a:r>
              <a:rPr lang="en-US" sz="2200" dirty="0" smtClean="0">
                <a:latin typeface="Times New Roman" pitchFamily="18" charset="0"/>
                <a:cs typeface="Times New Roman" pitchFamily="18" charset="0"/>
              </a:rPr>
              <a:t>performed over time)</a:t>
            </a:r>
          </a:p>
          <a:p>
            <a:pPr marL="609600" indent="-609600" algn="just"/>
            <a:r>
              <a:rPr lang="en-US" sz="2200" b="1" dirty="0" smtClean="0">
                <a:latin typeface="Times New Roman" pitchFamily="18" charset="0"/>
                <a:cs typeface="Times New Roman" pitchFamily="18" charset="0"/>
              </a:rPr>
              <a:t>Budgeted cost and expenditures </a:t>
            </a:r>
            <a:r>
              <a:rPr lang="en-US" sz="2200" dirty="0" smtClean="0">
                <a:latin typeface="Times New Roman" pitchFamily="18" charset="0"/>
                <a:cs typeface="Times New Roman" pitchFamily="18" charset="0"/>
              </a:rPr>
              <a:t>(cost incurred over time)</a:t>
            </a:r>
          </a:p>
          <a:p>
            <a:pPr marL="609600" indent="-609600" algn="just"/>
            <a:r>
              <a:rPr lang="en-US" sz="2200" b="1" dirty="0" smtClean="0">
                <a:latin typeface="Times New Roman" pitchFamily="18" charset="0"/>
                <a:cs typeface="Times New Roman" pitchFamily="18" charset="0"/>
              </a:rPr>
              <a:t>Staffing and team dynamics </a:t>
            </a:r>
            <a:r>
              <a:rPr lang="en-US" sz="2200" dirty="0" smtClean="0">
                <a:latin typeface="Times New Roman" pitchFamily="18" charset="0"/>
                <a:cs typeface="Times New Roman" pitchFamily="18" charset="0"/>
              </a:rPr>
              <a:t>(personnel changes over time)</a:t>
            </a:r>
          </a:p>
          <a:p>
            <a:pPr marL="609600" indent="-609600" algn="just">
              <a:buNone/>
            </a:pPr>
            <a:endParaRPr lang="en-US" sz="1200" b="1"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Quality Indicators</a:t>
            </a:r>
          </a:p>
          <a:p>
            <a:pPr marL="609600" indent="-609600" algn="just"/>
            <a:r>
              <a:rPr lang="en-US" sz="2200" b="1" dirty="0" smtClean="0">
                <a:latin typeface="Times New Roman" pitchFamily="18" charset="0"/>
                <a:cs typeface="Times New Roman" pitchFamily="18" charset="0"/>
              </a:rPr>
              <a:t>Change traffic and stability </a:t>
            </a:r>
            <a:r>
              <a:rPr lang="en-US" sz="2200" dirty="0" smtClean="0">
                <a:latin typeface="Times New Roman" pitchFamily="18" charset="0"/>
                <a:cs typeface="Times New Roman" pitchFamily="18" charset="0"/>
              </a:rPr>
              <a:t>(change traffic over time)</a:t>
            </a:r>
          </a:p>
          <a:p>
            <a:pPr marL="609600" indent="-609600" algn="just"/>
            <a:r>
              <a:rPr lang="en-US" sz="2200" b="1" dirty="0" smtClean="0">
                <a:latin typeface="Times New Roman" pitchFamily="18" charset="0"/>
                <a:cs typeface="Times New Roman" pitchFamily="18" charset="0"/>
              </a:rPr>
              <a:t>Breakage and modularity </a:t>
            </a:r>
            <a:r>
              <a:rPr lang="en-US" sz="2200" dirty="0" smtClean="0">
                <a:latin typeface="Times New Roman" pitchFamily="18" charset="0"/>
                <a:cs typeface="Times New Roman" pitchFamily="18" charset="0"/>
              </a:rPr>
              <a:t>(average breakage per change over time)</a:t>
            </a:r>
          </a:p>
          <a:p>
            <a:pPr marL="609600" indent="-609600" algn="just"/>
            <a:r>
              <a:rPr lang="en-US" sz="2200" b="1" dirty="0" smtClean="0">
                <a:latin typeface="Times New Roman" pitchFamily="18" charset="0"/>
                <a:cs typeface="Times New Roman" pitchFamily="18" charset="0"/>
              </a:rPr>
              <a:t>Rework and adaptability </a:t>
            </a:r>
            <a:r>
              <a:rPr lang="en-US" sz="2200" dirty="0" smtClean="0">
                <a:latin typeface="Times New Roman" pitchFamily="18" charset="0"/>
                <a:cs typeface="Times New Roman" pitchFamily="18" charset="0"/>
              </a:rPr>
              <a:t>(average rework per change over time)</a:t>
            </a:r>
          </a:p>
          <a:p>
            <a:pPr marL="609600" indent="-609600" algn="just"/>
            <a:r>
              <a:rPr lang="en-US" sz="2200" b="1" dirty="0" smtClean="0">
                <a:latin typeface="Times New Roman" pitchFamily="18" charset="0"/>
                <a:cs typeface="Times New Roman" pitchFamily="18" charset="0"/>
              </a:rPr>
              <a:t>Mean time between failures </a:t>
            </a:r>
            <a:r>
              <a:rPr lang="en-US" sz="2200" dirty="0" smtClean="0">
                <a:latin typeface="Times New Roman" pitchFamily="18" charset="0"/>
                <a:cs typeface="Times New Roman" pitchFamily="18" charset="0"/>
              </a:rPr>
              <a:t>(MTBF)</a:t>
            </a:r>
            <a:r>
              <a:rPr lang="en-US" sz="2200" b="1" dirty="0" smtClean="0">
                <a:latin typeface="Times New Roman" pitchFamily="18" charset="0"/>
                <a:cs typeface="Times New Roman" pitchFamily="18" charset="0"/>
              </a:rPr>
              <a:t> and maturity </a:t>
            </a:r>
            <a:r>
              <a:rPr lang="en-US" sz="2200" dirty="0" smtClean="0">
                <a:latin typeface="Times New Roman" pitchFamily="18" charset="0"/>
                <a:cs typeface="Times New Roman" pitchFamily="18" charset="0"/>
              </a:rPr>
              <a:t>(defect rate over time)</a:t>
            </a:r>
            <a:endParaRPr lang="en-US" sz="2200" b="1"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FontTx/>
              <a:buNone/>
            </a:pPr>
            <a:r>
              <a:rPr lang="en-US" sz="2200" b="1" dirty="0" smtClean="0">
                <a:latin typeface="Times New Roman" pitchFamily="18" charset="0"/>
                <a:cs typeface="Times New Roman" pitchFamily="18" charset="0"/>
              </a:rPr>
              <a:t>Infrastructure </a:t>
            </a:r>
            <a:endParaRPr lang="en-US" sz="2200" b="1" dirty="0">
              <a:latin typeface="Times New Roman" pitchFamily="18" charset="0"/>
              <a:cs typeface="Times New Roman" pitchFamily="18" charset="0"/>
            </a:endParaRPr>
          </a:p>
          <a:p>
            <a:pPr marL="609600" indent="-609600" algn="just">
              <a:buFontTx/>
              <a:buNone/>
            </a:pPr>
            <a:endParaRPr lang="en-US" sz="1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An organization’s infrastructure provides human resources support, project-independent research and development, and other capital software engineering assets.</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infrastructure for any given software line of business can range from small to highly entrenched bureaucracies.</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typical components of the organizational infrastructure are as follows :</a:t>
            </a:r>
          </a:p>
          <a:p>
            <a:pPr marL="609600" indent="-609600" algn="just">
              <a:buFontTx/>
              <a:buAutoNum type="arabicPeriod"/>
            </a:pPr>
            <a:endParaRPr lang="en-US" sz="1200" dirty="0">
              <a:latin typeface="Times New Roman" pitchFamily="18" charset="0"/>
              <a:cs typeface="Times New Roman" pitchFamily="18" charset="0"/>
            </a:endParaRPr>
          </a:p>
          <a:p>
            <a:pPr marL="609600" indent="-609600" algn="just">
              <a:buFontTx/>
              <a:buAutoNum type="arabicPeriod"/>
            </a:pPr>
            <a:r>
              <a:rPr lang="en-US" sz="2200" b="1" dirty="0">
                <a:latin typeface="Times New Roman" pitchFamily="18" charset="0"/>
                <a:cs typeface="Times New Roman" pitchFamily="18" charset="0"/>
              </a:rPr>
              <a:t>Project administration :</a:t>
            </a:r>
            <a:r>
              <a:rPr lang="en-US" sz="2200" dirty="0">
                <a:latin typeface="Times New Roman" pitchFamily="18" charset="0"/>
                <a:cs typeface="Times New Roman" pitchFamily="18" charset="0"/>
              </a:rPr>
              <a:t> Time accounting system, contracts, pricing, terms and conditions, corporate information systems integration.</a:t>
            </a:r>
          </a:p>
          <a:p>
            <a:pPr marL="609600" indent="-609600" algn="just">
              <a:buFontTx/>
              <a:buAutoNum type="arabicPeriod"/>
            </a:pPr>
            <a:endParaRPr lang="en-US" sz="1200" b="1"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Engineering </a:t>
            </a:r>
            <a:r>
              <a:rPr lang="en-US" sz="2200" b="1" dirty="0">
                <a:latin typeface="Times New Roman" pitchFamily="18" charset="0"/>
                <a:cs typeface="Times New Roman" pitchFamily="18" charset="0"/>
              </a:rPr>
              <a:t>skills centers :</a:t>
            </a:r>
            <a:r>
              <a:rPr lang="en-US" sz="2200" dirty="0">
                <a:latin typeface="Times New Roman" pitchFamily="18" charset="0"/>
                <a:cs typeface="Times New Roman" pitchFamily="18" charset="0"/>
              </a:rPr>
              <a:t> Custom tools repository and maintenance, bid and proposal support, independent research and development.</a:t>
            </a:r>
          </a:p>
          <a:p>
            <a:pPr marL="609600" indent="-609600" algn="just">
              <a:buFontTx/>
              <a:buAutoNum type="arabicPeriod"/>
            </a:pPr>
            <a:endParaRPr lang="en-US" sz="1200" b="1"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Professional </a:t>
            </a:r>
            <a:r>
              <a:rPr lang="en-US" sz="2200" b="1" dirty="0">
                <a:latin typeface="Times New Roman" pitchFamily="18" charset="0"/>
                <a:cs typeface="Times New Roman" pitchFamily="18" charset="0"/>
              </a:rPr>
              <a:t>development :</a:t>
            </a:r>
            <a:r>
              <a:rPr lang="en-US" sz="2200" dirty="0">
                <a:latin typeface="Times New Roman" pitchFamily="18" charset="0"/>
                <a:cs typeface="Times New Roman" pitchFamily="18" charset="0"/>
              </a:rPr>
              <a:t> Internal training boot camp, personnel recruiting, personnel skills database maintenance, literature and assets library, technical publications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dirty="0" smtClean="0">
                <a:latin typeface="Times New Roman" pitchFamily="18" charset="0"/>
                <a:cs typeface="Times New Roman" pitchFamily="18" charset="0"/>
              </a:rPr>
              <a:t>Each metric has two dimensions</a:t>
            </a:r>
          </a:p>
          <a:p>
            <a:pPr marL="609600" indent="-609600" algn="just"/>
            <a:r>
              <a:rPr lang="en-US" sz="2200" dirty="0" smtClean="0">
                <a:latin typeface="Times New Roman" pitchFamily="18" charset="0"/>
                <a:cs typeface="Times New Roman" pitchFamily="18" charset="0"/>
              </a:rPr>
              <a:t>A static </a:t>
            </a:r>
            <a:r>
              <a:rPr lang="en-US" sz="2200" b="1" dirty="0" smtClean="0">
                <a:latin typeface="Times New Roman" pitchFamily="18" charset="0"/>
                <a:cs typeface="Times New Roman" pitchFamily="18" charset="0"/>
              </a:rPr>
              <a:t>value</a:t>
            </a:r>
            <a:r>
              <a:rPr lang="en-US" sz="2200" dirty="0" smtClean="0">
                <a:latin typeface="Times New Roman" pitchFamily="18" charset="0"/>
                <a:cs typeface="Times New Roman" pitchFamily="18" charset="0"/>
              </a:rPr>
              <a:t> used as an objective</a:t>
            </a:r>
          </a:p>
          <a:p>
            <a:pPr marL="609600" indent="-609600" algn="just"/>
            <a:r>
              <a:rPr lang="en-US" sz="2200" dirty="0" smtClean="0">
                <a:latin typeface="Times New Roman" pitchFamily="18" charset="0"/>
                <a:cs typeface="Times New Roman" pitchFamily="18" charset="0"/>
              </a:rPr>
              <a:t>A dynamic </a:t>
            </a:r>
            <a:r>
              <a:rPr lang="en-US" sz="2200" b="1" dirty="0" smtClean="0">
                <a:latin typeface="Times New Roman" pitchFamily="18" charset="0"/>
                <a:cs typeface="Times New Roman" pitchFamily="18" charset="0"/>
              </a:rPr>
              <a:t>trend</a:t>
            </a:r>
            <a:r>
              <a:rPr lang="en-US" sz="2200" dirty="0" smtClean="0">
                <a:latin typeface="Times New Roman" pitchFamily="18" charset="0"/>
                <a:cs typeface="Times New Roman" pitchFamily="18" charset="0"/>
              </a:rPr>
              <a:t> used to manage the achievement of that objective</a:t>
            </a:r>
          </a:p>
          <a:p>
            <a:pPr marL="609600" indent="-609600" algn="just"/>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While metrics values provide one dimension of insight, metrics trends provide a more important perspective for managing the process.</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Metrics trends with respect to time provide insight into how the process and the product are evolving.</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Iterative development is about managing change, and measuring a change is the most important aspect of the metrics program.</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Absolute values of productivity and quality improvement are secondary issues until the fundamental goal of management has been achieved: </a:t>
            </a:r>
            <a:r>
              <a:rPr lang="en-US" sz="2200" b="1" dirty="0" smtClean="0">
                <a:latin typeface="Times New Roman" pitchFamily="18" charset="0"/>
                <a:cs typeface="Times New Roman" pitchFamily="18" charset="0"/>
              </a:rPr>
              <a:t>predictive cost and schedule performance for a given level of quality</a:t>
            </a:r>
            <a:r>
              <a:rPr lang="en-US" sz="2200" dirty="0" smtClean="0">
                <a:latin typeface="Times New Roman" pitchFamily="18" charset="0"/>
                <a:cs typeface="Times New Roman" pitchFamily="18" charset="0"/>
              </a:rPr>
              <a: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dirty="0" smtClean="0">
                <a:latin typeface="Times New Roman" pitchFamily="18" charset="0"/>
                <a:cs typeface="Times New Roman" pitchFamily="18" charset="0"/>
              </a:rPr>
              <a:t>	These seven core metrics can be used in many ways to help manage projects and organizations. They are based on common sense and field experience with both successful and unsuccessful metrics program.</a:t>
            </a: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The attributes include</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They are simple, objective, easy to collect, easy to interpret and hard to misinterpret.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Collection can be automated and nonintrusive.</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They provide for consistent assessments throughout the life cycle and are derived from the evolving product baselines rather than from a subjective assessment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They are useful to both management and engineering personnel for communicating progress and quality in a consistent format.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Their fidelity improves across the life cycle.</a:t>
            </a:r>
          </a:p>
          <a:p>
            <a:pPr marL="609600" indent="-609600" algn="just"/>
            <a:endParaRPr lang="en-US" sz="2200" dirty="0" smtClean="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b="1" dirty="0" smtClean="0">
                <a:latin typeface="Times New Roman" pitchFamily="18" charset="0"/>
                <a:cs typeface="Times New Roman" pitchFamily="18" charset="0"/>
              </a:rPr>
              <a:t>Management </a:t>
            </a:r>
            <a:r>
              <a:rPr lang="en-US" sz="2200" b="1" dirty="0">
                <a:latin typeface="Times New Roman" pitchFamily="18" charset="0"/>
                <a:cs typeface="Times New Roman" pitchFamily="18" charset="0"/>
              </a:rPr>
              <a:t>Indicators</a:t>
            </a:r>
          </a:p>
          <a:p>
            <a:pPr marL="609600" indent="-609600" algn="just"/>
            <a:r>
              <a:rPr lang="en-US" sz="2200" dirty="0">
                <a:latin typeface="Times New Roman" pitchFamily="18" charset="0"/>
                <a:cs typeface="Times New Roman" pitchFamily="18" charset="0"/>
              </a:rPr>
              <a:t>There are three fundamental sets of management metrics : </a:t>
            </a:r>
            <a:r>
              <a:rPr lang="en-US" sz="2200" b="1" dirty="0">
                <a:latin typeface="Times New Roman" pitchFamily="18" charset="0"/>
                <a:cs typeface="Times New Roman" pitchFamily="18" charset="0"/>
              </a:rPr>
              <a:t>technical progress</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financial status</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staffing progress.</a:t>
            </a:r>
          </a:p>
          <a:p>
            <a:pPr marL="609600" indent="-609600" algn="just"/>
            <a:r>
              <a:rPr lang="en-US" sz="2200" dirty="0">
                <a:latin typeface="Times New Roman" pitchFamily="18" charset="0"/>
                <a:cs typeface="Times New Roman" pitchFamily="18" charset="0"/>
              </a:rPr>
              <a:t>By examining these perspectives, management can assess whether a project is on budget and on schedule.</a:t>
            </a:r>
          </a:p>
          <a:p>
            <a:pPr marL="609600" indent="-609600" algn="just"/>
            <a:r>
              <a:rPr lang="en-US" sz="2200" dirty="0">
                <a:latin typeface="Times New Roman" pitchFamily="18" charset="0"/>
                <a:cs typeface="Times New Roman" pitchFamily="18" charset="0"/>
              </a:rPr>
              <a:t>Financial status is very well </a:t>
            </a:r>
            <a:r>
              <a:rPr lang="en-US" sz="2200" dirty="0" smtClean="0">
                <a:latin typeface="Times New Roman" pitchFamily="18" charset="0"/>
                <a:cs typeface="Times New Roman" pitchFamily="18" charset="0"/>
              </a:rPr>
              <a:t>understood. Most </a:t>
            </a:r>
            <a:r>
              <a:rPr lang="en-US" sz="2200" dirty="0">
                <a:latin typeface="Times New Roman" pitchFamily="18" charset="0"/>
                <a:cs typeface="Times New Roman" pitchFamily="18" charset="0"/>
              </a:rPr>
              <a:t>managers know their resource expenditures in terms of costs and schedule. The problem is to assess how much technical progress has been made.</a:t>
            </a:r>
          </a:p>
          <a:p>
            <a:pPr marL="609600" indent="-609600" algn="just"/>
            <a:r>
              <a:rPr lang="en-US" sz="2200" dirty="0">
                <a:latin typeface="Times New Roman" pitchFamily="18" charset="0"/>
                <a:cs typeface="Times New Roman" pitchFamily="18" charset="0"/>
              </a:rPr>
              <a:t>Conventional projects whose intermediate products were all paper documents relied on subjective assessments of technical progress or measured the number of documents completed. While these documents did reflect progress in expending energy, they were not very indicative of useful work being accomplished.</a:t>
            </a:r>
          </a:p>
          <a:p>
            <a:pPr marL="609600" indent="-609600" algn="just"/>
            <a:r>
              <a:rPr lang="en-US" sz="2200" dirty="0">
                <a:latin typeface="Times New Roman" pitchFamily="18" charset="0"/>
                <a:cs typeface="Times New Roman" pitchFamily="18" charset="0"/>
              </a:rPr>
              <a:t>The management indicators recommended </a:t>
            </a:r>
            <a:r>
              <a:rPr lang="en-US" sz="2200" b="1" dirty="0" smtClean="0">
                <a:latin typeface="Times New Roman" pitchFamily="18" charset="0"/>
                <a:cs typeface="Times New Roman" pitchFamily="18" charset="0"/>
              </a:rPr>
              <a:t>standard </a:t>
            </a:r>
            <a:r>
              <a:rPr lang="en-US" sz="2200" b="1" dirty="0">
                <a:latin typeface="Times New Roman" pitchFamily="18" charset="0"/>
                <a:cs typeface="Times New Roman" pitchFamily="18" charset="0"/>
              </a:rPr>
              <a:t>financial status</a:t>
            </a:r>
            <a:r>
              <a:rPr lang="en-US" sz="2200" dirty="0">
                <a:latin typeface="Times New Roman" pitchFamily="18" charset="0"/>
                <a:cs typeface="Times New Roman" pitchFamily="18" charset="0"/>
              </a:rPr>
              <a:t> based on an earned value system, </a:t>
            </a:r>
            <a:r>
              <a:rPr lang="en-US" sz="2200" b="1" dirty="0">
                <a:latin typeface="Times New Roman" pitchFamily="18" charset="0"/>
                <a:cs typeface="Times New Roman" pitchFamily="18" charset="0"/>
              </a:rPr>
              <a:t>objective technical progress</a:t>
            </a:r>
            <a:r>
              <a:rPr lang="en-US" sz="2200" dirty="0">
                <a:latin typeface="Times New Roman" pitchFamily="18" charset="0"/>
                <a:cs typeface="Times New Roman" pitchFamily="18" charset="0"/>
              </a:rPr>
              <a:t> metrics tailored to the primary measurement criteria for each major team of organization, and </a:t>
            </a:r>
            <a:r>
              <a:rPr lang="en-US" sz="2200" b="1" dirty="0">
                <a:latin typeface="Times New Roman" pitchFamily="18" charset="0"/>
                <a:cs typeface="Times New Roman" pitchFamily="18" charset="0"/>
              </a:rPr>
              <a:t>staffing metrics</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provide </a:t>
            </a:r>
            <a:r>
              <a:rPr lang="en-US" sz="2200" dirty="0">
                <a:latin typeface="Times New Roman" pitchFamily="18" charset="0"/>
                <a:cs typeface="Times New Roman" pitchFamily="18" charset="0"/>
              </a:rPr>
              <a:t>insight into team dynamics.</a:t>
            </a: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152400" y="152400"/>
            <a:ext cx="8839200" cy="6553200"/>
          </a:xfrm>
        </p:spPr>
        <p:txBody>
          <a:bodyPr>
            <a:normAutofit/>
          </a:bodyPr>
          <a:lstStyle/>
          <a:p>
            <a:pPr marL="609600" indent="-609600" algn="just">
              <a:buFontTx/>
              <a:buNone/>
            </a:pPr>
            <a:r>
              <a:rPr lang="en-US" sz="2200" b="1" dirty="0" smtClean="0">
                <a:latin typeface="Times New Roman" pitchFamily="18" charset="0"/>
                <a:cs typeface="Times New Roman" pitchFamily="18" charset="0"/>
              </a:rPr>
              <a:t>Work </a:t>
            </a:r>
            <a:r>
              <a:rPr lang="en-US" sz="2200" b="1" dirty="0">
                <a:latin typeface="Times New Roman" pitchFamily="18" charset="0"/>
                <a:cs typeface="Times New Roman" pitchFamily="18" charset="0"/>
              </a:rPr>
              <a:t>a</a:t>
            </a:r>
            <a:r>
              <a:rPr lang="en-US" sz="2200" b="1" dirty="0" smtClean="0">
                <a:latin typeface="Times New Roman" pitchFamily="18" charset="0"/>
                <a:cs typeface="Times New Roman" pitchFamily="18" charset="0"/>
              </a:rPr>
              <a:t>nd </a:t>
            </a:r>
            <a:r>
              <a:rPr lang="en-US" sz="2200" b="1" dirty="0">
                <a:latin typeface="Times New Roman" pitchFamily="18" charset="0"/>
                <a:cs typeface="Times New Roman" pitchFamily="18" charset="0"/>
              </a:rPr>
              <a:t>Progress</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various activities of an iterative development project can be measured by defining a planned estimate of the work in an objective measure, then tracking progress against the plan.</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Each </a:t>
            </a:r>
            <a:r>
              <a:rPr lang="en-US" sz="2200" dirty="0">
                <a:latin typeface="Times New Roman" pitchFamily="18" charset="0"/>
                <a:cs typeface="Times New Roman" pitchFamily="18" charset="0"/>
              </a:rPr>
              <a:t>major organizational team should have at least one primary progress that it is measured against.</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default perspectives of this metric are :</a:t>
            </a:r>
          </a:p>
          <a:p>
            <a:pPr marL="609600" indent="-609600" algn="just">
              <a:buFontTx/>
              <a:buAutoNum type="arabicPeriod"/>
            </a:pPr>
            <a:r>
              <a:rPr lang="en-US" sz="2200" dirty="0">
                <a:latin typeface="Times New Roman" pitchFamily="18" charset="0"/>
                <a:cs typeface="Times New Roman" pitchFamily="18" charset="0"/>
              </a:rPr>
              <a:t>Software architecture </a:t>
            </a:r>
            <a:r>
              <a:rPr lang="en-US" sz="2200" dirty="0" smtClean="0">
                <a:latin typeface="Times New Roman" pitchFamily="18" charset="0"/>
                <a:cs typeface="Times New Roman" pitchFamily="18" charset="0"/>
              </a:rPr>
              <a:t>team: </a:t>
            </a:r>
            <a:r>
              <a:rPr lang="en-US" sz="2200" b="1" dirty="0">
                <a:latin typeface="Times New Roman" pitchFamily="18" charset="0"/>
                <a:cs typeface="Times New Roman" pitchFamily="18" charset="0"/>
              </a:rPr>
              <a:t>use cases demonstrated.</a:t>
            </a:r>
          </a:p>
          <a:p>
            <a:pPr marL="609600" indent="-609600" algn="just">
              <a:buFontTx/>
              <a:buAutoNum type="arabicPeriod"/>
            </a:pPr>
            <a:endParaRPr lang="en-US" sz="1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Software </a:t>
            </a:r>
            <a:r>
              <a:rPr lang="en-US" sz="2200" dirty="0">
                <a:latin typeface="Times New Roman" pitchFamily="18" charset="0"/>
                <a:cs typeface="Times New Roman" pitchFamily="18" charset="0"/>
              </a:rPr>
              <a:t>development </a:t>
            </a:r>
            <a:r>
              <a:rPr lang="en-US" sz="2200" dirty="0" smtClean="0">
                <a:latin typeface="Times New Roman" pitchFamily="18" charset="0"/>
                <a:cs typeface="Times New Roman" pitchFamily="18" charset="0"/>
              </a:rPr>
              <a:t>plan: </a:t>
            </a:r>
            <a:r>
              <a:rPr lang="en-US" sz="2200" b="1" dirty="0">
                <a:latin typeface="Times New Roman" pitchFamily="18" charset="0"/>
                <a:cs typeface="Times New Roman" pitchFamily="18" charset="0"/>
              </a:rPr>
              <a:t>SLOC under baseline change management, SCOs closed.</a:t>
            </a:r>
          </a:p>
          <a:p>
            <a:pPr marL="609600" indent="-609600" algn="just">
              <a:buFontTx/>
              <a:buAutoNum type="arabicPeriod"/>
            </a:pPr>
            <a:endParaRPr lang="en-US" sz="1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Software </a:t>
            </a:r>
            <a:r>
              <a:rPr lang="en-US" sz="2200" dirty="0">
                <a:latin typeface="Times New Roman" pitchFamily="18" charset="0"/>
                <a:cs typeface="Times New Roman" pitchFamily="18" charset="0"/>
              </a:rPr>
              <a:t>assessment </a:t>
            </a:r>
            <a:r>
              <a:rPr lang="en-US" sz="2200" dirty="0" smtClean="0">
                <a:latin typeface="Times New Roman" pitchFamily="18" charset="0"/>
                <a:cs typeface="Times New Roman" pitchFamily="18" charset="0"/>
              </a:rPr>
              <a:t>team: </a:t>
            </a:r>
            <a:r>
              <a:rPr lang="en-US" sz="2200" b="1" dirty="0">
                <a:latin typeface="Times New Roman" pitchFamily="18" charset="0"/>
                <a:cs typeface="Times New Roman" pitchFamily="18" charset="0"/>
              </a:rPr>
              <a:t>SCOs opened, test hours executed, evaluation criteria met.</a:t>
            </a:r>
          </a:p>
          <a:p>
            <a:pPr marL="609600" indent="-609600" algn="just">
              <a:buFontTx/>
              <a:buAutoNum type="arabicPeriod"/>
            </a:pPr>
            <a:endParaRPr lang="en-US" sz="1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Software </a:t>
            </a:r>
            <a:r>
              <a:rPr lang="en-US" sz="2200" dirty="0">
                <a:latin typeface="Times New Roman" pitchFamily="18" charset="0"/>
                <a:cs typeface="Times New Roman" pitchFamily="18" charset="0"/>
              </a:rPr>
              <a:t>management </a:t>
            </a:r>
            <a:r>
              <a:rPr lang="en-US" sz="2200" dirty="0" smtClean="0">
                <a:latin typeface="Times New Roman" pitchFamily="18" charset="0"/>
                <a:cs typeface="Times New Roman" pitchFamily="18" charset="0"/>
              </a:rPr>
              <a:t>team: </a:t>
            </a:r>
            <a:r>
              <a:rPr lang="en-US" sz="2200" b="1" dirty="0">
                <a:latin typeface="Times New Roman" pitchFamily="18" charset="0"/>
                <a:cs typeface="Times New Roman" pitchFamily="18" charset="0"/>
              </a:rPr>
              <a:t>milestones completed.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b="1" dirty="0" smtClean="0">
                <a:latin typeface="Times New Roman" pitchFamily="18" charset="0"/>
                <a:cs typeface="Times New Roman" pitchFamily="18" charset="0"/>
              </a:rPr>
              <a:t>Budgeted </a:t>
            </a:r>
            <a:r>
              <a:rPr lang="en-US" sz="2200" b="1" dirty="0">
                <a:latin typeface="Times New Roman" pitchFamily="18" charset="0"/>
                <a:cs typeface="Times New Roman" pitchFamily="18" charset="0"/>
              </a:rPr>
              <a:t>Cost And Expenditures</a:t>
            </a:r>
          </a:p>
          <a:p>
            <a:pPr marL="609600" indent="-609600" algn="just"/>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To maintain management control, measuring cost expenditures over the project life cycle is always necessary.</a:t>
            </a:r>
          </a:p>
          <a:p>
            <a:pPr marL="609600" indent="-609600" algn="just"/>
            <a:r>
              <a:rPr lang="en-US" sz="2200" dirty="0">
                <a:latin typeface="Times New Roman" pitchFamily="18" charset="0"/>
                <a:cs typeface="Times New Roman" pitchFamily="18" charset="0"/>
              </a:rPr>
              <a:t>With an iterative development process, it is important to plan the </a:t>
            </a:r>
            <a:r>
              <a:rPr lang="en-US" sz="2200" dirty="0" smtClean="0">
                <a:latin typeface="Times New Roman" pitchFamily="18" charset="0"/>
                <a:cs typeface="Times New Roman" pitchFamily="18" charset="0"/>
              </a:rPr>
              <a:t>near activities </a:t>
            </a:r>
            <a:r>
              <a:rPr lang="en-US" sz="2200" dirty="0">
                <a:latin typeface="Times New Roman" pitchFamily="18" charset="0"/>
                <a:cs typeface="Times New Roman" pitchFamily="18" charset="0"/>
              </a:rPr>
              <a:t>in detail and leave </a:t>
            </a:r>
            <a:r>
              <a:rPr lang="en-US" sz="2200" dirty="0" smtClean="0">
                <a:latin typeface="Times New Roman" pitchFamily="18" charset="0"/>
                <a:cs typeface="Times New Roman" pitchFamily="18" charset="0"/>
              </a:rPr>
              <a:t>far activities </a:t>
            </a:r>
            <a:r>
              <a:rPr lang="en-US" sz="2200" dirty="0">
                <a:latin typeface="Times New Roman" pitchFamily="18" charset="0"/>
                <a:cs typeface="Times New Roman" pitchFamily="18" charset="0"/>
              </a:rPr>
              <a:t>as rough estimates to be refined as the current iteration is winding down and planning for the next iteration becomes crucial.</a:t>
            </a:r>
          </a:p>
          <a:p>
            <a:pPr marL="609600" indent="-609600" algn="just"/>
            <a:r>
              <a:rPr lang="en-US" sz="2200" dirty="0">
                <a:latin typeface="Times New Roman" pitchFamily="18" charset="0"/>
                <a:cs typeface="Times New Roman" pitchFamily="18" charset="0"/>
              </a:rPr>
              <a:t>Tracking financial progress </a:t>
            </a:r>
            <a:r>
              <a:rPr lang="en-US" sz="2200" dirty="0" smtClean="0">
                <a:latin typeface="Times New Roman" pitchFamily="18" charset="0"/>
                <a:cs typeface="Times New Roman" pitchFamily="18" charset="0"/>
              </a:rPr>
              <a:t>takes </a:t>
            </a:r>
            <a:r>
              <a:rPr lang="en-US" sz="2200" dirty="0">
                <a:latin typeface="Times New Roman" pitchFamily="18" charset="0"/>
                <a:cs typeface="Times New Roman" pitchFamily="18" charset="0"/>
              </a:rPr>
              <a:t>on an </a:t>
            </a:r>
            <a:r>
              <a:rPr lang="en-US" sz="2200" dirty="0" smtClean="0">
                <a:latin typeface="Times New Roman" pitchFamily="18" charset="0"/>
                <a:cs typeface="Times New Roman" pitchFamily="18" charset="0"/>
              </a:rPr>
              <a:t>organization-specific </a:t>
            </a:r>
            <a:r>
              <a:rPr lang="en-US" sz="2200" dirty="0">
                <a:latin typeface="Times New Roman" pitchFamily="18" charset="0"/>
                <a:cs typeface="Times New Roman" pitchFamily="18" charset="0"/>
              </a:rPr>
              <a:t>format. </a:t>
            </a:r>
          </a:p>
          <a:p>
            <a:pPr marL="609600" indent="-609600" algn="just"/>
            <a:r>
              <a:rPr lang="en-US" sz="2200" dirty="0">
                <a:latin typeface="Times New Roman" pitchFamily="18" charset="0"/>
                <a:cs typeface="Times New Roman" pitchFamily="18" charset="0"/>
              </a:rPr>
              <a:t>One </a:t>
            </a:r>
            <a:r>
              <a:rPr lang="en-US" sz="2200" dirty="0" smtClean="0">
                <a:latin typeface="Times New Roman" pitchFamily="18" charset="0"/>
                <a:cs typeface="Times New Roman" pitchFamily="18" charset="0"/>
              </a:rPr>
              <a:t>approach </a:t>
            </a:r>
            <a:r>
              <a:rPr lang="en-US" sz="2200" dirty="0">
                <a:latin typeface="Times New Roman" pitchFamily="18" charset="0"/>
                <a:cs typeface="Times New Roman" pitchFamily="18" charset="0"/>
              </a:rPr>
              <a:t>to financial performance measurement is use of </a:t>
            </a:r>
            <a:r>
              <a:rPr lang="en-US" sz="2200" dirty="0" smtClean="0">
                <a:latin typeface="Times New Roman" pitchFamily="18" charset="0"/>
                <a:cs typeface="Times New Roman" pitchFamily="18" charset="0"/>
              </a:rPr>
              <a:t>earned </a:t>
            </a:r>
            <a:r>
              <a:rPr lang="en-US" sz="2200" dirty="0">
                <a:latin typeface="Times New Roman" pitchFamily="18" charset="0"/>
                <a:cs typeface="Times New Roman" pitchFamily="18" charset="0"/>
              </a:rPr>
              <a:t>value system, which provides highly detailed cost and schedule insight.</a:t>
            </a:r>
          </a:p>
          <a:p>
            <a:pPr marL="609600" indent="-609600" algn="just"/>
            <a:r>
              <a:rPr lang="en-US" sz="2200" dirty="0" smtClean="0">
                <a:latin typeface="Times New Roman" pitchFamily="18" charset="0"/>
                <a:cs typeface="Times New Roman" pitchFamily="18" charset="0"/>
              </a:rPr>
              <a:t>The major </a:t>
            </a:r>
            <a:r>
              <a:rPr lang="en-US" sz="2200" dirty="0">
                <a:latin typeface="Times New Roman" pitchFamily="18" charset="0"/>
                <a:cs typeface="Times New Roman" pitchFamily="18" charset="0"/>
              </a:rPr>
              <a:t>weakness for software projects has been the inability to assess the technical progress </a:t>
            </a:r>
            <a:r>
              <a:rPr lang="en-US" sz="2200" dirty="0" smtClean="0">
                <a:latin typeface="Times New Roman" pitchFamily="18" charset="0"/>
                <a:cs typeface="Times New Roman" pitchFamily="18" charset="0"/>
              </a:rPr>
              <a:t>objectively </a:t>
            </a:r>
            <a:r>
              <a:rPr lang="en-US" sz="2200" dirty="0">
                <a:latin typeface="Times New Roman" pitchFamily="18" charset="0"/>
                <a:cs typeface="Times New Roman" pitchFamily="18" charset="0"/>
              </a:rPr>
              <a:t>and accurately.</a:t>
            </a:r>
          </a:p>
          <a:p>
            <a:pPr marL="609600" indent="-609600" algn="just"/>
            <a:r>
              <a:rPr lang="en-US" sz="2200" dirty="0" smtClean="0">
                <a:latin typeface="Times New Roman" pitchFamily="18" charset="0"/>
                <a:cs typeface="Times New Roman" pitchFamily="18" charset="0"/>
              </a:rPr>
              <a:t>Modern </a:t>
            </a:r>
            <a:r>
              <a:rPr lang="en-US" sz="2200" dirty="0">
                <a:latin typeface="Times New Roman" pitchFamily="18" charset="0"/>
                <a:cs typeface="Times New Roman" pitchFamily="18" charset="0"/>
              </a:rPr>
              <a:t>software processes are </a:t>
            </a:r>
            <a:r>
              <a:rPr lang="en-US" sz="2200" dirty="0" smtClean="0">
                <a:latin typeface="Times New Roman" pitchFamily="18" charset="0"/>
                <a:cs typeface="Times New Roman" pitchFamily="18" charset="0"/>
              </a:rPr>
              <a:t>suited to </a:t>
            </a:r>
            <a:r>
              <a:rPr lang="en-US" sz="2200" dirty="0">
                <a:latin typeface="Times New Roman" pitchFamily="18" charset="0"/>
                <a:cs typeface="Times New Roman" pitchFamily="18" charset="0"/>
              </a:rPr>
              <a:t>financial performance measurement through an earned value approach. The basic parameters of an earned value system are </a:t>
            </a:r>
          </a:p>
          <a:p>
            <a:pPr marL="609600" indent="-609600" algn="just">
              <a:buFontTx/>
              <a:buAutoNum type="arabicPeriod"/>
            </a:pPr>
            <a:endParaRPr lang="en-US" sz="2200" dirty="0">
              <a:latin typeface="Times New Roman" pitchFamily="18" charset="0"/>
              <a:cs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52400" y="152400"/>
            <a:ext cx="8839200" cy="6553200"/>
          </a:xfrm>
        </p:spPr>
        <p:txBody>
          <a:bodyPr>
            <a:normAutofit/>
          </a:bodyPr>
          <a:lstStyle/>
          <a:p>
            <a:pPr marL="609600" indent="-609600" algn="just">
              <a:buFontTx/>
              <a:buAutoNum type="arabicPeriod"/>
            </a:pPr>
            <a:r>
              <a:rPr lang="en-US" sz="2200" b="1" dirty="0" smtClean="0">
                <a:latin typeface="Times New Roman" pitchFamily="18" charset="0"/>
                <a:cs typeface="Times New Roman" pitchFamily="18" charset="0"/>
              </a:rPr>
              <a:t>Expenditure </a:t>
            </a:r>
            <a:r>
              <a:rPr lang="en-US" sz="2200" b="1" dirty="0">
                <a:latin typeface="Times New Roman" pitchFamily="18" charset="0"/>
                <a:cs typeface="Times New Roman" pitchFamily="18" charset="0"/>
              </a:rPr>
              <a:t>plan :</a:t>
            </a:r>
            <a:r>
              <a:rPr lang="en-US" sz="2200" dirty="0">
                <a:latin typeface="Times New Roman" pitchFamily="18" charset="0"/>
                <a:cs typeface="Times New Roman" pitchFamily="18" charset="0"/>
              </a:rPr>
              <a:t> The planned spending profile for a project over its planned schedule. For most software projects, this profile tracks the staffing profile.</a:t>
            </a:r>
          </a:p>
          <a:p>
            <a:pPr marL="609600" indent="-609600" algn="just">
              <a:buFontTx/>
              <a:buAutoNum type="arabicPeriod"/>
            </a:pPr>
            <a:r>
              <a:rPr lang="en-US" sz="2200" b="1" dirty="0">
                <a:latin typeface="Times New Roman" pitchFamily="18" charset="0"/>
                <a:cs typeface="Times New Roman" pitchFamily="18" charset="0"/>
              </a:rPr>
              <a:t>Actual progress :</a:t>
            </a:r>
            <a:r>
              <a:rPr lang="en-US" sz="2200" dirty="0">
                <a:latin typeface="Times New Roman" pitchFamily="18" charset="0"/>
                <a:cs typeface="Times New Roman" pitchFamily="18" charset="0"/>
              </a:rPr>
              <a:t> The technical accomplishment relative to the planned progress underlying the spending profile. In a healthy project, the actual progress tracks planned progress closely.</a:t>
            </a:r>
          </a:p>
          <a:p>
            <a:pPr marL="609600" indent="-609600" algn="just">
              <a:buFontTx/>
              <a:buAutoNum type="arabicPeriod"/>
            </a:pPr>
            <a:r>
              <a:rPr lang="en-US" sz="2200" b="1" dirty="0">
                <a:latin typeface="Times New Roman" pitchFamily="18" charset="0"/>
                <a:cs typeface="Times New Roman" pitchFamily="18" charset="0"/>
              </a:rPr>
              <a:t>Actual cost :</a:t>
            </a:r>
            <a:r>
              <a:rPr lang="en-US" sz="2200" dirty="0">
                <a:latin typeface="Times New Roman" pitchFamily="18" charset="0"/>
                <a:cs typeface="Times New Roman" pitchFamily="18" charset="0"/>
              </a:rPr>
              <a:t> The actual spending profile for a project over its actual schedule. In a healthy project, this profile tracks the planned profile closely.</a:t>
            </a:r>
          </a:p>
          <a:p>
            <a:pPr marL="609600" indent="-609600" algn="just">
              <a:buFontTx/>
              <a:buAutoNum type="arabicPeriod"/>
            </a:pPr>
            <a:r>
              <a:rPr lang="en-US" sz="2200" b="1" dirty="0">
                <a:latin typeface="Times New Roman" pitchFamily="18" charset="0"/>
                <a:cs typeface="Times New Roman" pitchFamily="18" charset="0"/>
              </a:rPr>
              <a:t>Earned value :</a:t>
            </a:r>
            <a:r>
              <a:rPr lang="en-US" sz="2200" dirty="0">
                <a:latin typeface="Times New Roman" pitchFamily="18" charset="0"/>
                <a:cs typeface="Times New Roman" pitchFamily="18" charset="0"/>
              </a:rPr>
              <a:t> The value that represents the planned cost of the actual progress.</a:t>
            </a:r>
          </a:p>
          <a:p>
            <a:pPr marL="609600" indent="-609600" algn="just">
              <a:buFontTx/>
              <a:buAutoNum type="arabicPeriod"/>
            </a:pPr>
            <a:r>
              <a:rPr lang="en-US" sz="2200" b="1" dirty="0">
                <a:latin typeface="Times New Roman" pitchFamily="18" charset="0"/>
                <a:cs typeface="Times New Roman" pitchFamily="18" charset="0"/>
              </a:rPr>
              <a:t>Cost variance :</a:t>
            </a:r>
            <a:r>
              <a:rPr lang="en-US" sz="2200" dirty="0">
                <a:latin typeface="Times New Roman" pitchFamily="18" charset="0"/>
                <a:cs typeface="Times New Roman" pitchFamily="18" charset="0"/>
              </a:rPr>
              <a:t> The difference between the actual cost and the earned value. Positive values correspond to </a:t>
            </a:r>
            <a:r>
              <a:rPr lang="en-US" sz="2200" dirty="0" smtClean="0">
                <a:latin typeface="Times New Roman" pitchFamily="18" charset="0"/>
                <a:cs typeface="Times New Roman" pitchFamily="18" charset="0"/>
              </a:rPr>
              <a:t>over-budget </a:t>
            </a:r>
            <a:r>
              <a:rPr lang="en-US" sz="2200" dirty="0">
                <a:latin typeface="Times New Roman" pitchFamily="18" charset="0"/>
                <a:cs typeface="Times New Roman" pitchFamily="18" charset="0"/>
              </a:rPr>
              <a:t>situations; negative values correspond to </a:t>
            </a:r>
            <a:r>
              <a:rPr lang="en-US" sz="2200" dirty="0" smtClean="0">
                <a:latin typeface="Times New Roman" pitchFamily="18" charset="0"/>
                <a:cs typeface="Times New Roman" pitchFamily="18" charset="0"/>
              </a:rPr>
              <a:t>under-budget </a:t>
            </a:r>
            <a:r>
              <a:rPr lang="en-US" sz="2200" dirty="0">
                <a:latin typeface="Times New Roman" pitchFamily="18" charset="0"/>
                <a:cs typeface="Times New Roman" pitchFamily="18" charset="0"/>
              </a:rPr>
              <a:t>situations.</a:t>
            </a:r>
          </a:p>
          <a:p>
            <a:pPr marL="609600" indent="-609600" algn="just">
              <a:buFontTx/>
              <a:buAutoNum type="arabicPeriod"/>
            </a:pPr>
            <a:r>
              <a:rPr lang="en-US" sz="2200" b="1" dirty="0">
                <a:latin typeface="Times New Roman" pitchFamily="18" charset="0"/>
                <a:cs typeface="Times New Roman" pitchFamily="18" charset="0"/>
              </a:rPr>
              <a:t>Schedule variance :</a:t>
            </a:r>
            <a:r>
              <a:rPr lang="en-US" sz="2200" dirty="0">
                <a:latin typeface="Times New Roman" pitchFamily="18" charset="0"/>
                <a:cs typeface="Times New Roman" pitchFamily="18" charset="0"/>
              </a:rPr>
              <a:t> The difference between the planned cost and the earned value. Positive values correspond to </a:t>
            </a:r>
            <a:r>
              <a:rPr lang="en-US" sz="2200" dirty="0" smtClean="0">
                <a:latin typeface="Times New Roman" pitchFamily="18" charset="0"/>
                <a:cs typeface="Times New Roman" pitchFamily="18" charset="0"/>
              </a:rPr>
              <a:t>behind-schedule </a:t>
            </a:r>
            <a:r>
              <a:rPr lang="en-US" sz="2200" dirty="0">
                <a:latin typeface="Times New Roman" pitchFamily="18" charset="0"/>
                <a:cs typeface="Times New Roman" pitchFamily="18" charset="0"/>
              </a:rPr>
              <a:t>situations; negative values correspond to </a:t>
            </a:r>
            <a:r>
              <a:rPr lang="en-US" sz="2200" dirty="0" smtClean="0">
                <a:latin typeface="Times New Roman" pitchFamily="18" charset="0"/>
                <a:cs typeface="Times New Roman" pitchFamily="18" charset="0"/>
              </a:rPr>
              <a:t>ahead-of-schedule </a:t>
            </a:r>
            <a:r>
              <a:rPr lang="en-US" sz="2200" dirty="0">
                <a:latin typeface="Times New Roman" pitchFamily="18" charset="0"/>
                <a:cs typeface="Times New Roman" pitchFamily="18" charset="0"/>
              </a:rPr>
              <a:t>situations.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152400" y="152400"/>
            <a:ext cx="8839200" cy="6553200"/>
          </a:xfrm>
        </p:spPr>
        <p:txBody>
          <a:bodyPr>
            <a:noAutofit/>
          </a:bodyPr>
          <a:lstStyle/>
          <a:p>
            <a:pPr algn="just">
              <a:buFontTx/>
              <a:buNone/>
            </a:pPr>
            <a:r>
              <a:rPr lang="en-US" sz="2200" b="1" dirty="0" smtClean="0">
                <a:latin typeface="Times New Roman" pitchFamily="18" charset="0"/>
                <a:cs typeface="Times New Roman" pitchFamily="18" charset="0"/>
              </a:rPr>
              <a:t>Staffing </a:t>
            </a:r>
            <a:r>
              <a:rPr lang="en-US" sz="2200" b="1" dirty="0">
                <a:latin typeface="Times New Roman" pitchFamily="18" charset="0"/>
                <a:cs typeface="Times New Roman" pitchFamily="18" charset="0"/>
              </a:rPr>
              <a:t>And Team Dynamics</a:t>
            </a:r>
          </a:p>
          <a:p>
            <a:pPr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An iterative development should start with a small team until the risks in the requirements and architecture have been suitably resolved.</a:t>
            </a:r>
          </a:p>
          <a:p>
            <a:pPr algn="just"/>
            <a:r>
              <a:rPr lang="en-US" sz="2200" dirty="0">
                <a:latin typeface="Times New Roman" pitchFamily="18" charset="0"/>
                <a:cs typeface="Times New Roman" pitchFamily="18" charset="0"/>
              </a:rPr>
              <a:t>Depending on the overlap of iterations and other </a:t>
            </a:r>
            <a:r>
              <a:rPr lang="en-US" sz="2200" dirty="0" smtClean="0">
                <a:latin typeface="Times New Roman" pitchFamily="18" charset="0"/>
                <a:cs typeface="Times New Roman" pitchFamily="18" charset="0"/>
              </a:rPr>
              <a:t>project-specific </a:t>
            </a:r>
            <a:r>
              <a:rPr lang="en-US" sz="2200" dirty="0">
                <a:latin typeface="Times New Roman" pitchFamily="18" charset="0"/>
                <a:cs typeface="Times New Roman" pitchFamily="18" charset="0"/>
              </a:rPr>
              <a:t>circumstances, staffing can vary.</a:t>
            </a:r>
          </a:p>
          <a:p>
            <a:pPr algn="just"/>
            <a:r>
              <a:rPr lang="en-US" sz="2200" dirty="0">
                <a:latin typeface="Times New Roman" pitchFamily="18" charset="0"/>
                <a:cs typeface="Times New Roman" pitchFamily="18" charset="0"/>
              </a:rPr>
              <a:t>It is reasonable to expect the </a:t>
            </a:r>
            <a:r>
              <a:rPr lang="en-US" sz="2200" b="1" dirty="0">
                <a:latin typeface="Times New Roman" pitchFamily="18" charset="0"/>
                <a:cs typeface="Times New Roman" pitchFamily="18" charset="0"/>
              </a:rPr>
              <a:t>maintenance team to be smaller</a:t>
            </a:r>
            <a:r>
              <a:rPr lang="en-US" sz="2200" dirty="0">
                <a:latin typeface="Times New Roman" pitchFamily="18" charset="0"/>
                <a:cs typeface="Times New Roman" pitchFamily="18" charset="0"/>
              </a:rPr>
              <a:t> than the </a:t>
            </a:r>
            <a:r>
              <a:rPr lang="en-US" sz="2200" b="1" dirty="0">
                <a:latin typeface="Times New Roman" pitchFamily="18" charset="0"/>
                <a:cs typeface="Times New Roman" pitchFamily="18" charset="0"/>
              </a:rPr>
              <a:t>development team</a:t>
            </a:r>
            <a:r>
              <a:rPr lang="en-US" sz="2200" dirty="0">
                <a:latin typeface="Times New Roman" pitchFamily="18" charset="0"/>
                <a:cs typeface="Times New Roman" pitchFamily="18" charset="0"/>
              </a:rPr>
              <a:t> for these sorts of developments.</a:t>
            </a:r>
          </a:p>
          <a:p>
            <a:pPr algn="just"/>
            <a:r>
              <a:rPr lang="en-US" sz="2200" dirty="0">
                <a:latin typeface="Times New Roman" pitchFamily="18" charset="0"/>
                <a:cs typeface="Times New Roman" pitchFamily="18" charset="0"/>
              </a:rPr>
              <a:t>For a commercial product development, the </a:t>
            </a:r>
            <a:r>
              <a:rPr lang="en-US" sz="2200" dirty="0" smtClean="0">
                <a:latin typeface="Times New Roman" pitchFamily="18" charset="0"/>
                <a:cs typeface="Times New Roman" pitchFamily="18" charset="0"/>
              </a:rPr>
              <a:t>size </a:t>
            </a:r>
            <a:r>
              <a:rPr lang="en-US" sz="2200" dirty="0">
                <a:latin typeface="Times New Roman" pitchFamily="18" charset="0"/>
                <a:cs typeface="Times New Roman" pitchFamily="18" charset="0"/>
              </a:rPr>
              <a:t>of the maintenance and development teams may be the same.</a:t>
            </a:r>
          </a:p>
          <a:p>
            <a:pPr algn="just"/>
            <a:r>
              <a:rPr lang="en-US" sz="2200" dirty="0">
                <a:latin typeface="Times New Roman" pitchFamily="18" charset="0"/>
                <a:cs typeface="Times New Roman" pitchFamily="18" charset="0"/>
              </a:rPr>
              <a:t>When </a:t>
            </a:r>
            <a:r>
              <a:rPr lang="en-US" sz="2200" dirty="0" smtClean="0">
                <a:latin typeface="Times New Roman" pitchFamily="18" charset="0"/>
                <a:cs typeface="Times New Roman" pitchFamily="18" charset="0"/>
              </a:rPr>
              <a:t>long-lived and continuously </a:t>
            </a:r>
            <a:r>
              <a:rPr lang="en-US" sz="2200" dirty="0">
                <a:latin typeface="Times New Roman" pitchFamily="18" charset="0"/>
                <a:cs typeface="Times New Roman" pitchFamily="18" charset="0"/>
              </a:rPr>
              <a:t>improved products are involved, maintenance is just continuous construction of new and better releases.</a:t>
            </a:r>
          </a:p>
          <a:p>
            <a:pPr algn="just"/>
            <a:r>
              <a:rPr lang="en-US" sz="2200" dirty="0">
                <a:latin typeface="Times New Roman" pitchFamily="18" charset="0"/>
                <a:cs typeface="Times New Roman" pitchFamily="18" charset="0"/>
              </a:rPr>
              <a:t>Tracking </a:t>
            </a:r>
            <a:r>
              <a:rPr lang="en-US" sz="2200" b="1" dirty="0">
                <a:latin typeface="Times New Roman" pitchFamily="18" charset="0"/>
                <a:cs typeface="Times New Roman" pitchFamily="18" charset="0"/>
              </a:rPr>
              <a:t>actual</a:t>
            </a:r>
            <a:r>
              <a:rPr lang="en-US" sz="2200" dirty="0">
                <a:latin typeface="Times New Roman" pitchFamily="18" charset="0"/>
                <a:cs typeface="Times New Roman" pitchFamily="18" charset="0"/>
              </a:rPr>
              <a:t> versus </a:t>
            </a:r>
            <a:r>
              <a:rPr lang="en-US" sz="2200" b="1" dirty="0">
                <a:latin typeface="Times New Roman" pitchFamily="18" charset="0"/>
                <a:cs typeface="Times New Roman" pitchFamily="18" charset="0"/>
              </a:rPr>
              <a:t>planned</a:t>
            </a:r>
            <a:r>
              <a:rPr lang="en-US" sz="2200" dirty="0">
                <a:latin typeface="Times New Roman" pitchFamily="18" charset="0"/>
                <a:cs typeface="Times New Roman" pitchFamily="18" charset="0"/>
              </a:rPr>
              <a:t> staffing is a necessary and </a:t>
            </a:r>
            <a:r>
              <a:rPr lang="en-US" sz="2200" dirty="0" smtClean="0">
                <a:latin typeface="Times New Roman" pitchFamily="18" charset="0"/>
                <a:cs typeface="Times New Roman" pitchFamily="18" charset="0"/>
              </a:rPr>
              <a:t>well-understood </a:t>
            </a:r>
            <a:r>
              <a:rPr lang="en-US" sz="2200" dirty="0">
                <a:latin typeface="Times New Roman" pitchFamily="18" charset="0"/>
                <a:cs typeface="Times New Roman" pitchFamily="18" charset="0"/>
              </a:rPr>
              <a:t>management metric.</a:t>
            </a:r>
          </a:p>
          <a:p>
            <a:pPr algn="just"/>
            <a:r>
              <a:rPr lang="en-US" sz="2200" dirty="0">
                <a:latin typeface="Times New Roman" pitchFamily="18" charset="0"/>
                <a:cs typeface="Times New Roman" pitchFamily="18" charset="0"/>
              </a:rPr>
              <a:t>There is another important management indicator of changes in project momentum : </a:t>
            </a:r>
            <a:r>
              <a:rPr lang="en-US" sz="2200" b="1" dirty="0">
                <a:latin typeface="Times New Roman" pitchFamily="18" charset="0"/>
                <a:cs typeface="Times New Roman" pitchFamily="18" charset="0"/>
              </a:rPr>
              <a:t>the relationship between attrition and additions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152400" y="152400"/>
            <a:ext cx="8839200" cy="6553200"/>
          </a:xfrm>
        </p:spPr>
        <p:txBody>
          <a:bodyPr>
            <a:noAutofit/>
          </a:bodyPr>
          <a:lstStyle/>
          <a:p>
            <a:pPr algn="just"/>
            <a:r>
              <a:rPr lang="en-US" sz="2200" dirty="0" smtClean="0">
                <a:latin typeface="Times New Roman" pitchFamily="18" charset="0"/>
                <a:cs typeface="Times New Roman" pitchFamily="18" charset="0"/>
              </a:rPr>
              <a:t>An increase </a:t>
            </a:r>
            <a:r>
              <a:rPr lang="en-US" sz="2200" dirty="0">
                <a:latin typeface="Times New Roman" pitchFamily="18" charset="0"/>
                <a:cs typeface="Times New Roman" pitchFamily="18" charset="0"/>
              </a:rPr>
              <a:t>in staff can slow </a:t>
            </a:r>
            <a:r>
              <a:rPr lang="en-US" sz="2200" dirty="0" smtClean="0">
                <a:latin typeface="Times New Roman" pitchFamily="18" charset="0"/>
                <a:cs typeface="Times New Roman" pitchFamily="18" charset="0"/>
              </a:rPr>
              <a:t>the overall </a:t>
            </a:r>
            <a:r>
              <a:rPr lang="en-US" sz="2200" dirty="0">
                <a:latin typeface="Times New Roman" pitchFamily="18" charset="0"/>
                <a:cs typeface="Times New Roman" pitchFamily="18" charset="0"/>
              </a:rPr>
              <a:t>project </a:t>
            </a:r>
            <a:r>
              <a:rPr lang="en-US" sz="2200" dirty="0" smtClean="0">
                <a:latin typeface="Times New Roman" pitchFamily="18" charset="0"/>
                <a:cs typeface="Times New Roman" pitchFamily="18" charset="0"/>
              </a:rPr>
              <a:t>progress, </a:t>
            </a:r>
            <a:r>
              <a:rPr lang="en-US" sz="2200" dirty="0">
                <a:latin typeface="Times New Roman" pitchFamily="18" charset="0"/>
                <a:cs typeface="Times New Roman" pitchFamily="18" charset="0"/>
              </a:rPr>
              <a:t>as new people consume the productive time of existing people in coming up to speed.</a:t>
            </a:r>
          </a:p>
          <a:p>
            <a:pPr algn="just"/>
            <a:r>
              <a:rPr lang="en-US" sz="2200" dirty="0">
                <a:latin typeface="Times New Roman" pitchFamily="18" charset="0"/>
                <a:cs typeface="Times New Roman" pitchFamily="18" charset="0"/>
              </a:rPr>
              <a:t>Low </a:t>
            </a:r>
            <a:r>
              <a:rPr lang="en-US" sz="2200" dirty="0" smtClean="0">
                <a:latin typeface="Times New Roman" pitchFamily="18" charset="0"/>
                <a:cs typeface="Times New Roman" pitchFamily="18" charset="0"/>
              </a:rPr>
              <a:t>attrition (person not leaving) </a:t>
            </a:r>
            <a:r>
              <a:rPr lang="en-US" sz="2200" dirty="0">
                <a:latin typeface="Times New Roman" pitchFamily="18" charset="0"/>
                <a:cs typeface="Times New Roman" pitchFamily="18" charset="0"/>
              </a:rPr>
              <a:t>of good people is a sign of success.</a:t>
            </a:r>
          </a:p>
          <a:p>
            <a:pPr algn="just"/>
            <a:r>
              <a:rPr lang="en-US" sz="2200" dirty="0">
                <a:latin typeface="Times New Roman" pitchFamily="18" charset="0"/>
                <a:cs typeface="Times New Roman" pitchFamily="18" charset="0"/>
              </a:rPr>
              <a:t>An increase in unplanned </a:t>
            </a:r>
            <a:r>
              <a:rPr lang="en-US" sz="2200" dirty="0" smtClean="0">
                <a:latin typeface="Times New Roman" pitchFamily="18" charset="0"/>
                <a:cs typeface="Times New Roman" pitchFamily="18" charset="0"/>
              </a:rPr>
              <a:t>attrition- people </a:t>
            </a:r>
            <a:r>
              <a:rPr lang="en-US" sz="2200" dirty="0">
                <a:latin typeface="Times New Roman" pitchFamily="18" charset="0"/>
                <a:cs typeface="Times New Roman" pitchFamily="18" charset="0"/>
              </a:rPr>
              <a:t>leaving a project </a:t>
            </a:r>
            <a:r>
              <a:rPr lang="en-US" sz="2200" dirty="0" smtClean="0">
                <a:latin typeface="Times New Roman" pitchFamily="18" charset="0"/>
                <a:cs typeface="Times New Roman" pitchFamily="18" charset="0"/>
              </a:rPr>
              <a:t>prematurely-is </a:t>
            </a:r>
            <a:r>
              <a:rPr lang="en-US" sz="2200" dirty="0">
                <a:latin typeface="Times New Roman" pitchFamily="18" charset="0"/>
                <a:cs typeface="Times New Roman" pitchFamily="18" charset="0"/>
              </a:rPr>
              <a:t>one of the most glaring indicators that a project is destined for trouble.</a:t>
            </a:r>
          </a:p>
          <a:p>
            <a:pPr algn="just"/>
            <a:r>
              <a:rPr lang="en-US" sz="2200" dirty="0">
                <a:latin typeface="Times New Roman" pitchFamily="18" charset="0"/>
                <a:cs typeface="Times New Roman" pitchFamily="18" charset="0"/>
              </a:rPr>
              <a:t>The causes of such attrition can vary, but they are usually personnel dissatisfaction with management methods, lack of teamwork, or probability of failure in meeting the planned objectives.</a:t>
            </a:r>
          </a:p>
          <a:p>
            <a:pPr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152400" y="152400"/>
            <a:ext cx="8839200" cy="6553200"/>
          </a:xfrm>
        </p:spPr>
        <p:txBody>
          <a:bodyPr>
            <a:normAutofit/>
          </a:bodyPr>
          <a:lstStyle/>
          <a:p>
            <a:pPr algn="just">
              <a:buFontTx/>
              <a:buNone/>
            </a:pPr>
            <a:r>
              <a:rPr lang="en-US" sz="2200" b="1" dirty="0">
                <a:latin typeface="Times New Roman" pitchFamily="18" charset="0"/>
                <a:cs typeface="Times New Roman" pitchFamily="18" charset="0"/>
              </a:rPr>
              <a:t>Change Traffic And </a:t>
            </a:r>
            <a:r>
              <a:rPr lang="en-US" sz="2200" b="1" dirty="0" smtClean="0">
                <a:latin typeface="Times New Roman" pitchFamily="18" charset="0"/>
                <a:cs typeface="Times New Roman" pitchFamily="18" charset="0"/>
              </a:rPr>
              <a:t>Stability</a:t>
            </a:r>
          </a:p>
          <a:p>
            <a:pPr algn="just">
              <a:buFontTx/>
              <a:buNone/>
            </a:pPr>
            <a:endParaRPr lang="en-US" sz="2200" b="1"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Overall </a:t>
            </a:r>
            <a:r>
              <a:rPr lang="en-US" sz="2200" b="1" dirty="0">
                <a:latin typeface="Times New Roman" pitchFamily="18" charset="0"/>
                <a:cs typeface="Times New Roman" pitchFamily="18" charset="0"/>
              </a:rPr>
              <a:t>change traffic</a:t>
            </a:r>
            <a:r>
              <a:rPr lang="en-US" sz="2200" dirty="0">
                <a:latin typeface="Times New Roman" pitchFamily="18" charset="0"/>
                <a:cs typeface="Times New Roman" pitchFamily="18" charset="0"/>
              </a:rPr>
              <a:t> is one specific indicator of progress and quality.</a:t>
            </a:r>
          </a:p>
          <a:p>
            <a:pPr algn="just"/>
            <a:endParaRPr lang="en-US" sz="2200"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Change </a:t>
            </a:r>
            <a:r>
              <a:rPr lang="en-US" sz="2200" b="1" i="1" dirty="0">
                <a:latin typeface="Times New Roman" pitchFamily="18" charset="0"/>
                <a:cs typeface="Times New Roman" pitchFamily="18" charset="0"/>
              </a:rPr>
              <a:t>traffic</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is defined as the number of software change orders opened and closed over the life cycle. This metric can be collected by change type, by release, across all releases, by team, by components, by subsystem and so forth.</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Coupled </a:t>
            </a:r>
            <a:r>
              <a:rPr lang="en-US" sz="2200" dirty="0">
                <a:latin typeface="Times New Roman" pitchFamily="18" charset="0"/>
                <a:cs typeface="Times New Roman" pitchFamily="18" charset="0"/>
              </a:rPr>
              <a:t>with the </a:t>
            </a:r>
            <a:r>
              <a:rPr lang="en-US" sz="2200" b="1" dirty="0">
                <a:latin typeface="Times New Roman" pitchFamily="18" charset="0"/>
                <a:cs typeface="Times New Roman" pitchFamily="18" charset="0"/>
              </a:rPr>
              <a:t>work and progress metrics</a:t>
            </a:r>
            <a:r>
              <a:rPr lang="en-US" sz="2200" dirty="0">
                <a:latin typeface="Times New Roman" pitchFamily="18" charset="0"/>
                <a:cs typeface="Times New Roman" pitchFamily="18" charset="0"/>
              </a:rPr>
              <a:t>, it provides </a:t>
            </a:r>
            <a:r>
              <a:rPr lang="en-US" sz="2200" b="1" dirty="0">
                <a:latin typeface="Times New Roman" pitchFamily="18" charset="0"/>
                <a:cs typeface="Times New Roman" pitchFamily="18" charset="0"/>
              </a:rPr>
              <a:t>insight</a:t>
            </a:r>
            <a:r>
              <a:rPr lang="en-US" sz="2200" dirty="0">
                <a:latin typeface="Times New Roman" pitchFamily="18" charset="0"/>
                <a:cs typeface="Times New Roman" pitchFamily="18" charset="0"/>
              </a:rPr>
              <a:t> into the </a:t>
            </a:r>
            <a:r>
              <a:rPr lang="en-US" sz="2200" b="1" dirty="0">
                <a:latin typeface="Times New Roman" pitchFamily="18" charset="0"/>
                <a:cs typeface="Times New Roman" pitchFamily="18" charset="0"/>
              </a:rPr>
              <a:t>stability of the software</a:t>
            </a:r>
            <a:r>
              <a:rPr lang="en-US" sz="2200" dirty="0">
                <a:latin typeface="Times New Roman" pitchFamily="18" charset="0"/>
                <a:cs typeface="Times New Roman" pitchFamily="18" charset="0"/>
              </a:rPr>
              <a:t> and its </a:t>
            </a:r>
            <a:r>
              <a:rPr lang="en-US" sz="2200" b="1" dirty="0">
                <a:latin typeface="Times New Roman" pitchFamily="18" charset="0"/>
                <a:cs typeface="Times New Roman" pitchFamily="18" charset="0"/>
              </a:rPr>
              <a:t>convergence toward stability</a:t>
            </a:r>
            <a:r>
              <a:rPr lang="en-US" sz="2200" dirty="0">
                <a:latin typeface="Times New Roman" pitchFamily="18" charset="0"/>
                <a:cs typeface="Times New Roman" pitchFamily="18" charset="0"/>
              </a:rPr>
              <a:t> </a:t>
            </a:r>
            <a:r>
              <a:rPr lang="en-US" sz="2200" b="1" dirty="0" smtClean="0">
                <a:latin typeface="Times New Roman" pitchFamily="18" charset="0"/>
                <a:cs typeface="Times New Roman" pitchFamily="18" charset="0"/>
              </a:rPr>
              <a:t>(or </a:t>
            </a:r>
            <a:r>
              <a:rPr lang="en-US" sz="2200" b="1" dirty="0">
                <a:latin typeface="Times New Roman" pitchFamily="18" charset="0"/>
                <a:cs typeface="Times New Roman" pitchFamily="18" charset="0"/>
              </a:rPr>
              <a:t>divergence toward </a:t>
            </a:r>
            <a:r>
              <a:rPr lang="en-US" sz="2200" b="1" dirty="0" smtClean="0">
                <a:latin typeface="Times New Roman" pitchFamily="18" charset="0"/>
                <a:cs typeface="Times New Roman" pitchFamily="18" charset="0"/>
              </a:rPr>
              <a:t>instability)</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algn="just"/>
            <a:endParaRPr lang="en-US" sz="2200"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Stability</a:t>
            </a:r>
            <a:r>
              <a:rPr lang="en-US" sz="2200" i="1"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is defined as the relationship between opened versus closed SCOs. The change traffic relative to the release schedule provides insight into schedule predictability, which is the primary value of this metric and an indicator of how well the process is performing</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152400" y="152400"/>
            <a:ext cx="8839200" cy="6553200"/>
          </a:xfrm>
        </p:spPr>
        <p:txBody>
          <a:bodyPr>
            <a:normAutofit/>
          </a:bodyPr>
          <a:lstStyle/>
          <a:p>
            <a:pPr algn="just">
              <a:buFontTx/>
              <a:buNone/>
            </a:pPr>
            <a:r>
              <a:rPr lang="en-US" sz="2200" b="1" dirty="0" smtClean="0">
                <a:latin typeface="Times New Roman" pitchFamily="18" charset="0"/>
                <a:cs typeface="Times New Roman" pitchFamily="18" charset="0"/>
              </a:rPr>
              <a:t>Breakage </a:t>
            </a:r>
            <a:r>
              <a:rPr lang="en-US" sz="2200" b="1" dirty="0">
                <a:latin typeface="Times New Roman" pitchFamily="18" charset="0"/>
                <a:cs typeface="Times New Roman" pitchFamily="18" charset="0"/>
              </a:rPr>
              <a:t>And Modularity</a:t>
            </a:r>
          </a:p>
          <a:p>
            <a:pPr algn="just"/>
            <a:endParaRPr lang="en-US" sz="2200"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Breakage</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is defined as the average extent of change, which is the amount of software baseline that needs rework </a:t>
            </a:r>
            <a:r>
              <a:rPr lang="en-US" sz="2200" dirty="0" smtClean="0">
                <a:latin typeface="Times New Roman" pitchFamily="18" charset="0"/>
                <a:cs typeface="Times New Roman" pitchFamily="18" charset="0"/>
              </a:rPr>
              <a:t>(in </a:t>
            </a:r>
            <a:r>
              <a:rPr lang="en-US" sz="2200" dirty="0">
                <a:latin typeface="Times New Roman" pitchFamily="18" charset="0"/>
                <a:cs typeface="Times New Roman" pitchFamily="18" charset="0"/>
              </a:rPr>
              <a:t>SLOC, function points, components, subsystems, files, </a:t>
            </a:r>
            <a:r>
              <a:rPr lang="en-US" sz="2200" dirty="0" smtClean="0">
                <a:latin typeface="Times New Roman" pitchFamily="18" charset="0"/>
                <a:cs typeface="Times New Roman" pitchFamily="18" charset="0"/>
              </a:rPr>
              <a:t>etc).</a:t>
            </a:r>
            <a:endParaRPr lang="en-US" sz="2200" dirty="0">
              <a:latin typeface="Times New Roman" pitchFamily="18" charset="0"/>
              <a:cs typeface="Times New Roman" pitchFamily="18" charset="0"/>
            </a:endParaRPr>
          </a:p>
          <a:p>
            <a:pPr algn="just"/>
            <a:endParaRPr lang="en-US" sz="2200" b="1"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Modularity</a:t>
            </a:r>
            <a:r>
              <a:rPr lang="en-US" sz="2200" i="1"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is the average breakage trend over time. </a:t>
            </a:r>
            <a:endParaRPr lang="en-US" sz="2200" dirty="0" smtClean="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This indicator provides insight into the kind or unkind character of software change.</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In </a:t>
            </a:r>
            <a:r>
              <a:rPr lang="en-US" sz="2200" dirty="0">
                <a:latin typeface="Times New Roman" pitchFamily="18" charset="0"/>
                <a:cs typeface="Times New Roman" pitchFamily="18" charset="0"/>
              </a:rPr>
              <a:t>a mature development process, earlier changes are expected to result in more scrap than later changes.</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Breakage </a:t>
            </a:r>
            <a:r>
              <a:rPr lang="en-US" sz="2200" dirty="0">
                <a:latin typeface="Times New Roman" pitchFamily="18" charset="0"/>
                <a:cs typeface="Times New Roman" pitchFamily="18" charset="0"/>
              </a:rPr>
              <a:t>trends that are increasing with time clearly indicate that product maintainability is suspect.</a:t>
            </a:r>
          </a:p>
          <a:p>
            <a:pPr algn="just">
              <a:buFontTx/>
              <a:buNone/>
            </a:pPr>
            <a:endParaRPr lang="en-US" sz="2200" i="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152400" y="152400"/>
            <a:ext cx="8839200" cy="6553200"/>
          </a:xfrm>
        </p:spPr>
        <p:txBody>
          <a:bodyPr/>
          <a:lstStyle/>
          <a:p>
            <a:pPr>
              <a:buFontTx/>
              <a:buNone/>
            </a:pPr>
            <a:r>
              <a:rPr lang="en-US" sz="2200" b="1" dirty="0">
                <a:latin typeface="Times New Roman" pitchFamily="18" charset="0"/>
                <a:cs typeface="Times New Roman" pitchFamily="18" charset="0"/>
              </a:rPr>
              <a:t>Project Organizations</a:t>
            </a:r>
          </a:p>
          <a:p>
            <a:pPr>
              <a:buFontTx/>
              <a:buNone/>
            </a:pPr>
            <a:endParaRPr lang="en-US" sz="1800" dirty="0"/>
          </a:p>
        </p:txBody>
      </p:sp>
      <p:sp>
        <p:nvSpPr>
          <p:cNvPr id="84996" name="Rectangle 4"/>
          <p:cNvSpPr>
            <a:spLocks noChangeArrowheads="1"/>
          </p:cNvSpPr>
          <p:nvPr/>
        </p:nvSpPr>
        <p:spPr bwMode="auto">
          <a:xfrm>
            <a:off x="3048000" y="1371600"/>
            <a:ext cx="26670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Management</a:t>
            </a:r>
          </a:p>
        </p:txBody>
      </p:sp>
      <p:sp>
        <p:nvSpPr>
          <p:cNvPr id="84999" name="Rectangle 7"/>
          <p:cNvSpPr>
            <a:spLocks noChangeArrowheads="1"/>
          </p:cNvSpPr>
          <p:nvPr/>
        </p:nvSpPr>
        <p:spPr bwMode="auto">
          <a:xfrm>
            <a:off x="609600" y="3200400"/>
            <a:ext cx="2971800" cy="6096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Systems Engineering</a:t>
            </a:r>
          </a:p>
        </p:txBody>
      </p:sp>
      <p:sp>
        <p:nvSpPr>
          <p:cNvPr id="85000" name="Rectangle 8"/>
          <p:cNvSpPr>
            <a:spLocks noChangeArrowheads="1"/>
          </p:cNvSpPr>
          <p:nvPr/>
        </p:nvSpPr>
        <p:spPr bwMode="auto">
          <a:xfrm>
            <a:off x="4953000" y="3200400"/>
            <a:ext cx="3124200" cy="6096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Administration </a:t>
            </a:r>
          </a:p>
        </p:txBody>
      </p:sp>
      <p:sp>
        <p:nvSpPr>
          <p:cNvPr id="85001" name="Rectangle 9"/>
          <p:cNvSpPr>
            <a:spLocks noChangeArrowheads="1"/>
          </p:cNvSpPr>
          <p:nvPr/>
        </p:nvSpPr>
        <p:spPr bwMode="auto">
          <a:xfrm>
            <a:off x="381000" y="5181600"/>
            <a:ext cx="26670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Architecture</a:t>
            </a:r>
          </a:p>
        </p:txBody>
      </p:sp>
      <p:sp>
        <p:nvSpPr>
          <p:cNvPr id="85002" name="Rectangle 10"/>
          <p:cNvSpPr>
            <a:spLocks noChangeArrowheads="1"/>
          </p:cNvSpPr>
          <p:nvPr/>
        </p:nvSpPr>
        <p:spPr bwMode="auto">
          <a:xfrm>
            <a:off x="3124200" y="5181600"/>
            <a:ext cx="26670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Development</a:t>
            </a:r>
          </a:p>
        </p:txBody>
      </p:sp>
      <p:sp>
        <p:nvSpPr>
          <p:cNvPr id="85003" name="Rectangle 11"/>
          <p:cNvSpPr>
            <a:spLocks noChangeArrowheads="1"/>
          </p:cNvSpPr>
          <p:nvPr/>
        </p:nvSpPr>
        <p:spPr bwMode="auto">
          <a:xfrm>
            <a:off x="5867400" y="5181600"/>
            <a:ext cx="26670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Software Assessment</a:t>
            </a:r>
          </a:p>
        </p:txBody>
      </p:sp>
      <p:sp>
        <p:nvSpPr>
          <p:cNvPr id="85007" name="Line 15"/>
          <p:cNvSpPr>
            <a:spLocks noChangeShapeType="1"/>
          </p:cNvSpPr>
          <p:nvPr/>
        </p:nvSpPr>
        <p:spPr bwMode="auto">
          <a:xfrm>
            <a:off x="4343400" y="1905000"/>
            <a:ext cx="0" cy="3276600"/>
          </a:xfrm>
          <a:prstGeom prst="line">
            <a:avLst/>
          </a:prstGeom>
          <a:noFill/>
          <a:ln w="9525">
            <a:solidFill>
              <a:schemeClr val="tx1"/>
            </a:solidFill>
            <a:round/>
          </a:ln>
          <a:effectLst/>
        </p:spPr>
        <p:txBody>
          <a:bodyPr/>
          <a:lstStyle/>
          <a:p>
            <a:endParaRPr lang="en-US"/>
          </a:p>
        </p:txBody>
      </p:sp>
      <p:sp>
        <p:nvSpPr>
          <p:cNvPr id="85008" name="Line 16"/>
          <p:cNvSpPr>
            <a:spLocks noChangeShapeType="1"/>
          </p:cNvSpPr>
          <p:nvPr/>
        </p:nvSpPr>
        <p:spPr bwMode="auto">
          <a:xfrm>
            <a:off x="3581400" y="3505200"/>
            <a:ext cx="1371600" cy="0"/>
          </a:xfrm>
          <a:prstGeom prst="line">
            <a:avLst/>
          </a:prstGeom>
          <a:noFill/>
          <a:ln w="9525">
            <a:solidFill>
              <a:schemeClr val="tx1"/>
            </a:solidFill>
            <a:round/>
          </a:ln>
          <a:effectLst/>
        </p:spPr>
        <p:txBody>
          <a:bodyPr/>
          <a:lstStyle/>
          <a:p>
            <a:endParaRPr lang="en-US"/>
          </a:p>
        </p:txBody>
      </p:sp>
      <p:sp>
        <p:nvSpPr>
          <p:cNvPr id="85009" name="Line 17"/>
          <p:cNvSpPr>
            <a:spLocks noChangeShapeType="1"/>
          </p:cNvSpPr>
          <p:nvPr/>
        </p:nvSpPr>
        <p:spPr bwMode="auto">
          <a:xfrm flipV="1">
            <a:off x="1981200" y="4876800"/>
            <a:ext cx="0" cy="304800"/>
          </a:xfrm>
          <a:prstGeom prst="line">
            <a:avLst/>
          </a:prstGeom>
          <a:noFill/>
          <a:ln w="9525">
            <a:solidFill>
              <a:schemeClr val="tx1"/>
            </a:solidFill>
            <a:round/>
          </a:ln>
          <a:effectLst/>
        </p:spPr>
        <p:txBody>
          <a:bodyPr/>
          <a:lstStyle/>
          <a:p>
            <a:endParaRPr lang="en-US"/>
          </a:p>
        </p:txBody>
      </p:sp>
      <p:sp>
        <p:nvSpPr>
          <p:cNvPr id="85010" name="Line 18"/>
          <p:cNvSpPr>
            <a:spLocks noChangeShapeType="1"/>
          </p:cNvSpPr>
          <p:nvPr/>
        </p:nvSpPr>
        <p:spPr bwMode="auto">
          <a:xfrm>
            <a:off x="1981200" y="4876800"/>
            <a:ext cx="5181600" cy="0"/>
          </a:xfrm>
          <a:prstGeom prst="line">
            <a:avLst/>
          </a:prstGeom>
          <a:noFill/>
          <a:ln w="9525">
            <a:solidFill>
              <a:schemeClr val="tx1"/>
            </a:solidFill>
            <a:round/>
          </a:ln>
          <a:effectLst/>
        </p:spPr>
        <p:txBody>
          <a:bodyPr/>
          <a:lstStyle/>
          <a:p>
            <a:endParaRPr lang="en-US"/>
          </a:p>
        </p:txBody>
      </p:sp>
      <p:sp>
        <p:nvSpPr>
          <p:cNvPr id="85011" name="Line 19"/>
          <p:cNvSpPr>
            <a:spLocks noChangeShapeType="1"/>
          </p:cNvSpPr>
          <p:nvPr/>
        </p:nvSpPr>
        <p:spPr bwMode="auto">
          <a:xfrm>
            <a:off x="7162800" y="4876800"/>
            <a:ext cx="0" cy="304800"/>
          </a:xfrm>
          <a:prstGeom prst="line">
            <a:avLst/>
          </a:prstGeom>
          <a:noFill/>
          <a:ln w="9525">
            <a:solidFill>
              <a:schemeClr val="tx1"/>
            </a:solidFill>
            <a:round/>
          </a:ln>
          <a:effectLst/>
        </p:spPr>
        <p:txBody>
          <a:bodyPr/>
          <a:lstStyle/>
          <a:p>
            <a:endParaRPr lang="en-US"/>
          </a:p>
        </p:txBody>
      </p:sp>
      <p:sp>
        <p:nvSpPr>
          <p:cNvPr id="85013" name="Text Box 21"/>
          <p:cNvSpPr txBox="1">
            <a:spLocks noChangeArrowheads="1"/>
          </p:cNvSpPr>
          <p:nvPr/>
        </p:nvSpPr>
        <p:spPr bwMode="auto">
          <a:xfrm>
            <a:off x="3886200" y="4800600"/>
            <a:ext cx="1828800" cy="304800"/>
          </a:xfrm>
          <a:prstGeom prst="rect">
            <a:avLst/>
          </a:prstGeom>
          <a:noFill/>
          <a:ln w="9525">
            <a:noFill/>
            <a:miter lim="800000"/>
          </a:ln>
          <a:effectLst/>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152400" y="152400"/>
            <a:ext cx="8839200" cy="6553200"/>
          </a:xfrm>
        </p:spPr>
        <p:txBody>
          <a:bodyPr>
            <a:normAutofit/>
          </a:bodyPr>
          <a:lstStyle/>
          <a:p>
            <a:pPr algn="just">
              <a:buFontTx/>
              <a:buNone/>
            </a:pPr>
            <a:r>
              <a:rPr lang="en-US" sz="2200" b="1" dirty="0" smtClean="0">
                <a:latin typeface="Times New Roman" pitchFamily="18" charset="0"/>
                <a:cs typeface="Times New Roman" pitchFamily="18" charset="0"/>
              </a:rPr>
              <a:t>Rework </a:t>
            </a:r>
            <a:r>
              <a:rPr lang="en-US" sz="2200" b="1" dirty="0">
                <a:latin typeface="Times New Roman" pitchFamily="18" charset="0"/>
                <a:cs typeface="Times New Roman" pitchFamily="18" charset="0"/>
              </a:rPr>
              <a:t>And Adaptability</a:t>
            </a:r>
          </a:p>
          <a:p>
            <a:pPr algn="just"/>
            <a:endParaRPr lang="en-US" sz="1200"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Rework</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is defined as the average cost of change, which is the effort to analyze, resolve, and retest all changes to software baselines.</a:t>
            </a:r>
          </a:p>
          <a:p>
            <a:pPr algn="just"/>
            <a:endParaRPr lang="en-US" sz="1200" i="1" dirty="0" smtClean="0">
              <a:latin typeface="Times New Roman" pitchFamily="18" charset="0"/>
              <a:cs typeface="Times New Roman" pitchFamily="18" charset="0"/>
            </a:endParaRPr>
          </a:p>
          <a:p>
            <a:pPr algn="just"/>
            <a:r>
              <a:rPr lang="en-US" sz="2200" b="1" i="1" dirty="0" smtClean="0">
                <a:latin typeface="Times New Roman" pitchFamily="18" charset="0"/>
                <a:cs typeface="Times New Roman" pitchFamily="18" charset="0"/>
              </a:rPr>
              <a:t>Adaptability</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is defined as the rework trend over time. </a:t>
            </a:r>
            <a:endParaRPr lang="en-US" sz="2200" dirty="0" smtClean="0">
              <a:latin typeface="Times New Roman" pitchFamily="18" charset="0"/>
              <a:cs typeface="Times New Roman" pitchFamily="18" charset="0"/>
            </a:endParaRPr>
          </a:p>
          <a:p>
            <a:pPr algn="just"/>
            <a:endParaRPr lang="en-US" sz="1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Not all changes are created equal. Some changes can be made in </a:t>
            </a:r>
            <a:r>
              <a:rPr lang="en-US" sz="2200" dirty="0" smtClean="0">
                <a:latin typeface="Times New Roman" pitchFamily="18" charset="0"/>
                <a:cs typeface="Times New Roman" pitchFamily="18" charset="0"/>
              </a:rPr>
              <a:t>staff-hour</a:t>
            </a:r>
            <a:r>
              <a:rPr lang="en-US" sz="2200" dirty="0">
                <a:latin typeface="Times New Roman" pitchFamily="18" charset="0"/>
                <a:cs typeface="Times New Roman" pitchFamily="18" charset="0"/>
              </a:rPr>
              <a:t>, while others take </a:t>
            </a:r>
            <a:r>
              <a:rPr lang="en-US" sz="2200" dirty="0" smtClean="0">
                <a:latin typeface="Times New Roman" pitchFamily="18" charset="0"/>
                <a:cs typeface="Times New Roman" pitchFamily="18" charset="0"/>
              </a:rPr>
              <a:t>staff-weeks</a:t>
            </a:r>
            <a:r>
              <a:rPr lang="en-US" sz="2200" dirty="0">
                <a:latin typeface="Times New Roman" pitchFamily="18" charset="0"/>
                <a:cs typeface="Times New Roman" pitchFamily="18" charset="0"/>
              </a:rPr>
              <a:t>.</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This </a:t>
            </a:r>
            <a:r>
              <a:rPr lang="en-US" sz="2200" dirty="0">
                <a:latin typeface="Times New Roman" pitchFamily="18" charset="0"/>
                <a:cs typeface="Times New Roman" pitchFamily="18" charset="0"/>
              </a:rPr>
              <a:t>metric provides insight into rework measurement.</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In </a:t>
            </a:r>
            <a:r>
              <a:rPr lang="en-US" sz="2200" dirty="0">
                <a:latin typeface="Times New Roman" pitchFamily="18" charset="0"/>
                <a:cs typeface="Times New Roman" pitchFamily="18" charset="0"/>
              </a:rPr>
              <a:t>iterative development process, earlier changes </a:t>
            </a:r>
            <a:r>
              <a:rPr lang="en-US" sz="2200" dirty="0" smtClean="0">
                <a:latin typeface="Times New Roman" pitchFamily="18" charset="0"/>
                <a:cs typeface="Times New Roman" pitchFamily="18" charset="0"/>
              </a:rPr>
              <a:t>(architectural </a:t>
            </a:r>
            <a:r>
              <a:rPr lang="en-US" sz="2200" dirty="0">
                <a:latin typeface="Times New Roman" pitchFamily="18" charset="0"/>
                <a:cs typeface="Times New Roman" pitchFamily="18" charset="0"/>
              </a:rPr>
              <a:t>changes, which affect multiple components and </a:t>
            </a:r>
            <a:r>
              <a:rPr lang="en-US" sz="2200" dirty="0" smtClean="0">
                <a:latin typeface="Times New Roman" pitchFamily="18" charset="0"/>
                <a:cs typeface="Times New Roman" pitchFamily="18" charset="0"/>
              </a:rPr>
              <a:t>people) </a:t>
            </a:r>
            <a:r>
              <a:rPr lang="en-US" sz="2200" dirty="0">
                <a:latin typeface="Times New Roman" pitchFamily="18" charset="0"/>
                <a:cs typeface="Times New Roman" pitchFamily="18" charset="0"/>
              </a:rPr>
              <a:t>are expected to require more rework than later changes </a:t>
            </a:r>
            <a:r>
              <a:rPr lang="en-US" sz="2200" dirty="0" smtClean="0">
                <a:latin typeface="Times New Roman" pitchFamily="18" charset="0"/>
                <a:cs typeface="Times New Roman" pitchFamily="18" charset="0"/>
              </a:rPr>
              <a:t>(implementation </a:t>
            </a:r>
            <a:r>
              <a:rPr lang="en-US" sz="2200" dirty="0">
                <a:latin typeface="Times New Roman" pitchFamily="18" charset="0"/>
                <a:cs typeface="Times New Roman" pitchFamily="18" charset="0"/>
              </a:rPr>
              <a:t>changes, which tend to be confined to a single component or </a:t>
            </a:r>
            <a:r>
              <a:rPr lang="en-US" sz="2200" dirty="0" smtClean="0">
                <a:latin typeface="Times New Roman" pitchFamily="18" charset="0"/>
                <a:cs typeface="Times New Roman" pitchFamily="18" charset="0"/>
              </a:rPr>
              <a:t>person).</a:t>
            </a:r>
            <a:endParaRPr lang="en-US" sz="2200" dirty="0">
              <a:latin typeface="Times New Roman" pitchFamily="18" charset="0"/>
              <a:cs typeface="Times New Roman" pitchFamily="18" charset="0"/>
            </a:endParaRP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Rework </a:t>
            </a:r>
            <a:r>
              <a:rPr lang="en-US" sz="2200" dirty="0">
                <a:latin typeface="Times New Roman" pitchFamily="18" charset="0"/>
                <a:cs typeface="Times New Roman" pitchFamily="18" charset="0"/>
              </a:rPr>
              <a:t>trends that are increasing with time clearly indicate that product maintainability is suspect.</a:t>
            </a:r>
          </a:p>
          <a:p>
            <a:pPr algn="just"/>
            <a:endParaRPr lang="en-US" sz="2200" dirty="0">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b="1" dirty="0" smtClean="0">
                <a:latin typeface="Times New Roman" pitchFamily="18" charset="0"/>
                <a:cs typeface="Times New Roman" pitchFamily="18" charset="0"/>
              </a:rPr>
              <a:t>MTBF (Mean Time Between Failure) </a:t>
            </a:r>
            <a:r>
              <a:rPr lang="en-US" sz="2200" b="1" dirty="0">
                <a:latin typeface="Times New Roman" pitchFamily="18" charset="0"/>
                <a:cs typeface="Times New Roman" pitchFamily="18" charset="0"/>
              </a:rPr>
              <a:t>And Maturity</a:t>
            </a:r>
          </a:p>
          <a:p>
            <a:pPr marL="609600" indent="-609600" algn="just"/>
            <a:endParaRPr lang="en-US" sz="1200" i="1" dirty="0">
              <a:latin typeface="Times New Roman" pitchFamily="18" charset="0"/>
              <a:cs typeface="Times New Roman" pitchFamily="18" charset="0"/>
            </a:endParaRPr>
          </a:p>
          <a:p>
            <a:pPr marL="609600" indent="-609600" algn="just"/>
            <a:r>
              <a:rPr lang="en-US" sz="2200" b="1" i="1" dirty="0">
                <a:latin typeface="Times New Roman" pitchFamily="18" charset="0"/>
                <a:cs typeface="Times New Roman" pitchFamily="18" charset="0"/>
              </a:rPr>
              <a:t>MTBF</a:t>
            </a:r>
            <a:r>
              <a:rPr lang="en-US" sz="2200" dirty="0">
                <a:latin typeface="Times New Roman" pitchFamily="18" charset="0"/>
                <a:cs typeface="Times New Roman" pitchFamily="18" charset="0"/>
              </a:rPr>
              <a:t> is the average usage time between software faults. MTBF is computed by dividing the test hours by the number of type 0 and type 1 SCOs.</a:t>
            </a:r>
          </a:p>
          <a:p>
            <a:pPr marL="609600" indent="-609600" algn="just"/>
            <a:endParaRPr lang="en-US" sz="1200" b="1" i="1" dirty="0" smtClean="0">
              <a:latin typeface="Times New Roman" pitchFamily="18" charset="0"/>
              <a:cs typeface="Times New Roman" pitchFamily="18" charset="0"/>
            </a:endParaRPr>
          </a:p>
          <a:p>
            <a:pPr marL="609600" indent="-609600" algn="just"/>
            <a:r>
              <a:rPr lang="en-US" sz="2200" b="1" i="1" dirty="0" smtClean="0">
                <a:latin typeface="Times New Roman" pitchFamily="18" charset="0"/>
                <a:cs typeface="Times New Roman" pitchFamily="18" charset="0"/>
              </a:rPr>
              <a:t>Maturity</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is defined as the MTBF trend over time.</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Software </a:t>
            </a:r>
            <a:r>
              <a:rPr lang="en-US" sz="2200" dirty="0">
                <a:latin typeface="Times New Roman" pitchFamily="18" charset="0"/>
                <a:cs typeface="Times New Roman" pitchFamily="18" charset="0"/>
              </a:rPr>
              <a:t>errors can be categorized into two types :</a:t>
            </a:r>
          </a:p>
          <a:p>
            <a:pPr marL="609600" indent="-609600" algn="just">
              <a:buFontTx/>
              <a:buAutoNum type="arabicPeriod"/>
            </a:pPr>
            <a:r>
              <a:rPr lang="en-US" sz="2200" dirty="0" smtClean="0">
                <a:latin typeface="Times New Roman" pitchFamily="18" charset="0"/>
                <a:cs typeface="Times New Roman" pitchFamily="18" charset="0"/>
              </a:rPr>
              <a:t>Deterministic – Bohr-bugs</a:t>
            </a:r>
            <a:endParaRPr lang="en-US" sz="2200" dirty="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Nondeterministic – </a:t>
            </a:r>
            <a:r>
              <a:rPr lang="en-US" sz="2200" dirty="0" err="1" smtClean="0">
                <a:latin typeface="Times New Roman" pitchFamily="18" charset="0"/>
                <a:cs typeface="Times New Roman" pitchFamily="18" charset="0"/>
              </a:rPr>
              <a:t>Heisen</a:t>
            </a:r>
            <a:r>
              <a:rPr lang="en-US" sz="2200" dirty="0" smtClean="0">
                <a:latin typeface="Times New Roman" pitchFamily="18" charset="0"/>
                <a:cs typeface="Times New Roman" pitchFamily="18" charset="0"/>
              </a:rPr>
              <a:t>-bugs</a:t>
            </a:r>
            <a:endParaRPr lang="en-US" sz="2200" dirty="0">
              <a:latin typeface="Times New Roman" pitchFamily="18" charset="0"/>
              <a:cs typeface="Times New Roman"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52400" y="152400"/>
            <a:ext cx="8839200" cy="6553200"/>
          </a:xfrm>
        </p:spPr>
        <p:txBody>
          <a:bodyPr>
            <a:normAutofit/>
          </a:bodyPr>
          <a:lstStyle/>
          <a:p>
            <a:pPr marL="609600" indent="-609600" algn="just"/>
            <a:r>
              <a:rPr lang="en-US" sz="2200" dirty="0" smtClean="0">
                <a:latin typeface="Times New Roman" pitchFamily="18" charset="0"/>
                <a:cs typeface="Times New Roman" pitchFamily="18" charset="0"/>
              </a:rPr>
              <a:t>Bohr-bugs </a:t>
            </a:r>
            <a:r>
              <a:rPr lang="en-US" sz="2200" dirty="0">
                <a:latin typeface="Times New Roman" pitchFamily="18" charset="0"/>
                <a:cs typeface="Times New Roman" pitchFamily="18" charset="0"/>
              </a:rPr>
              <a:t>represent a class of errors that always result when the software is stimulated in a certain way. These errors are predominantly caused by coding errors, and changes are isolated to a single component.</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err="1" smtClean="0">
                <a:latin typeface="Times New Roman" pitchFamily="18" charset="0"/>
                <a:cs typeface="Times New Roman" pitchFamily="18" charset="0"/>
              </a:rPr>
              <a:t>Heisen</a:t>
            </a:r>
            <a:r>
              <a:rPr lang="en-US" sz="2200" dirty="0" smtClean="0">
                <a:latin typeface="Times New Roman" pitchFamily="18" charset="0"/>
                <a:cs typeface="Times New Roman" pitchFamily="18" charset="0"/>
              </a:rPr>
              <a:t>-bugs </a:t>
            </a:r>
            <a:r>
              <a:rPr lang="en-US" sz="2200" dirty="0">
                <a:latin typeface="Times New Roman" pitchFamily="18" charset="0"/>
                <a:cs typeface="Times New Roman" pitchFamily="18" charset="0"/>
              </a:rPr>
              <a:t>are software faults that are coincidental with a certain probabilistic occurrence of a given situation. These errors are almost always design errors </a:t>
            </a:r>
            <a:r>
              <a:rPr lang="en-US" sz="2200" dirty="0" smtClean="0">
                <a:latin typeface="Times New Roman" pitchFamily="18" charset="0"/>
                <a:cs typeface="Times New Roman" pitchFamily="18" charset="0"/>
              </a:rPr>
              <a:t>and are </a:t>
            </a:r>
            <a:r>
              <a:rPr lang="en-US" sz="2200" dirty="0">
                <a:latin typeface="Times New Roman" pitchFamily="18" charset="0"/>
                <a:cs typeface="Times New Roman" pitchFamily="18" charset="0"/>
              </a:rPr>
              <a:t>not repeatable even when the software is stimulated in the same apparent way.</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Conventional </a:t>
            </a:r>
            <a:r>
              <a:rPr lang="en-US" sz="2200" dirty="0">
                <a:latin typeface="Times New Roman" pitchFamily="18" charset="0"/>
                <a:cs typeface="Times New Roman" pitchFamily="18" charset="0"/>
              </a:rPr>
              <a:t>software programs executing a single program on a single processor </a:t>
            </a:r>
            <a:r>
              <a:rPr lang="en-US" sz="2200" dirty="0" smtClean="0">
                <a:latin typeface="Times New Roman" pitchFamily="18" charset="0"/>
                <a:cs typeface="Times New Roman" pitchFamily="18" charset="0"/>
              </a:rPr>
              <a:t>contain Bohr-bugs</a:t>
            </a:r>
            <a:r>
              <a:rPr lang="en-US" sz="2200" dirty="0">
                <a:latin typeface="Times New Roman" pitchFamily="18" charset="0"/>
                <a:cs typeface="Times New Roman" pitchFamily="18" charset="0"/>
              </a:rPr>
              <a:t>.</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Modern</a:t>
            </a:r>
            <a:r>
              <a:rPr lang="en-US" sz="2200" dirty="0">
                <a:latin typeface="Times New Roman" pitchFamily="18" charset="0"/>
                <a:cs typeface="Times New Roman" pitchFamily="18" charset="0"/>
              </a:rPr>
              <a:t>, distributed systems with numerous interoperating components executing across a network of processors are exposed to </a:t>
            </a:r>
            <a:r>
              <a:rPr lang="en-US" sz="2200" dirty="0" err="1" smtClean="0">
                <a:latin typeface="Times New Roman" pitchFamily="18" charset="0"/>
                <a:cs typeface="Times New Roman" pitchFamily="18" charset="0"/>
              </a:rPr>
              <a:t>Heisen</a:t>
            </a:r>
            <a:r>
              <a:rPr lang="en-US" sz="2200" dirty="0" smtClean="0">
                <a:latin typeface="Times New Roman" pitchFamily="18" charset="0"/>
                <a:cs typeface="Times New Roman" pitchFamily="18" charset="0"/>
              </a:rPr>
              <a:t>-bugs</a:t>
            </a:r>
            <a:r>
              <a:rPr lang="en-US" sz="2200" dirty="0">
                <a:latin typeface="Times New Roman" pitchFamily="18" charset="0"/>
                <a:cs typeface="Times New Roman" pitchFamily="18" charset="0"/>
              </a:rPr>
              <a:t>, which are far more complicated to detect, analyze and resolve.</a:t>
            </a:r>
          </a:p>
          <a:p>
            <a:pPr marL="609600" indent="-609600" algn="just"/>
            <a:endParaRPr lang="en-US" sz="2200" dirty="0">
              <a:latin typeface="Times New Roman" pitchFamily="18" charset="0"/>
              <a:cs typeface="Times New Roman" pitchFamily="18" charset="0"/>
            </a:endParaRPr>
          </a:p>
          <a:p>
            <a:pPr marL="609600" indent="-609600" algn="just"/>
            <a:endParaRPr lang="en-US" sz="2200" dirty="0">
              <a:latin typeface="Times New Roman" pitchFamily="18" charset="0"/>
              <a:cs typeface="Times New Roman"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b="1" dirty="0" smtClean="0">
                <a:latin typeface="Times New Roman" pitchFamily="18" charset="0"/>
                <a:cs typeface="Times New Roman" pitchFamily="18" charset="0"/>
              </a:rPr>
              <a:t>LIFE </a:t>
            </a:r>
            <a:r>
              <a:rPr lang="en-US" sz="2200" b="1" dirty="0">
                <a:latin typeface="Times New Roman" pitchFamily="18" charset="0"/>
                <a:cs typeface="Times New Roman" pitchFamily="18" charset="0"/>
              </a:rPr>
              <a:t>– CYCLE EXPECTATIONS</a:t>
            </a:r>
            <a:endParaRPr lang="en-US" sz="2200" dirty="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There </a:t>
            </a:r>
            <a:r>
              <a:rPr lang="en-US" sz="2200" dirty="0">
                <a:latin typeface="Times New Roman" pitchFamily="18" charset="0"/>
                <a:cs typeface="Times New Roman" pitchFamily="18" charset="0"/>
              </a:rPr>
              <a:t>is no mathematical or formal derivation for using the seven core metrics. There are specific reasons for selecting them :</a:t>
            </a:r>
          </a:p>
          <a:p>
            <a:pPr marL="609600" indent="-609600" algn="just">
              <a:buFontTx/>
              <a:buAutoNum type="arabicPeriod"/>
            </a:pPr>
            <a:r>
              <a:rPr lang="en-US" sz="2200" dirty="0">
                <a:latin typeface="Times New Roman" pitchFamily="18" charset="0"/>
                <a:cs typeface="Times New Roman" pitchFamily="18" charset="0"/>
              </a:rPr>
              <a:t>The quality indicators are derived from the evolving product rather than from the artifacts.</a:t>
            </a:r>
          </a:p>
          <a:p>
            <a:pPr marL="609600" indent="-609600" algn="just">
              <a:buFontTx/>
              <a:buAutoNum type="arabicPeriod"/>
            </a:pPr>
            <a:r>
              <a:rPr lang="en-US" sz="2200" dirty="0">
                <a:latin typeface="Times New Roman" pitchFamily="18" charset="0"/>
                <a:cs typeface="Times New Roman" pitchFamily="18" charset="0"/>
              </a:rPr>
              <a:t>They provide insight into the waste generated by the process. Scrap and rework metrics are a standard measurement perspective of most manufacturing processes.</a:t>
            </a:r>
          </a:p>
          <a:p>
            <a:pPr marL="609600" indent="-609600" algn="just">
              <a:buFontTx/>
              <a:buAutoNum type="arabicPeriod"/>
            </a:pPr>
            <a:r>
              <a:rPr lang="en-US" sz="2200" dirty="0">
                <a:latin typeface="Times New Roman" pitchFamily="18" charset="0"/>
                <a:cs typeface="Times New Roman" pitchFamily="18" charset="0"/>
              </a:rPr>
              <a:t>They recognize the inherently dynamic nature of an iterative development process. Rather than focus on the value, they explicitly concentrate on the trends or changes with respect to time.</a:t>
            </a:r>
          </a:p>
          <a:p>
            <a:pPr marL="609600" indent="-609600" algn="just">
              <a:buFontTx/>
              <a:buAutoNum type="arabicPeriod"/>
            </a:pPr>
            <a:r>
              <a:rPr lang="en-US" sz="2200" dirty="0">
                <a:latin typeface="Times New Roman" pitchFamily="18" charset="0"/>
                <a:cs typeface="Times New Roman" pitchFamily="18" charset="0"/>
              </a:rPr>
              <a:t>The combination of insight from the current value and the current trend provides tangible indicators for management action.</a:t>
            </a:r>
          </a:p>
          <a:p>
            <a:pPr marL="1009650" lvl="1" indent="-609600" algn="just"/>
            <a:r>
              <a:rPr lang="en-US" sz="2000" dirty="0">
                <a:latin typeface="Times New Roman" pitchFamily="18" charset="0"/>
                <a:cs typeface="Times New Roman" pitchFamily="18" charset="0"/>
              </a:rPr>
              <a:t>The actual values of these metrics can vary widely across projects, organizations, and domains.</a:t>
            </a:r>
          </a:p>
          <a:p>
            <a:pPr marL="1009650" lvl="1" indent="-609600" algn="just"/>
            <a:r>
              <a:rPr lang="en-US" sz="2000" dirty="0">
                <a:latin typeface="Times New Roman" pitchFamily="18" charset="0"/>
                <a:cs typeface="Times New Roman" pitchFamily="18" charset="0"/>
              </a:rPr>
              <a:t>A mature development organization should be able to describe metrics targets that are much more definitive and precise for its line of business and specific processes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b="1" dirty="0" smtClean="0">
                <a:latin typeface="Times New Roman" pitchFamily="18" charset="0"/>
                <a:cs typeface="Times New Roman" pitchFamily="18" charset="0"/>
              </a:rPr>
              <a:t>PRAGMATIC </a:t>
            </a:r>
            <a:r>
              <a:rPr lang="en-US" sz="2200" b="1" dirty="0">
                <a:latin typeface="Times New Roman" pitchFamily="18" charset="0"/>
                <a:cs typeface="Times New Roman" pitchFamily="18" charset="0"/>
              </a:rPr>
              <a:t>SOFTWARE METRICS</a:t>
            </a:r>
          </a:p>
          <a:p>
            <a:pPr marL="609600" indent="-609600" algn="just"/>
            <a:endParaRPr lang="en-US" sz="1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Measuring is useful, but it does not do anything for the decision makers</a:t>
            </a:r>
            <a:r>
              <a:rPr lang="en-US" sz="2200" dirty="0" smtClean="0">
                <a:latin typeface="Times New Roman" pitchFamily="18" charset="0"/>
                <a:cs typeface="Times New Roman" pitchFamily="18" charset="0"/>
              </a:rPr>
              <a:t>. It </a:t>
            </a:r>
            <a:r>
              <a:rPr lang="en-US" sz="2200" dirty="0">
                <a:latin typeface="Times New Roman" pitchFamily="18" charset="0"/>
                <a:cs typeface="Times New Roman" pitchFamily="18" charset="0"/>
              </a:rPr>
              <a:t>only provides data to help them ask the right questions, understand the context, and make objective decisions.</a:t>
            </a:r>
          </a:p>
          <a:p>
            <a:pPr marL="609600" indent="-609600" algn="just"/>
            <a:r>
              <a:rPr lang="en-US" sz="2200" dirty="0">
                <a:latin typeface="Times New Roman" pitchFamily="18" charset="0"/>
                <a:cs typeface="Times New Roman" pitchFamily="18" charset="0"/>
              </a:rPr>
              <a:t>Because of the dynamic nature of software projects, these measures must be available at any time, tailored to various subsets of the evolving product </a:t>
            </a:r>
            <a:r>
              <a:rPr lang="en-US" sz="2200" dirty="0" smtClean="0">
                <a:latin typeface="Times New Roman" pitchFamily="18" charset="0"/>
                <a:cs typeface="Times New Roman" pitchFamily="18" charset="0"/>
              </a:rPr>
              <a:t>(release</a:t>
            </a:r>
            <a:r>
              <a:rPr lang="en-US" sz="2200" dirty="0">
                <a:latin typeface="Times New Roman" pitchFamily="18" charset="0"/>
                <a:cs typeface="Times New Roman" pitchFamily="18" charset="0"/>
              </a:rPr>
              <a:t>, version, component, </a:t>
            </a:r>
            <a:r>
              <a:rPr lang="en-US" sz="2200" dirty="0" smtClean="0">
                <a:latin typeface="Times New Roman" pitchFamily="18" charset="0"/>
                <a:cs typeface="Times New Roman" pitchFamily="18" charset="0"/>
              </a:rPr>
              <a:t>class), </a:t>
            </a:r>
            <a:r>
              <a:rPr lang="en-US" sz="2200" dirty="0">
                <a:latin typeface="Times New Roman" pitchFamily="18" charset="0"/>
                <a:cs typeface="Times New Roman" pitchFamily="18" charset="0"/>
              </a:rPr>
              <a:t>and maintained so that trends can be assessed.</a:t>
            </a:r>
          </a:p>
          <a:p>
            <a:pPr marL="609600" indent="-609600" algn="just"/>
            <a:r>
              <a:rPr lang="en-US" sz="2200" dirty="0">
                <a:latin typeface="Times New Roman" pitchFamily="18" charset="0"/>
                <a:cs typeface="Times New Roman" pitchFamily="18" charset="0"/>
              </a:rPr>
              <a:t>The basic characteristics of a good metric are </a:t>
            </a:r>
          </a:p>
          <a:p>
            <a:pPr marL="609600" indent="-609600" algn="just">
              <a:buFontTx/>
              <a:buAutoNum type="arabicPeriod"/>
            </a:pPr>
            <a:r>
              <a:rPr lang="en-US" sz="2200" dirty="0">
                <a:latin typeface="Times New Roman" pitchFamily="18" charset="0"/>
                <a:cs typeface="Times New Roman" pitchFamily="18" charset="0"/>
              </a:rPr>
              <a:t>It is considered meaningful by the customer, manager, and performer.</a:t>
            </a:r>
          </a:p>
          <a:p>
            <a:pPr marL="609600" indent="-609600" algn="just">
              <a:buFontTx/>
              <a:buAutoNum type="arabicPeriod"/>
            </a:pPr>
            <a:r>
              <a:rPr lang="en-US" sz="2200" dirty="0">
                <a:latin typeface="Times New Roman" pitchFamily="18" charset="0"/>
                <a:cs typeface="Times New Roman" pitchFamily="18" charset="0"/>
              </a:rPr>
              <a:t>It demonstrates quantifiable correlation between process perturbations and business performance.</a:t>
            </a:r>
          </a:p>
          <a:p>
            <a:pPr marL="609600" indent="-609600" algn="just">
              <a:buFontTx/>
              <a:buAutoNum type="arabicPeriod"/>
            </a:pPr>
            <a:r>
              <a:rPr lang="en-US" sz="2200" dirty="0">
                <a:latin typeface="Times New Roman" pitchFamily="18" charset="0"/>
                <a:cs typeface="Times New Roman" pitchFamily="18" charset="0"/>
              </a:rPr>
              <a:t>It is objective and unambiguously defined.</a:t>
            </a:r>
          </a:p>
          <a:p>
            <a:pPr marL="609600" indent="-609600" algn="just">
              <a:buFontTx/>
              <a:buAutoNum type="arabicPeriod"/>
            </a:pPr>
            <a:r>
              <a:rPr lang="en-US" sz="2200" dirty="0">
                <a:latin typeface="Times New Roman" pitchFamily="18" charset="0"/>
                <a:cs typeface="Times New Roman" pitchFamily="18" charset="0"/>
              </a:rPr>
              <a:t>It displays trends.</a:t>
            </a:r>
          </a:p>
          <a:p>
            <a:pPr marL="609600" indent="-609600" algn="just">
              <a:buFontTx/>
              <a:buAutoNum type="arabicPeriod"/>
            </a:pPr>
            <a:r>
              <a:rPr lang="en-US" sz="2200" dirty="0">
                <a:latin typeface="Times New Roman" pitchFamily="18" charset="0"/>
                <a:cs typeface="Times New Roman" pitchFamily="18" charset="0"/>
              </a:rPr>
              <a:t>It is a natural by – product of the process.</a:t>
            </a:r>
          </a:p>
          <a:p>
            <a:pPr marL="609600" indent="-609600" algn="just">
              <a:buFontTx/>
              <a:buAutoNum type="arabicPeriod"/>
            </a:pPr>
            <a:r>
              <a:rPr lang="en-US" sz="2200" dirty="0">
                <a:latin typeface="Times New Roman" pitchFamily="18" charset="0"/>
                <a:cs typeface="Times New Roman" pitchFamily="18" charset="0"/>
              </a:rPr>
              <a:t>It is supported by automation.</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52400" y="228600"/>
            <a:ext cx="8839200" cy="6477000"/>
          </a:xfrm>
        </p:spPr>
        <p:txBody>
          <a:bodyPr>
            <a:noAutofit/>
          </a:bodyPr>
          <a:lstStyle/>
          <a:p>
            <a:pPr marL="609600" indent="-609600" algn="just">
              <a:buFontTx/>
              <a:buNone/>
            </a:pPr>
            <a:r>
              <a:rPr lang="en-US" sz="2200" b="1" dirty="0">
                <a:latin typeface="Times New Roman" pitchFamily="18" charset="0"/>
                <a:cs typeface="Times New Roman" pitchFamily="18" charset="0"/>
              </a:rPr>
              <a:t>METRICS AUTOMATION</a:t>
            </a:r>
          </a:p>
          <a:p>
            <a:pPr marL="609600" indent="-609600" algn="just"/>
            <a:endParaRPr lang="en-US" sz="1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There are many opportunities to automate the project control activities of a software project.</a:t>
            </a:r>
          </a:p>
          <a:p>
            <a:pPr marL="609600" indent="-609600" algn="just"/>
            <a:r>
              <a:rPr lang="en-US" sz="2200" dirty="0">
                <a:latin typeface="Times New Roman" pitchFamily="18" charset="0"/>
                <a:cs typeface="Times New Roman" pitchFamily="18" charset="0"/>
              </a:rPr>
              <a:t>For managing a plan, a </a:t>
            </a:r>
            <a:r>
              <a:rPr lang="en-US" sz="2200" dirty="0" smtClean="0">
                <a:latin typeface="Times New Roman" pitchFamily="18" charset="0"/>
                <a:cs typeface="Times New Roman" pitchFamily="18" charset="0"/>
              </a:rPr>
              <a:t>Software </a:t>
            </a:r>
            <a:r>
              <a:rPr lang="en-US" sz="2200" dirty="0">
                <a:latin typeface="Times New Roman" pitchFamily="18" charset="0"/>
                <a:cs typeface="Times New Roman" pitchFamily="18" charset="0"/>
              </a:rPr>
              <a:t>P</a:t>
            </a:r>
            <a:r>
              <a:rPr lang="en-US" sz="2200" dirty="0" smtClean="0">
                <a:latin typeface="Times New Roman" pitchFamily="18" charset="0"/>
                <a:cs typeface="Times New Roman" pitchFamily="18" charset="0"/>
              </a:rPr>
              <a:t>roject </a:t>
            </a:r>
            <a:r>
              <a:rPr lang="en-US" sz="2200" dirty="0">
                <a:latin typeface="Times New Roman" pitchFamily="18" charset="0"/>
                <a:cs typeface="Times New Roman" pitchFamily="18" charset="0"/>
              </a:rPr>
              <a:t>C</a:t>
            </a:r>
            <a:r>
              <a:rPr lang="en-US" sz="2200" dirty="0" smtClean="0">
                <a:latin typeface="Times New Roman" pitchFamily="18" charset="0"/>
                <a:cs typeface="Times New Roman" pitchFamily="18" charset="0"/>
              </a:rPr>
              <a:t>ontrol </a:t>
            </a:r>
            <a:r>
              <a:rPr lang="en-US" sz="2200" dirty="0">
                <a:latin typeface="Times New Roman" pitchFamily="18" charset="0"/>
                <a:cs typeface="Times New Roman" pitchFamily="18" charset="0"/>
              </a:rPr>
              <a:t>P</a:t>
            </a:r>
            <a:r>
              <a:rPr lang="en-US" sz="2200" dirty="0" smtClean="0">
                <a:latin typeface="Times New Roman" pitchFamily="18" charset="0"/>
                <a:cs typeface="Times New Roman" pitchFamily="18" charset="0"/>
              </a:rPr>
              <a:t>anel (SPCP) maintains </a:t>
            </a:r>
            <a:r>
              <a:rPr lang="en-US" sz="2200" dirty="0">
                <a:latin typeface="Times New Roman" pitchFamily="18" charset="0"/>
                <a:cs typeface="Times New Roman" pitchFamily="18" charset="0"/>
              </a:rPr>
              <a:t>an </a:t>
            </a:r>
            <a:r>
              <a:rPr lang="en-US" sz="2200" dirty="0" smtClean="0">
                <a:latin typeface="Times New Roman" pitchFamily="18" charset="0"/>
                <a:cs typeface="Times New Roman" pitchFamily="18" charset="0"/>
              </a:rPr>
              <a:t>on-line </a:t>
            </a:r>
            <a:r>
              <a:rPr lang="en-US" sz="2200" dirty="0">
                <a:latin typeface="Times New Roman" pitchFamily="18" charset="0"/>
                <a:cs typeface="Times New Roman" pitchFamily="18" charset="0"/>
              </a:rPr>
              <a:t>version of the status of evolving artifacts provides a key advantage.</a:t>
            </a:r>
          </a:p>
          <a:p>
            <a:pPr marL="609600" indent="-609600" algn="just"/>
            <a:r>
              <a:rPr lang="en-US" sz="2200" dirty="0">
                <a:latin typeface="Times New Roman" pitchFamily="18" charset="0"/>
                <a:cs typeface="Times New Roman" pitchFamily="18" charset="0"/>
              </a:rPr>
              <a:t>To impalement a complete SPCP, it is necessary to define and develop the following :</a:t>
            </a:r>
          </a:p>
          <a:p>
            <a:pPr marL="609600" indent="-609600" algn="just">
              <a:buFontTx/>
              <a:buAutoNum type="arabicPeriod"/>
            </a:pPr>
            <a:endParaRPr lang="en-US" sz="1200" dirty="0">
              <a:latin typeface="Times New Roman" pitchFamily="18" charset="0"/>
              <a:cs typeface="Times New Roman" pitchFamily="18" charset="0"/>
            </a:endParaRPr>
          </a:p>
          <a:p>
            <a:pPr marL="609600" indent="-609600" algn="just">
              <a:buFontTx/>
              <a:buAutoNum type="arabicPeriod"/>
            </a:pPr>
            <a:r>
              <a:rPr lang="en-US" sz="2200" b="1" dirty="0">
                <a:latin typeface="Times New Roman" pitchFamily="18" charset="0"/>
                <a:cs typeface="Times New Roman" pitchFamily="18" charset="0"/>
              </a:rPr>
              <a:t>Metrics primitives :</a:t>
            </a:r>
            <a:r>
              <a:rPr lang="en-US" sz="2200" dirty="0">
                <a:latin typeface="Times New Roman" pitchFamily="18" charset="0"/>
                <a:cs typeface="Times New Roman" pitchFamily="18" charset="0"/>
              </a:rPr>
              <a:t> indicators, trends, comparisons, and progressions.</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A </a:t>
            </a:r>
            <a:r>
              <a:rPr lang="en-US" sz="2200" b="1" dirty="0">
                <a:latin typeface="Times New Roman" pitchFamily="18" charset="0"/>
                <a:cs typeface="Times New Roman" pitchFamily="18" charset="0"/>
              </a:rPr>
              <a:t>graphical user interface :</a:t>
            </a:r>
            <a:r>
              <a:rPr lang="en-US" sz="2200" dirty="0">
                <a:latin typeface="Times New Roman" pitchFamily="18" charset="0"/>
                <a:cs typeface="Times New Roman" pitchFamily="18" charset="0"/>
              </a:rPr>
              <a:t> GUI support for a software project manager role and flexibility to support other roles.</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Metrics </a:t>
            </a:r>
            <a:r>
              <a:rPr lang="en-US" sz="2200" b="1" dirty="0">
                <a:latin typeface="Times New Roman" pitchFamily="18" charset="0"/>
                <a:cs typeface="Times New Roman" pitchFamily="18" charset="0"/>
              </a:rPr>
              <a:t>collection agents :</a:t>
            </a:r>
            <a:r>
              <a:rPr lang="en-US" sz="2200" dirty="0">
                <a:latin typeface="Times New Roman" pitchFamily="18" charset="0"/>
                <a:cs typeface="Times New Roman" pitchFamily="18" charset="0"/>
              </a:rPr>
              <a:t> data extraction from the environment tools that maintain the engineering notations for the various artifacts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52400" y="228600"/>
            <a:ext cx="8839200" cy="6477000"/>
          </a:xfrm>
        </p:spPr>
        <p:txBody>
          <a:bodyPr>
            <a:noAutofit/>
          </a:bodyPr>
          <a:lstStyle/>
          <a:p>
            <a:pPr marL="609600" indent="-609600" algn="just">
              <a:buFont typeface="+mj-lt"/>
              <a:buAutoNum type="arabicPeriod" startAt="4"/>
            </a:pPr>
            <a:r>
              <a:rPr lang="en-US" sz="2200" b="1" dirty="0" smtClean="0">
                <a:latin typeface="Times New Roman" pitchFamily="18" charset="0"/>
                <a:cs typeface="Times New Roman" pitchFamily="18" charset="0"/>
              </a:rPr>
              <a:t>Metrics </a:t>
            </a:r>
            <a:r>
              <a:rPr lang="en-US" sz="2200" b="1" dirty="0">
                <a:latin typeface="Times New Roman" pitchFamily="18" charset="0"/>
                <a:cs typeface="Times New Roman" pitchFamily="18" charset="0"/>
              </a:rPr>
              <a:t>data management server :</a:t>
            </a:r>
            <a:r>
              <a:rPr lang="en-US" sz="2200" dirty="0">
                <a:latin typeface="Times New Roman" pitchFamily="18" charset="0"/>
                <a:cs typeface="Times New Roman" pitchFamily="18" charset="0"/>
              </a:rPr>
              <a:t> data management support for populating the metric displays of the GUI and storing the data extracted by the agents.</a:t>
            </a:r>
          </a:p>
          <a:p>
            <a:pPr marL="609600" indent="-609600" algn="just">
              <a:buFont typeface="+mj-lt"/>
              <a:buAutoNum type="arabicPeriod" startAt="4"/>
            </a:pPr>
            <a:endParaRPr lang="en-US" sz="2200" b="1" dirty="0" smtClean="0">
              <a:latin typeface="Times New Roman" pitchFamily="18" charset="0"/>
              <a:cs typeface="Times New Roman" pitchFamily="18" charset="0"/>
            </a:endParaRPr>
          </a:p>
          <a:p>
            <a:pPr marL="609600" indent="-609600" algn="just">
              <a:buFont typeface="+mj-lt"/>
              <a:buAutoNum type="arabicPeriod" startAt="4"/>
            </a:pPr>
            <a:r>
              <a:rPr lang="en-US" sz="2200" b="1" dirty="0" smtClean="0">
                <a:latin typeface="Times New Roman" pitchFamily="18" charset="0"/>
                <a:cs typeface="Times New Roman" pitchFamily="18" charset="0"/>
              </a:rPr>
              <a:t>Metrics </a:t>
            </a:r>
            <a:r>
              <a:rPr lang="en-US" sz="2200" b="1" dirty="0">
                <a:latin typeface="Times New Roman" pitchFamily="18" charset="0"/>
                <a:cs typeface="Times New Roman" pitchFamily="18" charset="0"/>
              </a:rPr>
              <a:t>definitions :</a:t>
            </a:r>
            <a:r>
              <a:rPr lang="en-US" sz="2200" dirty="0">
                <a:latin typeface="Times New Roman" pitchFamily="18" charset="0"/>
                <a:cs typeface="Times New Roman" pitchFamily="18" charset="0"/>
              </a:rPr>
              <a:t> actual metrics presentations fro requirements progress, design progress, implementation progress, assessment progress, and other progress dimensions.</a:t>
            </a:r>
          </a:p>
          <a:p>
            <a:pPr marL="609600" indent="-609600" algn="just">
              <a:buFont typeface="+mj-lt"/>
              <a:buAutoNum type="arabicPeriod" startAt="4"/>
            </a:pPr>
            <a:endParaRPr lang="en-US" sz="2200" b="1" dirty="0" smtClean="0">
              <a:latin typeface="Times New Roman" pitchFamily="18" charset="0"/>
              <a:cs typeface="Times New Roman" pitchFamily="18" charset="0"/>
            </a:endParaRPr>
          </a:p>
          <a:p>
            <a:pPr marL="609600" indent="-609600" algn="just">
              <a:buFont typeface="+mj-lt"/>
              <a:buAutoNum type="arabicPeriod" startAt="4"/>
            </a:pPr>
            <a:r>
              <a:rPr lang="en-US" sz="2200" b="1" dirty="0" smtClean="0">
                <a:latin typeface="Times New Roman" pitchFamily="18" charset="0"/>
                <a:cs typeface="Times New Roman" pitchFamily="18" charset="0"/>
              </a:rPr>
              <a:t>Actors </a:t>
            </a:r>
            <a:r>
              <a:rPr lang="en-US" sz="2200" b="1" dirty="0">
                <a:latin typeface="Times New Roman" pitchFamily="18" charset="0"/>
                <a:cs typeface="Times New Roman" pitchFamily="18" charset="0"/>
              </a:rPr>
              <a:t>:</a:t>
            </a:r>
            <a:r>
              <a:rPr lang="en-US" sz="2200" dirty="0">
                <a:latin typeface="Times New Roman" pitchFamily="18" charset="0"/>
                <a:cs typeface="Times New Roman" pitchFamily="18" charset="0"/>
              </a:rPr>
              <a:t> the monitor and the administrator</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52400" y="228600"/>
            <a:ext cx="8839200" cy="6477000"/>
          </a:xfrm>
        </p:spPr>
        <p:txBody>
          <a:bodyPr>
            <a:noAutofit/>
          </a:bodyPr>
          <a:lstStyle/>
          <a:p>
            <a:pPr marL="609600" indent="-609600" algn="just"/>
            <a:r>
              <a:rPr lang="en-US" sz="2200" b="1" dirty="0" smtClean="0">
                <a:latin typeface="Times New Roman" pitchFamily="18" charset="0"/>
                <a:cs typeface="Times New Roman" pitchFamily="18" charset="0"/>
              </a:rPr>
              <a:t>Specific monitors</a:t>
            </a:r>
            <a:r>
              <a:rPr lang="en-US" sz="2200" dirty="0" smtClean="0">
                <a:latin typeface="Times New Roman" pitchFamily="18" charset="0"/>
                <a:cs typeface="Times New Roman" pitchFamily="18" charset="0"/>
              </a:rPr>
              <a:t> called </a:t>
            </a:r>
            <a:r>
              <a:rPr lang="en-US" sz="2200" b="1" dirty="0" smtClean="0">
                <a:latin typeface="Times New Roman" pitchFamily="18" charset="0"/>
                <a:cs typeface="Times New Roman" pitchFamily="18" charset="0"/>
              </a:rPr>
              <a:t>roles</a:t>
            </a:r>
            <a:r>
              <a:rPr lang="en-US" sz="2200" dirty="0" smtClean="0">
                <a:latin typeface="Times New Roman" pitchFamily="18" charset="0"/>
                <a:cs typeface="Times New Roman" pitchFamily="18" charset="0"/>
              </a:rPr>
              <a:t> include </a:t>
            </a:r>
            <a:r>
              <a:rPr lang="en-US" sz="2200" dirty="0">
                <a:latin typeface="Times New Roman" pitchFamily="18" charset="0"/>
                <a:cs typeface="Times New Roman" pitchFamily="18" charset="0"/>
              </a:rPr>
              <a:t>software project managers, software development team leads, software architects, and customers. </a:t>
            </a:r>
            <a:endParaRPr lang="en-US" sz="2200" dirty="0" smtClean="0">
              <a:latin typeface="Times New Roman" pitchFamily="18" charset="0"/>
              <a:cs typeface="Times New Roman" pitchFamily="18" charset="0"/>
            </a:endParaRP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For </a:t>
            </a:r>
            <a:r>
              <a:rPr lang="en-US" sz="2200" dirty="0">
                <a:latin typeface="Times New Roman" pitchFamily="18" charset="0"/>
                <a:cs typeface="Times New Roman" pitchFamily="18" charset="0"/>
              </a:rPr>
              <a:t>every role, there is a specific panel configuration and scope of data presented. Each role performs the same general use cases, but with a different focus.</a:t>
            </a:r>
          </a:p>
          <a:p>
            <a:pPr marL="609600" indent="-609600" algn="just">
              <a:buFontTx/>
              <a:buAutoNum type="arabicPeriod"/>
            </a:pPr>
            <a:endParaRPr lang="en-US" sz="2200" dirty="0">
              <a:latin typeface="Times New Roman" pitchFamily="18" charset="0"/>
              <a:cs typeface="Times New Roman" pitchFamily="18" charset="0"/>
            </a:endParaRPr>
          </a:p>
          <a:p>
            <a:pPr marL="609600" indent="-609600" algn="just">
              <a:buFontTx/>
              <a:buAutoNum type="arabicPeriod"/>
            </a:pPr>
            <a:r>
              <a:rPr lang="en-US" sz="2200" b="1" dirty="0">
                <a:latin typeface="Times New Roman" pitchFamily="18" charset="0"/>
                <a:cs typeface="Times New Roman" pitchFamily="18" charset="0"/>
              </a:rPr>
              <a:t>Monitor </a:t>
            </a:r>
            <a:r>
              <a:rPr lang="en-US" sz="2200" dirty="0" smtClean="0">
                <a:latin typeface="Times New Roman" pitchFamily="18" charset="0"/>
                <a:cs typeface="Times New Roman" pitchFamily="18" charset="0"/>
              </a:rPr>
              <a:t>defines </a:t>
            </a:r>
            <a:r>
              <a:rPr lang="en-US" sz="2200" dirty="0">
                <a:latin typeface="Times New Roman" pitchFamily="18" charset="0"/>
                <a:cs typeface="Times New Roman" pitchFamily="18" charset="0"/>
              </a:rPr>
              <a:t>panel layouts from existing mechanisms, graphical objects, and linkages to project data; queries data to be displayed at different levels of abstraction</a:t>
            </a:r>
            <a:r>
              <a:rPr lang="en-US" sz="2200" dirty="0" smtClean="0">
                <a:latin typeface="Times New Roman" pitchFamily="18" charset="0"/>
                <a:cs typeface="Times New Roman" pitchFamily="18" charset="0"/>
              </a:rPr>
              <a:t>.</a:t>
            </a:r>
          </a:p>
          <a:p>
            <a:pPr marL="609600" indent="-609600" algn="just">
              <a:buFontTx/>
              <a:buAutoNum type="arabicPeriod"/>
            </a:pPr>
            <a:endParaRPr lang="en-US" sz="2200" dirty="0">
              <a:latin typeface="Times New Roman" pitchFamily="18" charset="0"/>
              <a:cs typeface="Times New Roman" pitchFamily="18" charset="0"/>
            </a:endParaRPr>
          </a:p>
          <a:p>
            <a:pPr marL="609600" indent="-609600" algn="just">
              <a:buFontTx/>
              <a:buAutoNum type="arabicPeriod"/>
            </a:pPr>
            <a:r>
              <a:rPr lang="en-US" sz="2200" b="1" dirty="0">
                <a:latin typeface="Times New Roman" pitchFamily="18" charset="0"/>
                <a:cs typeface="Times New Roman" pitchFamily="18" charset="0"/>
              </a:rPr>
              <a:t>Administrator</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installs </a:t>
            </a:r>
            <a:r>
              <a:rPr lang="en-US" sz="2200" dirty="0">
                <a:latin typeface="Times New Roman" pitchFamily="18" charset="0"/>
                <a:cs typeface="Times New Roman" pitchFamily="18" charset="0"/>
              </a:rPr>
              <a:t>the system; defines new mechanisms, graphical objects, and linkages, handles archiving objects, defines composition and decomposition structures for displaying multiple levels of abstraction.</a:t>
            </a:r>
          </a:p>
          <a:p>
            <a:pPr marL="609600" indent="-609600" algn="just"/>
            <a:endParaRPr lang="en-US" sz="2200" dirty="0">
              <a:latin typeface="Times New Roman" pitchFamily="18" charset="0"/>
              <a:cs typeface="Times New Roman" pitchFamily="18"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52400" y="76200"/>
            <a:ext cx="8839200" cy="6477000"/>
          </a:xfrm>
        </p:spPr>
        <p:txBody>
          <a:bodyPr>
            <a:noAutofit/>
          </a:bodyPr>
          <a:lstStyle/>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whole display is called the </a:t>
            </a:r>
            <a:r>
              <a:rPr lang="en-US" sz="2200" b="1" dirty="0">
                <a:latin typeface="Times New Roman" pitchFamily="18" charset="0"/>
                <a:cs typeface="Times New Roman" pitchFamily="18" charset="0"/>
              </a:rPr>
              <a:t>panel</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Within </a:t>
            </a:r>
            <a:r>
              <a:rPr lang="en-US" sz="2200" dirty="0">
                <a:latin typeface="Times New Roman" pitchFamily="18" charset="0"/>
                <a:cs typeface="Times New Roman" pitchFamily="18" charset="0"/>
              </a:rPr>
              <a:t>a panel are graphical objects, which are type of layouts for information. Each graphical object displays a metric. A panel contains a number of graphical objects positioned in a particular geometric layout. A metric shown in a graphical object is labeled with the metric type, the summary level, and the instance name.</a:t>
            </a:r>
          </a:p>
          <a:p>
            <a:pPr marL="609600" indent="-609600" algn="just"/>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Metrics </a:t>
            </a:r>
            <a:r>
              <a:rPr lang="en-US" sz="2200" dirty="0">
                <a:latin typeface="Times New Roman" pitchFamily="18" charset="0"/>
                <a:cs typeface="Times New Roman" pitchFamily="18" charset="0"/>
              </a:rPr>
              <a:t>can be displayed in two modes : </a:t>
            </a:r>
            <a:endParaRPr lang="en-US" sz="2200" dirty="0" smtClean="0">
              <a:latin typeface="Times New Roman" pitchFamily="18" charset="0"/>
              <a:cs typeface="Times New Roman" pitchFamily="18" charset="0"/>
            </a:endParaRPr>
          </a:p>
          <a:p>
            <a:pPr marL="1009650" lvl="1" indent="-609600" algn="just"/>
            <a:r>
              <a:rPr lang="en-US" sz="2000" b="1" dirty="0" smtClean="0">
                <a:latin typeface="Times New Roman" pitchFamily="18" charset="0"/>
                <a:cs typeface="Times New Roman" pitchFamily="18" charset="0"/>
              </a:rPr>
              <a:t>Value </a:t>
            </a:r>
            <a:r>
              <a:rPr lang="en-US" sz="2000" dirty="0" smtClean="0">
                <a:latin typeface="Times New Roman" pitchFamily="18" charset="0"/>
                <a:cs typeface="Times New Roman" pitchFamily="18" charset="0"/>
              </a:rPr>
              <a:t>referring </a:t>
            </a:r>
            <a:r>
              <a:rPr lang="en-US" sz="2000" dirty="0">
                <a:latin typeface="Times New Roman" pitchFamily="18" charset="0"/>
                <a:cs typeface="Times New Roman" pitchFamily="18" charset="0"/>
              </a:rPr>
              <a:t>to a given point in </a:t>
            </a:r>
            <a:r>
              <a:rPr lang="en-US" sz="2000" dirty="0" smtClean="0">
                <a:latin typeface="Times New Roman" pitchFamily="18" charset="0"/>
                <a:cs typeface="Times New Roman" pitchFamily="18" charset="0"/>
              </a:rPr>
              <a:t>time </a:t>
            </a:r>
          </a:p>
          <a:p>
            <a:pPr marL="1009650" lvl="1" indent="-609600" algn="just"/>
            <a:r>
              <a:rPr lang="en-US" sz="2000" b="1" dirty="0" smtClean="0">
                <a:latin typeface="Times New Roman" pitchFamily="18" charset="0"/>
                <a:cs typeface="Times New Roman" pitchFamily="18" charset="0"/>
              </a:rPr>
              <a:t>Graph</a:t>
            </a:r>
            <a:r>
              <a:rPr lang="en-US" sz="2000" dirty="0" smtClean="0">
                <a:latin typeface="Times New Roman" pitchFamily="18" charset="0"/>
                <a:cs typeface="Times New Roman" pitchFamily="18" charset="0"/>
              </a:rPr>
              <a:t> referring </a:t>
            </a:r>
            <a:r>
              <a:rPr lang="en-US" sz="2000" dirty="0">
                <a:latin typeface="Times New Roman" pitchFamily="18" charset="0"/>
                <a:cs typeface="Times New Roman" pitchFamily="18" charset="0"/>
              </a:rPr>
              <a:t>to multiple and consecutive points in time. Only some of the display types are applicable to graph metrics</a:t>
            </a:r>
            <a:r>
              <a:rPr lang="en-US" sz="2000" dirty="0" smtClean="0">
                <a:latin typeface="Times New Roman" pitchFamily="18" charset="0"/>
                <a:cs typeface="Times New Roman" pitchFamily="18" charset="0"/>
              </a:rPr>
              <a:t>.</a:t>
            </a:r>
          </a:p>
          <a:p>
            <a:pPr marL="1009650" lvl="1" indent="-609600" algn="just">
              <a:buNone/>
            </a:pPr>
            <a:endParaRPr lang="en-US" sz="1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In SPCP, a software project manager role has defined a top-level display with four graphical objects :</a:t>
            </a:r>
          </a:p>
          <a:p>
            <a:pPr marL="609600" indent="-609600" algn="just">
              <a:buFontTx/>
              <a:buAutoNum type="arabicPeriod"/>
            </a:pPr>
            <a:endParaRPr lang="en-US" sz="1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Project Activity Status</a:t>
            </a:r>
          </a:p>
          <a:p>
            <a:pPr marL="609600" indent="-609600" algn="just">
              <a:buFontTx/>
              <a:buAutoNum type="arabicPeriod"/>
            </a:pPr>
            <a:r>
              <a:rPr lang="en-US" sz="2200" dirty="0" smtClean="0">
                <a:latin typeface="Times New Roman" pitchFamily="18" charset="0"/>
                <a:cs typeface="Times New Roman" pitchFamily="18" charset="0"/>
              </a:rPr>
              <a:t>Technical Activity Status</a:t>
            </a:r>
          </a:p>
          <a:p>
            <a:pPr marL="609600" indent="-609600" algn="just">
              <a:buFontTx/>
              <a:buAutoNum type="arabicPeriod"/>
            </a:pPr>
            <a:r>
              <a:rPr lang="en-US" sz="2200" dirty="0" smtClean="0">
                <a:latin typeface="Times New Roman" pitchFamily="18" charset="0"/>
                <a:cs typeface="Times New Roman" pitchFamily="18" charset="0"/>
              </a:rPr>
              <a:t>Milestone Progress</a:t>
            </a:r>
          </a:p>
          <a:p>
            <a:pPr marL="609600" indent="-609600" algn="just">
              <a:buFontTx/>
              <a:buAutoNum type="arabicPeriod"/>
            </a:pPr>
            <a:r>
              <a:rPr lang="en-US" sz="2200" dirty="0" smtClean="0">
                <a:latin typeface="Times New Roman" pitchFamily="18" charset="0"/>
                <a:cs typeface="Times New Roman" pitchFamily="18" charset="0"/>
              </a:rPr>
              <a:t>Action Item Progress</a:t>
            </a:r>
          </a:p>
          <a:p>
            <a:pPr marL="1009650" lvl="1" indent="-609600" algn="just">
              <a:buNone/>
            </a:pP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152400" y="152400"/>
            <a:ext cx="8839200" cy="6553200"/>
          </a:xfrm>
        </p:spPr>
        <p:txBody>
          <a:bodyPr/>
          <a:lstStyle/>
          <a:p>
            <a:pPr>
              <a:buFontTx/>
              <a:buNone/>
            </a:pPr>
            <a:r>
              <a:rPr lang="en-US" sz="2200" b="1" dirty="0">
                <a:latin typeface="Times New Roman" pitchFamily="18" charset="0"/>
                <a:cs typeface="Times New Roman" pitchFamily="18" charset="0"/>
              </a:rPr>
              <a:t>Project Organizations</a:t>
            </a:r>
          </a:p>
          <a:p>
            <a:pPr>
              <a:buFontTx/>
              <a:buNone/>
            </a:pPr>
            <a:endParaRPr lang="en-US" sz="1800" dirty="0"/>
          </a:p>
        </p:txBody>
      </p:sp>
      <p:sp>
        <p:nvSpPr>
          <p:cNvPr id="84996" name="Rectangle 4"/>
          <p:cNvSpPr>
            <a:spLocks noChangeArrowheads="1"/>
          </p:cNvSpPr>
          <p:nvPr/>
        </p:nvSpPr>
        <p:spPr bwMode="auto">
          <a:xfrm>
            <a:off x="2667000" y="1676400"/>
            <a:ext cx="2667000" cy="533400"/>
          </a:xfrm>
          <a:prstGeom prst="rect">
            <a:avLst/>
          </a:prstGeom>
          <a:solidFill>
            <a:srgbClr val="D0CDD1"/>
          </a:solidFill>
          <a:ln w="9525">
            <a:solidFill>
              <a:schemeClr val="tx1"/>
            </a:solidFill>
            <a:miter lim="800000"/>
          </a:ln>
          <a:effectLst/>
        </p:spPr>
        <p:txBody>
          <a:bodyPr wrap="none" anchor="ctr"/>
          <a:lstStyle/>
          <a:p>
            <a:pPr algn="ctr"/>
            <a:r>
              <a:rPr lang="en-US" sz="2000" b="1" dirty="0">
                <a:latin typeface="Times New Roman" pitchFamily="18" charset="0"/>
                <a:cs typeface="Times New Roman" pitchFamily="18" charset="0"/>
              </a:rPr>
              <a:t>Software Management</a:t>
            </a:r>
          </a:p>
        </p:txBody>
      </p:sp>
      <p:sp>
        <p:nvSpPr>
          <p:cNvPr id="84997" name="Text Box 5"/>
          <p:cNvSpPr txBox="1">
            <a:spLocks noChangeArrowheads="1"/>
          </p:cNvSpPr>
          <p:nvPr/>
        </p:nvSpPr>
        <p:spPr bwMode="auto">
          <a:xfrm>
            <a:off x="914400" y="2703493"/>
            <a:ext cx="3200400" cy="2400657"/>
          </a:xfrm>
          <a:prstGeom prst="rect">
            <a:avLst/>
          </a:prstGeom>
          <a:noFill/>
          <a:ln w="9525">
            <a:noFill/>
            <a:miter lim="800000"/>
          </a:ln>
          <a:effectLst/>
        </p:spPr>
        <p:txBody>
          <a:bodyPr wrap="square">
            <a:spAutoFit/>
          </a:bodyPr>
          <a:lstStyle/>
          <a:p>
            <a:pPr algn="ctr">
              <a:spcBef>
                <a:spcPct val="50000"/>
              </a:spcBef>
            </a:pPr>
            <a:r>
              <a:rPr lang="en-US" sz="2000" b="1" dirty="0" smtClean="0">
                <a:latin typeface="Times New Roman" pitchFamily="18" charset="0"/>
                <a:cs typeface="Times New Roman" pitchFamily="18" charset="0"/>
              </a:rPr>
              <a:t>Artifacts</a:t>
            </a:r>
          </a:p>
          <a:p>
            <a:pPr>
              <a:spcBef>
                <a:spcPct val="50000"/>
              </a:spcBef>
            </a:pP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Business case</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Software </a:t>
            </a:r>
            <a:r>
              <a:rPr lang="en-US" sz="2000" dirty="0">
                <a:latin typeface="Times New Roman" pitchFamily="18" charset="0"/>
                <a:cs typeface="Times New Roman" pitchFamily="18" charset="0"/>
              </a:rPr>
              <a:t>development plan</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Status </a:t>
            </a:r>
            <a:r>
              <a:rPr lang="en-US" sz="2000" dirty="0">
                <a:latin typeface="Times New Roman" pitchFamily="18" charset="0"/>
                <a:cs typeface="Times New Roman" pitchFamily="18" charset="0"/>
              </a:rPr>
              <a:t>assessments</a:t>
            </a:r>
          </a:p>
        </p:txBody>
      </p:sp>
      <p:sp>
        <p:nvSpPr>
          <p:cNvPr id="84998" name="Text Box 6"/>
          <p:cNvSpPr txBox="1">
            <a:spLocks noChangeArrowheads="1"/>
          </p:cNvSpPr>
          <p:nvPr/>
        </p:nvSpPr>
        <p:spPr bwMode="auto">
          <a:xfrm>
            <a:off x="4724400" y="2692837"/>
            <a:ext cx="3886200" cy="3631763"/>
          </a:xfrm>
          <a:prstGeom prst="rect">
            <a:avLst/>
          </a:prstGeom>
          <a:noFill/>
          <a:ln w="9525">
            <a:noFill/>
            <a:miter lim="800000"/>
          </a:ln>
          <a:effectLst/>
        </p:spPr>
        <p:txBody>
          <a:bodyPr wrap="square">
            <a:spAutoFit/>
          </a:bodyPr>
          <a:lstStyle/>
          <a:p>
            <a:pPr algn="ctr">
              <a:spcBef>
                <a:spcPct val="50000"/>
              </a:spcBef>
            </a:pPr>
            <a:r>
              <a:rPr lang="en-US" sz="2000" b="1" dirty="0">
                <a:latin typeface="Times New Roman" pitchFamily="18" charset="0"/>
                <a:cs typeface="Times New Roman" pitchFamily="18" charset="0"/>
              </a:rPr>
              <a:t>Activities </a:t>
            </a:r>
            <a:endParaRPr lang="en-US" sz="2000" b="1" dirty="0" smtClean="0">
              <a:latin typeface="Times New Roman" pitchFamily="18" charset="0"/>
              <a:cs typeface="Times New Roman" pitchFamily="18" charset="0"/>
            </a:endParaRPr>
          </a:p>
          <a:p>
            <a:pPr>
              <a:spcBef>
                <a:spcPct val="50000"/>
              </a:spcBef>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Customer interface, PRA interface</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Planning</a:t>
            </a:r>
            <a:r>
              <a:rPr lang="en-US" sz="2000" dirty="0">
                <a:latin typeface="Times New Roman" pitchFamily="18" charset="0"/>
                <a:cs typeface="Times New Roman" pitchFamily="18" charset="0"/>
              </a:rPr>
              <a:t>, progress monitoring</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Risk </a:t>
            </a:r>
            <a:r>
              <a:rPr lang="en-US" sz="2000" dirty="0">
                <a:latin typeface="Times New Roman" pitchFamily="18" charset="0"/>
                <a:cs typeface="Times New Roman" pitchFamily="18" charset="0"/>
              </a:rPr>
              <a:t>management</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Software </a:t>
            </a:r>
            <a:r>
              <a:rPr lang="en-US" sz="2000" dirty="0">
                <a:latin typeface="Times New Roman" pitchFamily="18" charset="0"/>
                <a:cs typeface="Times New Roman" pitchFamily="18" charset="0"/>
              </a:rPr>
              <a:t>process definition</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Process </a:t>
            </a:r>
            <a:r>
              <a:rPr lang="en-US" sz="2000" dirty="0">
                <a:latin typeface="Times New Roman" pitchFamily="18" charset="0"/>
                <a:cs typeface="Times New Roman" pitchFamily="18" charset="0"/>
              </a:rPr>
              <a:t>improvement</a:t>
            </a:r>
          </a:p>
        </p:txBody>
      </p:sp>
      <p:sp>
        <p:nvSpPr>
          <p:cNvPr id="85013" name="Text Box 21"/>
          <p:cNvSpPr txBox="1">
            <a:spLocks noChangeArrowheads="1"/>
          </p:cNvSpPr>
          <p:nvPr/>
        </p:nvSpPr>
        <p:spPr bwMode="auto">
          <a:xfrm>
            <a:off x="3886200" y="4800600"/>
            <a:ext cx="1828800" cy="304800"/>
          </a:xfrm>
          <a:prstGeom prst="rect">
            <a:avLst/>
          </a:prstGeom>
          <a:noFill/>
          <a:ln w="9525">
            <a:noFill/>
            <a:miter lim="800000"/>
          </a:ln>
          <a:effectLst/>
        </p:spPr>
        <p:txBody>
          <a:bodyPr>
            <a:spAutoFit/>
          </a:bodyPr>
          <a:lstStyle/>
          <a:p>
            <a:pPr>
              <a:spcBef>
                <a:spcPct val="50000"/>
              </a:spcBef>
            </a:pP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3030</TotalTime>
  <Words>5850</Words>
  <Application>WPS Presentation</Application>
  <PresentationFormat>On-screen Show (4:3)</PresentationFormat>
  <Paragraphs>1150</Paragraphs>
  <Slides>88</Slides>
  <Notes>11</Notes>
  <HiddenSlides>0</HiddenSlides>
  <MMClips>0</MMClips>
  <ScaleCrop>false</ScaleCrop>
  <HeadingPairs>
    <vt:vector size="4" baseType="variant">
      <vt:variant>
        <vt:lpstr>Theme</vt:lpstr>
      </vt:variant>
      <vt:variant>
        <vt:i4>1</vt:i4>
      </vt:variant>
      <vt:variant>
        <vt:lpstr>Slide Titles</vt:lpstr>
      </vt:variant>
      <vt:variant>
        <vt:i4>88</vt:i4>
      </vt:variant>
    </vt:vector>
  </HeadingPairs>
  <TitlesOfParts>
    <vt:vector size="8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KPKR</dc:creator>
  <cp:lastModifiedBy>KPKR</cp:lastModifiedBy>
  <cp:revision>534</cp:revision>
  <dcterms:created xsi:type="dcterms:W3CDTF">2021-02-17T06:43:16Z</dcterms:created>
  <dcterms:modified xsi:type="dcterms:W3CDTF">2022-11-28T03:59:47Z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1033-11.1.0.10161</vt:lpwstr>
  </property>
</Properties>
</file>