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4"/>
  </p:notesMasterIdLst>
  <p:sldIdLst>
    <p:sldId id="257" r:id="rId2"/>
    <p:sldId id="326" r:id="rId3"/>
    <p:sldId id="342" r:id="rId4"/>
    <p:sldId id="343" r:id="rId5"/>
    <p:sldId id="258" r:id="rId6"/>
    <p:sldId id="328" r:id="rId7"/>
    <p:sldId id="344" r:id="rId8"/>
    <p:sldId id="345" r:id="rId9"/>
    <p:sldId id="259" r:id="rId10"/>
    <p:sldId id="261" r:id="rId11"/>
    <p:sldId id="346" r:id="rId12"/>
    <p:sldId id="329" r:id="rId13"/>
    <p:sldId id="347" r:id="rId14"/>
    <p:sldId id="348" r:id="rId15"/>
    <p:sldId id="349" r:id="rId16"/>
    <p:sldId id="262" r:id="rId17"/>
    <p:sldId id="263" r:id="rId18"/>
    <p:sldId id="330" r:id="rId19"/>
    <p:sldId id="264" r:id="rId20"/>
    <p:sldId id="331" r:id="rId21"/>
    <p:sldId id="265" r:id="rId22"/>
    <p:sldId id="266" r:id="rId23"/>
    <p:sldId id="267" r:id="rId24"/>
    <p:sldId id="268" r:id="rId25"/>
    <p:sldId id="351" r:id="rId26"/>
    <p:sldId id="332" r:id="rId27"/>
    <p:sldId id="269" r:id="rId28"/>
    <p:sldId id="333" r:id="rId29"/>
    <p:sldId id="393" r:id="rId30"/>
    <p:sldId id="270" r:id="rId31"/>
    <p:sldId id="334" r:id="rId32"/>
    <p:sldId id="350" r:id="rId33"/>
    <p:sldId id="352" r:id="rId34"/>
    <p:sldId id="271" r:id="rId35"/>
    <p:sldId id="335" r:id="rId36"/>
    <p:sldId id="353" r:id="rId37"/>
    <p:sldId id="272" r:id="rId38"/>
    <p:sldId id="356" r:id="rId39"/>
    <p:sldId id="357" r:id="rId40"/>
    <p:sldId id="354" r:id="rId41"/>
    <p:sldId id="355" r:id="rId42"/>
    <p:sldId id="336" r:id="rId43"/>
    <p:sldId id="273" r:id="rId44"/>
    <p:sldId id="337" r:id="rId45"/>
    <p:sldId id="358" r:id="rId46"/>
    <p:sldId id="274" r:id="rId47"/>
    <p:sldId id="275" r:id="rId48"/>
    <p:sldId id="338" r:id="rId49"/>
    <p:sldId id="276" r:id="rId50"/>
    <p:sldId id="339" r:id="rId51"/>
    <p:sldId id="340" r:id="rId52"/>
    <p:sldId id="341" r:id="rId53"/>
    <p:sldId id="278" r:id="rId54"/>
    <p:sldId id="359" r:id="rId55"/>
    <p:sldId id="360" r:id="rId56"/>
    <p:sldId id="279" r:id="rId57"/>
    <p:sldId id="280" r:id="rId58"/>
    <p:sldId id="361" r:id="rId59"/>
    <p:sldId id="281" r:id="rId60"/>
    <p:sldId id="362" r:id="rId61"/>
    <p:sldId id="282" r:id="rId62"/>
    <p:sldId id="363" r:id="rId63"/>
    <p:sldId id="283" r:id="rId64"/>
    <p:sldId id="284" r:id="rId65"/>
    <p:sldId id="384" r:id="rId66"/>
    <p:sldId id="385" r:id="rId67"/>
    <p:sldId id="386" r:id="rId68"/>
    <p:sldId id="387" r:id="rId69"/>
    <p:sldId id="388" r:id="rId70"/>
    <p:sldId id="389" r:id="rId71"/>
    <p:sldId id="390" r:id="rId72"/>
    <p:sldId id="285" r:id="rId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p"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EC0C13-717B-431A-8F61-120184A2820A}" type="datetimeFigureOut">
              <a:rPr lang="en-US" smtClean="0"/>
              <a:pPr/>
              <a:t>11/17/2022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40CD6C-F409-4446-ABC2-C044C483770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7A73DF-3CEC-477F-8958-5FCD247B1DAE}" type="datetimeFigureOut">
              <a:rPr lang="en-US" smtClean="0"/>
              <a:pPr/>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D782E-A45B-4522-81A1-57AF923BE9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7A73DF-3CEC-477F-8958-5FCD247B1DAE}" type="datetimeFigureOut">
              <a:rPr lang="en-US" smtClean="0"/>
              <a:pPr/>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D782E-A45B-4522-81A1-57AF923BE9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7A73DF-3CEC-477F-8958-5FCD247B1DAE}" type="datetimeFigureOut">
              <a:rPr lang="en-US" smtClean="0"/>
              <a:pPr/>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D782E-A45B-4522-81A1-57AF923BE9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7A73DF-3CEC-477F-8958-5FCD247B1DAE}" type="datetimeFigureOut">
              <a:rPr lang="en-US" smtClean="0"/>
              <a:pPr/>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D782E-A45B-4522-81A1-57AF923BE9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7A73DF-3CEC-477F-8958-5FCD247B1DAE}" type="datetimeFigureOut">
              <a:rPr lang="en-US" smtClean="0"/>
              <a:pPr/>
              <a:t>11/17/2022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DD782E-A45B-4522-81A1-57AF923BE9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7A73DF-3CEC-477F-8958-5FCD247B1DAE}" type="datetimeFigureOut">
              <a:rPr lang="en-US" smtClean="0"/>
              <a:pPr/>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D782E-A45B-4522-81A1-57AF923BE9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7A73DF-3CEC-477F-8958-5FCD247B1DAE}" type="datetimeFigureOut">
              <a:rPr lang="en-US" smtClean="0"/>
              <a:pPr/>
              <a:t>11/17/2022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DD782E-A45B-4522-81A1-57AF923BE9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7A73DF-3CEC-477F-8958-5FCD247B1DAE}" type="datetimeFigureOut">
              <a:rPr lang="en-US" smtClean="0"/>
              <a:pPr/>
              <a:t>11/17/2022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DD782E-A45B-4522-81A1-57AF923BE9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7A73DF-3CEC-477F-8958-5FCD247B1DAE}" type="datetimeFigureOut">
              <a:rPr lang="en-US" smtClean="0"/>
              <a:pPr/>
              <a:t>11/17/2022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DD782E-A45B-4522-81A1-57AF923BE9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7A73DF-3CEC-477F-8958-5FCD247B1DAE}" type="datetimeFigureOut">
              <a:rPr lang="en-US" smtClean="0"/>
              <a:pPr/>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D782E-A45B-4522-81A1-57AF923BE9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7A73DF-3CEC-477F-8958-5FCD247B1DAE}" type="datetimeFigureOut">
              <a:rPr lang="en-US" smtClean="0"/>
              <a:pPr/>
              <a:t>11/17/2022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DD782E-A45B-4522-81A1-57AF923BE9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7A73DF-3CEC-477F-8958-5FCD247B1DAE}" type="datetimeFigureOut">
              <a:rPr lang="en-US" smtClean="0"/>
              <a:pPr/>
              <a:t>11/17/2022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DD782E-A45B-4522-81A1-57AF923BE97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228600" y="228600"/>
            <a:ext cx="8686800" cy="6400800"/>
          </a:xfrm>
        </p:spPr>
        <p:txBody>
          <a:bodyPr>
            <a:noAutofit/>
          </a:bodyPr>
          <a:lstStyle/>
          <a:p>
            <a:pPr marL="609600" indent="-609600" algn="ctr">
              <a:lnSpc>
                <a:spcPct val="90000"/>
              </a:lnSpc>
              <a:buFontTx/>
              <a:buNone/>
            </a:pPr>
            <a:r>
              <a:rPr lang="en-US" sz="2200" b="1" dirty="0">
                <a:latin typeface="Times New Roman" pitchFamily="18" charset="0"/>
                <a:cs typeface="Times New Roman" pitchFamily="18" charset="0"/>
              </a:rPr>
              <a:t>WORKFLOWS OF THE PROCESS</a:t>
            </a:r>
          </a:p>
          <a:p>
            <a:pPr marL="609600" indent="-609600" algn="just">
              <a:lnSpc>
                <a:spcPct val="90000"/>
              </a:lnSpc>
              <a:buFontTx/>
              <a:buNone/>
            </a:pPr>
            <a:endParaRPr lang="en-US" sz="1200" dirty="0">
              <a:latin typeface="Times New Roman" pitchFamily="18" charset="0"/>
              <a:cs typeface="Times New Roman" pitchFamily="18" charset="0"/>
            </a:endParaRPr>
          </a:p>
          <a:p>
            <a:pPr marL="609600" indent="-609600" algn="just">
              <a:lnSpc>
                <a:spcPct val="90000"/>
              </a:lnSpc>
              <a:buNone/>
            </a:pPr>
            <a:r>
              <a:rPr lang="en-US" sz="2200" dirty="0">
                <a:latin typeface="Times New Roman" pitchFamily="18" charset="0"/>
                <a:cs typeface="Times New Roman" pitchFamily="18" charset="0"/>
              </a:rPr>
              <a:t>The activities of the process are organized into seven major </a:t>
            </a:r>
            <a:r>
              <a:rPr lang="en-US" sz="2200" dirty="0" smtClean="0">
                <a:latin typeface="Times New Roman" pitchFamily="18" charset="0"/>
                <a:cs typeface="Times New Roman" pitchFamily="18" charset="0"/>
              </a:rPr>
              <a:t>workflows</a:t>
            </a:r>
            <a:endParaRPr lang="en-US" sz="2200" dirty="0">
              <a:latin typeface="Times New Roman" pitchFamily="18" charset="0"/>
              <a:cs typeface="Times New Roman" pitchFamily="18" charset="0"/>
            </a:endParaRPr>
          </a:p>
          <a:p>
            <a:pPr marL="609600" indent="-609600" algn="just">
              <a:lnSpc>
                <a:spcPct val="90000"/>
              </a:lnSpc>
              <a:buFontTx/>
              <a:buAutoNum type="arabicPeriod"/>
            </a:pPr>
            <a:endParaRPr lang="en-US" sz="1200" dirty="0">
              <a:latin typeface="Times New Roman" pitchFamily="18" charset="0"/>
              <a:cs typeface="Times New Roman" pitchFamily="18" charset="0"/>
            </a:endParaRPr>
          </a:p>
          <a:p>
            <a:pPr marL="609600" indent="-609600" algn="just">
              <a:lnSpc>
                <a:spcPct val="90000"/>
              </a:lnSpc>
              <a:buFontTx/>
              <a:buAutoNum type="arabicPeriod"/>
            </a:pPr>
            <a:r>
              <a:rPr lang="en-US" sz="2200" b="1" dirty="0">
                <a:latin typeface="Times New Roman" pitchFamily="18" charset="0"/>
                <a:cs typeface="Times New Roman" pitchFamily="18" charset="0"/>
              </a:rPr>
              <a:t>Management</a:t>
            </a:r>
          </a:p>
          <a:p>
            <a:pPr marL="609600" indent="-609600" algn="just">
              <a:lnSpc>
                <a:spcPct val="90000"/>
              </a:lnSpc>
              <a:buFontTx/>
              <a:buAutoNum type="arabicPeriod"/>
            </a:pPr>
            <a:endParaRPr lang="en-US" sz="2200" b="1" dirty="0">
              <a:latin typeface="Times New Roman" pitchFamily="18" charset="0"/>
              <a:cs typeface="Times New Roman" pitchFamily="18" charset="0"/>
            </a:endParaRPr>
          </a:p>
          <a:p>
            <a:pPr marL="609600" indent="-609600" algn="just">
              <a:lnSpc>
                <a:spcPct val="90000"/>
              </a:lnSpc>
              <a:buFontTx/>
              <a:buAutoNum type="arabicPeriod"/>
            </a:pPr>
            <a:r>
              <a:rPr lang="en-US" sz="2200" b="1" dirty="0">
                <a:latin typeface="Times New Roman" pitchFamily="18" charset="0"/>
                <a:cs typeface="Times New Roman" pitchFamily="18" charset="0"/>
              </a:rPr>
              <a:t>Environment</a:t>
            </a:r>
          </a:p>
          <a:p>
            <a:pPr marL="609600" indent="-609600" algn="just">
              <a:lnSpc>
                <a:spcPct val="90000"/>
              </a:lnSpc>
              <a:buFontTx/>
              <a:buAutoNum type="arabicPeriod"/>
            </a:pPr>
            <a:endParaRPr lang="en-US" sz="2200" b="1" dirty="0">
              <a:latin typeface="Times New Roman" pitchFamily="18" charset="0"/>
              <a:cs typeface="Times New Roman" pitchFamily="18" charset="0"/>
            </a:endParaRPr>
          </a:p>
          <a:p>
            <a:pPr marL="609600" indent="-609600" algn="just">
              <a:lnSpc>
                <a:spcPct val="90000"/>
              </a:lnSpc>
              <a:buFontTx/>
              <a:buAutoNum type="arabicPeriod"/>
            </a:pPr>
            <a:r>
              <a:rPr lang="en-US" sz="2200" b="1" dirty="0">
                <a:latin typeface="Times New Roman" pitchFamily="18" charset="0"/>
                <a:cs typeface="Times New Roman" pitchFamily="18" charset="0"/>
              </a:rPr>
              <a:t>Requirements</a:t>
            </a:r>
          </a:p>
          <a:p>
            <a:pPr marL="609600" indent="-609600" algn="just">
              <a:lnSpc>
                <a:spcPct val="90000"/>
              </a:lnSpc>
              <a:buFontTx/>
              <a:buAutoNum type="arabicPeriod"/>
            </a:pPr>
            <a:endParaRPr lang="en-US" sz="2200" b="1" dirty="0">
              <a:latin typeface="Times New Roman" pitchFamily="18" charset="0"/>
              <a:cs typeface="Times New Roman" pitchFamily="18" charset="0"/>
            </a:endParaRPr>
          </a:p>
          <a:p>
            <a:pPr marL="609600" indent="-609600" algn="just">
              <a:lnSpc>
                <a:spcPct val="90000"/>
              </a:lnSpc>
              <a:buFontTx/>
              <a:buAutoNum type="arabicPeriod"/>
            </a:pPr>
            <a:r>
              <a:rPr lang="en-US" sz="2200" b="1" dirty="0">
                <a:latin typeface="Times New Roman" pitchFamily="18" charset="0"/>
                <a:cs typeface="Times New Roman" pitchFamily="18" charset="0"/>
              </a:rPr>
              <a:t>Design</a:t>
            </a:r>
          </a:p>
          <a:p>
            <a:pPr marL="609600" indent="-609600" algn="just">
              <a:lnSpc>
                <a:spcPct val="90000"/>
              </a:lnSpc>
              <a:buFontTx/>
              <a:buAutoNum type="arabicPeriod"/>
            </a:pPr>
            <a:endParaRPr lang="en-US" sz="2200" b="1" dirty="0">
              <a:latin typeface="Times New Roman" pitchFamily="18" charset="0"/>
              <a:cs typeface="Times New Roman" pitchFamily="18" charset="0"/>
            </a:endParaRPr>
          </a:p>
          <a:p>
            <a:pPr marL="609600" indent="-609600" algn="just">
              <a:lnSpc>
                <a:spcPct val="90000"/>
              </a:lnSpc>
              <a:buFontTx/>
              <a:buAutoNum type="arabicPeriod"/>
            </a:pPr>
            <a:r>
              <a:rPr lang="en-US" sz="2200" b="1" dirty="0">
                <a:latin typeface="Times New Roman" pitchFamily="18" charset="0"/>
                <a:cs typeface="Times New Roman" pitchFamily="18" charset="0"/>
              </a:rPr>
              <a:t>Implementation</a:t>
            </a:r>
          </a:p>
          <a:p>
            <a:pPr marL="609600" indent="-609600" algn="just">
              <a:lnSpc>
                <a:spcPct val="90000"/>
              </a:lnSpc>
              <a:buFontTx/>
              <a:buAutoNum type="arabicPeriod"/>
            </a:pPr>
            <a:endParaRPr lang="en-US" sz="2200" b="1" dirty="0">
              <a:latin typeface="Times New Roman" pitchFamily="18" charset="0"/>
              <a:cs typeface="Times New Roman" pitchFamily="18" charset="0"/>
            </a:endParaRPr>
          </a:p>
          <a:p>
            <a:pPr marL="609600" indent="-609600" algn="just">
              <a:lnSpc>
                <a:spcPct val="90000"/>
              </a:lnSpc>
              <a:buFontTx/>
              <a:buAutoNum type="arabicPeriod"/>
            </a:pPr>
            <a:r>
              <a:rPr lang="en-US" sz="2200" b="1" dirty="0">
                <a:latin typeface="Times New Roman" pitchFamily="18" charset="0"/>
                <a:cs typeface="Times New Roman" pitchFamily="18" charset="0"/>
              </a:rPr>
              <a:t>Assessment</a:t>
            </a:r>
          </a:p>
          <a:p>
            <a:pPr marL="609600" indent="-609600" algn="just">
              <a:lnSpc>
                <a:spcPct val="90000"/>
              </a:lnSpc>
              <a:buFontTx/>
              <a:buAutoNum type="arabicPeriod"/>
            </a:pPr>
            <a:endParaRPr lang="en-US" sz="2200" b="1" dirty="0">
              <a:latin typeface="Times New Roman" pitchFamily="18" charset="0"/>
              <a:cs typeface="Times New Roman" pitchFamily="18" charset="0"/>
            </a:endParaRPr>
          </a:p>
          <a:p>
            <a:pPr marL="609600" indent="-609600" algn="just">
              <a:lnSpc>
                <a:spcPct val="90000"/>
              </a:lnSpc>
              <a:buFontTx/>
              <a:buAutoNum type="arabicPeriod"/>
            </a:pPr>
            <a:r>
              <a:rPr lang="en-US" sz="2200" b="1" dirty="0" smtClean="0">
                <a:latin typeface="Times New Roman" pitchFamily="18" charset="0"/>
                <a:cs typeface="Times New Roman" pitchFamily="18" charset="0"/>
              </a:rPr>
              <a:t>Deployment</a:t>
            </a:r>
            <a:endParaRPr lang="en-US" sz="22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152400" y="152400"/>
            <a:ext cx="8839200" cy="6553200"/>
          </a:xfrm>
        </p:spPr>
        <p:txBody>
          <a:bodyPr>
            <a:noAutofit/>
          </a:bodyPr>
          <a:lstStyle/>
          <a:p>
            <a:pPr>
              <a:buFontTx/>
              <a:buNone/>
            </a:pPr>
            <a:r>
              <a:rPr lang="en-US" sz="2200" b="1" dirty="0">
                <a:latin typeface="Times New Roman" pitchFamily="18" charset="0"/>
                <a:cs typeface="Times New Roman" pitchFamily="18" charset="0"/>
              </a:rPr>
              <a:t>The artifacts and life – cycle emphases associated with each workflow</a:t>
            </a:r>
          </a:p>
          <a:p>
            <a:pPr>
              <a:buFontTx/>
              <a:buNone/>
            </a:pPr>
            <a:endParaRPr lang="en-US" sz="1100" b="1" dirty="0">
              <a:latin typeface="Times New Roman" pitchFamily="18" charset="0"/>
              <a:cs typeface="Times New Roman" pitchFamily="18" charset="0"/>
            </a:endParaRPr>
          </a:p>
          <a:p>
            <a:pPr>
              <a:buFontTx/>
              <a:buNone/>
            </a:pPr>
            <a:r>
              <a:rPr lang="en-US" sz="2000" b="1" dirty="0" smtClean="0">
                <a:latin typeface="Times New Roman" pitchFamily="18" charset="0"/>
                <a:cs typeface="Times New Roman" pitchFamily="18" charset="0"/>
              </a:rPr>
              <a:t>WORKFLOW		ARTIFACTS</a:t>
            </a: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LIFE </a:t>
            </a:r>
            <a:r>
              <a:rPr lang="en-US" sz="2000" b="1" dirty="0">
                <a:latin typeface="Times New Roman" pitchFamily="18" charset="0"/>
                <a:cs typeface="Times New Roman" pitchFamily="18" charset="0"/>
              </a:rPr>
              <a:t>– CYCLE PHASE </a:t>
            </a:r>
            <a:r>
              <a:rPr lang="en-US" sz="2000" b="1" dirty="0" smtClean="0">
                <a:latin typeface="Times New Roman" pitchFamily="18" charset="0"/>
                <a:cs typeface="Times New Roman" pitchFamily="18" charset="0"/>
              </a:rPr>
              <a:t>							EMPHASES</a:t>
            </a:r>
            <a:endParaRPr lang="en-US" sz="2000" b="1" dirty="0">
              <a:latin typeface="Times New Roman" pitchFamily="18" charset="0"/>
              <a:cs typeface="Times New Roman" pitchFamily="18" charset="0"/>
            </a:endParaRPr>
          </a:p>
          <a:p>
            <a:pPr>
              <a:buFontTx/>
              <a:buNone/>
            </a:pPr>
            <a:endParaRPr lang="en-US" sz="1800" dirty="0">
              <a:latin typeface="Times New Roman" pitchFamily="18" charset="0"/>
              <a:cs typeface="Times New Roman" pitchFamily="18" charset="0"/>
            </a:endParaRPr>
          </a:p>
          <a:p>
            <a:pPr algn="just">
              <a:buFontTx/>
              <a:buNone/>
            </a:pPr>
            <a:r>
              <a:rPr lang="en-US" sz="2000" dirty="0">
                <a:latin typeface="Times New Roman" pitchFamily="18" charset="0"/>
                <a:cs typeface="Times New Roman" pitchFamily="18" charset="0"/>
              </a:rPr>
              <a:t>Management		Business case	</a:t>
            </a:r>
            <a:r>
              <a:rPr lang="en-US" sz="2000" dirty="0" smtClean="0">
                <a:latin typeface="Times New Roman" pitchFamily="18" charset="0"/>
                <a:cs typeface="Times New Roman" pitchFamily="18" charset="0"/>
              </a:rPr>
              <a:t>	Inception </a:t>
            </a:r>
            <a:r>
              <a:rPr lang="en-US" sz="2000" dirty="0">
                <a:latin typeface="Times New Roman" pitchFamily="18" charset="0"/>
                <a:cs typeface="Times New Roman" pitchFamily="18" charset="0"/>
              </a:rPr>
              <a:t>: Prepare business </a:t>
            </a:r>
            <a:r>
              <a:rPr lang="en-US" sz="2000" dirty="0" smtClean="0">
                <a:latin typeface="Times New Roman" pitchFamily="18" charset="0"/>
                <a:cs typeface="Times New Roman" pitchFamily="18" charset="0"/>
              </a:rPr>
              <a:t>						case and </a:t>
            </a:r>
            <a:r>
              <a:rPr lang="en-US" sz="2000" dirty="0">
                <a:latin typeface="Times New Roman" pitchFamily="18" charset="0"/>
                <a:cs typeface="Times New Roman" pitchFamily="18" charset="0"/>
              </a:rPr>
              <a:t>vision</a:t>
            </a:r>
          </a:p>
          <a:p>
            <a:pPr algn="just">
              <a:buFontTx/>
              <a:buNone/>
            </a:pP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buFontTx/>
              <a:buNone/>
            </a:pPr>
            <a:r>
              <a:rPr lang="en-US" sz="2000" dirty="0" smtClean="0">
                <a:latin typeface="Times New Roman" pitchFamily="18" charset="0"/>
                <a:cs typeface="Times New Roman" pitchFamily="18" charset="0"/>
              </a:rPr>
              <a:t>				Software </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Elaboration </a:t>
            </a:r>
            <a:r>
              <a:rPr lang="en-US" sz="2000" dirty="0">
                <a:latin typeface="Times New Roman" pitchFamily="18" charset="0"/>
                <a:cs typeface="Times New Roman" pitchFamily="18" charset="0"/>
              </a:rPr>
              <a:t>: Plan </a:t>
            </a:r>
            <a:r>
              <a:rPr lang="en-US" sz="2000" dirty="0" smtClean="0">
                <a:latin typeface="Times New Roman" pitchFamily="18" charset="0"/>
                <a:cs typeface="Times New Roman" pitchFamily="18" charset="0"/>
              </a:rPr>
              <a:t>				development plan		development</a:t>
            </a:r>
            <a:endParaRPr lang="en-US" sz="2000" dirty="0">
              <a:latin typeface="Times New Roman" pitchFamily="18" charset="0"/>
              <a:cs typeface="Times New Roman" pitchFamily="18" charset="0"/>
            </a:endParaRPr>
          </a:p>
          <a:p>
            <a:pPr algn="just">
              <a:buFontTx/>
              <a:buNone/>
            </a:pP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buFontTx/>
              <a:buNone/>
            </a:pPr>
            <a:r>
              <a:rPr lang="en-US" sz="2000" dirty="0" smtClean="0">
                <a:latin typeface="Times New Roman" pitchFamily="18" charset="0"/>
                <a:cs typeface="Times New Roman" pitchFamily="18" charset="0"/>
              </a:rPr>
              <a:t>				Status </a:t>
            </a:r>
            <a:r>
              <a:rPr lang="en-US" sz="2000" dirty="0">
                <a:latin typeface="Times New Roman" pitchFamily="18" charset="0"/>
                <a:cs typeface="Times New Roman" pitchFamily="18" charset="0"/>
              </a:rPr>
              <a:t>assessments	</a:t>
            </a:r>
            <a:r>
              <a:rPr lang="en-US" sz="2000" dirty="0" smtClean="0">
                <a:latin typeface="Times New Roman" pitchFamily="18" charset="0"/>
                <a:cs typeface="Times New Roman" pitchFamily="18" charset="0"/>
              </a:rPr>
              <a:t>Construction </a:t>
            </a:r>
            <a:r>
              <a:rPr lang="en-US" sz="2000" dirty="0">
                <a:latin typeface="Times New Roman" pitchFamily="18" charset="0"/>
                <a:cs typeface="Times New Roman" pitchFamily="18" charset="0"/>
              </a:rPr>
              <a:t>: Monitor and </a:t>
            </a:r>
            <a:r>
              <a:rPr lang="en-US" sz="2000" dirty="0" smtClean="0">
                <a:latin typeface="Times New Roman" pitchFamily="18" charset="0"/>
                <a:cs typeface="Times New Roman" pitchFamily="18" charset="0"/>
              </a:rPr>
              <a:t>						control development</a:t>
            </a:r>
            <a:endParaRPr lang="en-US" sz="2000" dirty="0">
              <a:latin typeface="Times New Roman" pitchFamily="18" charset="0"/>
              <a:cs typeface="Times New Roman" pitchFamily="18" charset="0"/>
            </a:endParaRPr>
          </a:p>
          <a:p>
            <a:pPr algn="just">
              <a:buFontTx/>
              <a:buNone/>
            </a:pPr>
            <a:r>
              <a:rPr lang="en-US" sz="2000" dirty="0">
                <a:latin typeface="Times New Roman" pitchFamily="18" charset="0"/>
                <a:cs typeface="Times New Roman" pitchFamily="18" charset="0"/>
              </a:rPr>
              <a:t>				Vision		</a:t>
            </a:r>
            <a:r>
              <a:rPr lang="en-US" sz="2000" dirty="0" smtClean="0">
                <a:latin typeface="Times New Roman" pitchFamily="18" charset="0"/>
                <a:cs typeface="Times New Roman" pitchFamily="18" charset="0"/>
              </a:rPr>
              <a:t>	</a:t>
            </a:r>
          </a:p>
          <a:p>
            <a:pPr algn="just">
              <a:buFontTx/>
              <a:buNone/>
            </a:pPr>
            <a:r>
              <a:rPr lang="en-US" sz="2000" dirty="0" smtClean="0">
                <a:latin typeface="Times New Roman" pitchFamily="18" charset="0"/>
                <a:cs typeface="Times New Roman" pitchFamily="18" charset="0"/>
              </a:rPr>
              <a:t>							Transition : Monitor </a:t>
            </a:r>
            <a:r>
              <a:rPr lang="en-US" sz="2000" dirty="0">
                <a:latin typeface="Times New Roman" pitchFamily="18" charset="0"/>
                <a:cs typeface="Times New Roman" pitchFamily="18" charset="0"/>
              </a:rPr>
              <a:t>and </a:t>
            </a:r>
            <a:r>
              <a:rPr lang="en-US" sz="2000" dirty="0" smtClean="0">
                <a:latin typeface="Times New Roman" pitchFamily="18" charset="0"/>
                <a:cs typeface="Times New Roman" pitchFamily="18" charset="0"/>
              </a:rPr>
              <a:t>							control deployment</a:t>
            </a:r>
            <a:endParaRPr lang="en-US" sz="2000" dirty="0">
              <a:latin typeface="Times New Roman" pitchFamily="18" charset="0"/>
              <a:cs typeface="Times New Roman" pitchFamily="18" charset="0"/>
            </a:endParaRPr>
          </a:p>
          <a:p>
            <a:pPr algn="just">
              <a:buFontTx/>
              <a:buNone/>
            </a:pPr>
            <a:r>
              <a:rPr lang="en-US" sz="2000" dirty="0">
                <a:latin typeface="Times New Roman" pitchFamily="18" charset="0"/>
                <a:cs typeface="Times New Roman" pitchFamily="18" charset="0"/>
              </a:rPr>
              <a:t>				Work breakdown</a:t>
            </a:r>
          </a:p>
          <a:p>
            <a:pPr algn="just">
              <a:buFontTx/>
              <a:buNone/>
            </a:pPr>
            <a:r>
              <a:rPr lang="en-US" sz="2000" dirty="0">
                <a:latin typeface="Times New Roman" pitchFamily="18" charset="0"/>
                <a:cs typeface="Times New Roman" pitchFamily="18" charset="0"/>
              </a:rPr>
              <a:t>				structure</a:t>
            </a:r>
          </a:p>
          <a:p>
            <a:pPr>
              <a:buFontTx/>
              <a:buNone/>
            </a:pPr>
            <a:endParaRPr lang="en-US" sz="1600" dirty="0">
              <a:latin typeface="Times New Roman" pitchFamily="18" charset="0"/>
              <a:cs typeface="Times New Roman" pitchFamily="18" charset="0"/>
            </a:endParaRPr>
          </a:p>
          <a:p>
            <a:pPr>
              <a:buFontTx/>
              <a:buNone/>
            </a:pPr>
            <a:r>
              <a:rPr lang="en-US" sz="1600" dirty="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152400" y="152400"/>
            <a:ext cx="8839200" cy="6553200"/>
          </a:xfrm>
        </p:spPr>
        <p:txBody>
          <a:bodyPr>
            <a:noAutofit/>
          </a:bodyPr>
          <a:lstStyle/>
          <a:p>
            <a:pPr>
              <a:buFontTx/>
              <a:buNone/>
            </a:pPr>
            <a:r>
              <a:rPr lang="en-US" sz="2000" b="1" dirty="0" smtClean="0">
                <a:latin typeface="Times New Roman" pitchFamily="18" charset="0"/>
                <a:cs typeface="Times New Roman" pitchFamily="18" charset="0"/>
              </a:rPr>
              <a:t>WORKFLOW</a:t>
            </a: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ARTIFACTS</a:t>
            </a: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LIFE </a:t>
            </a:r>
            <a:r>
              <a:rPr lang="en-US" sz="2000" b="1" dirty="0">
                <a:latin typeface="Times New Roman" pitchFamily="18" charset="0"/>
                <a:cs typeface="Times New Roman" pitchFamily="18" charset="0"/>
              </a:rPr>
              <a:t>– CYCLE PHASE </a:t>
            </a:r>
            <a:r>
              <a:rPr lang="en-US" sz="2000" b="1" dirty="0" smtClean="0">
                <a:latin typeface="Times New Roman" pitchFamily="18" charset="0"/>
                <a:cs typeface="Times New Roman" pitchFamily="18" charset="0"/>
              </a:rPr>
              <a:t>							EMPHASES</a:t>
            </a:r>
            <a:endParaRPr lang="en-US" sz="2000" b="1" dirty="0">
              <a:latin typeface="Times New Roman" pitchFamily="18" charset="0"/>
              <a:cs typeface="Times New Roman" pitchFamily="18" charset="0"/>
            </a:endParaRPr>
          </a:p>
          <a:p>
            <a:pPr>
              <a:buFontTx/>
              <a:buNone/>
            </a:pPr>
            <a:endParaRPr lang="en-US" sz="2000" dirty="0">
              <a:latin typeface="Times New Roman" pitchFamily="18" charset="0"/>
              <a:cs typeface="Times New Roman" pitchFamily="18" charset="0"/>
            </a:endParaRPr>
          </a:p>
          <a:p>
            <a:pPr>
              <a:buFontTx/>
              <a:buNone/>
            </a:pPr>
            <a:r>
              <a:rPr lang="en-US" sz="2000" dirty="0" smtClean="0">
                <a:latin typeface="Times New Roman" pitchFamily="18" charset="0"/>
                <a:cs typeface="Times New Roman" pitchFamily="18" charset="0"/>
              </a:rPr>
              <a:t>Environment</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Environment</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Inception </a:t>
            </a:r>
            <a:r>
              <a:rPr lang="en-US" sz="2000" dirty="0">
                <a:latin typeface="Times New Roman" pitchFamily="18" charset="0"/>
                <a:cs typeface="Times New Roman" pitchFamily="18" charset="0"/>
              </a:rPr>
              <a:t>: Define development </a:t>
            </a:r>
            <a:r>
              <a:rPr lang="en-US" sz="2000" dirty="0" smtClean="0">
                <a:latin typeface="Times New Roman" pitchFamily="18" charset="0"/>
                <a:cs typeface="Times New Roman" pitchFamily="18" charset="0"/>
              </a:rPr>
              <a:t>						environment </a:t>
            </a:r>
            <a:r>
              <a:rPr lang="en-US" sz="2000" dirty="0">
                <a:latin typeface="Times New Roman" pitchFamily="18" charset="0"/>
                <a:cs typeface="Times New Roman" pitchFamily="18" charset="0"/>
              </a:rPr>
              <a:t>and </a:t>
            </a:r>
            <a:r>
              <a:rPr lang="en-US" sz="2000" dirty="0" smtClean="0">
                <a:latin typeface="Times New Roman" pitchFamily="18" charset="0"/>
                <a:cs typeface="Times New Roman" pitchFamily="18" charset="0"/>
              </a:rPr>
              <a:t>change </a:t>
            </a:r>
            <a:r>
              <a:rPr lang="en-US" sz="2000" dirty="0">
                <a:latin typeface="Times New Roman" pitchFamily="18" charset="0"/>
                <a:cs typeface="Times New Roman" pitchFamily="18" charset="0"/>
              </a:rPr>
              <a:t>management </a:t>
            </a:r>
            <a:r>
              <a:rPr lang="en-US" sz="2000" dirty="0" smtClean="0">
                <a:latin typeface="Times New Roman" pitchFamily="18" charset="0"/>
                <a:cs typeface="Times New Roman" pitchFamily="18" charset="0"/>
              </a:rPr>
              <a:t>					infrastructure</a:t>
            </a:r>
            <a:endParaRPr lang="en-US" sz="2000" dirty="0">
              <a:latin typeface="Times New Roman" pitchFamily="18" charset="0"/>
              <a:cs typeface="Times New Roman" pitchFamily="18" charset="0"/>
            </a:endParaRPr>
          </a:p>
          <a:p>
            <a:pPr>
              <a:buFontTx/>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Software </a:t>
            </a:r>
            <a:r>
              <a:rPr lang="en-US" sz="2000" dirty="0">
                <a:latin typeface="Times New Roman" pitchFamily="18" charset="0"/>
                <a:cs typeface="Times New Roman" pitchFamily="18" charset="0"/>
              </a:rPr>
              <a:t>change	</a:t>
            </a:r>
            <a:r>
              <a:rPr lang="en-US" sz="2000" dirty="0" smtClean="0">
                <a:latin typeface="Times New Roman" pitchFamily="18" charset="0"/>
                <a:cs typeface="Times New Roman" pitchFamily="18" charset="0"/>
              </a:rPr>
              <a:t>	</a:t>
            </a:r>
          </a:p>
          <a:p>
            <a:pPr>
              <a:buFontTx/>
              <a:buNone/>
            </a:pPr>
            <a:r>
              <a:rPr lang="en-US" sz="2000" dirty="0" smtClean="0">
                <a:latin typeface="Times New Roman" pitchFamily="18" charset="0"/>
                <a:cs typeface="Times New Roman" pitchFamily="18" charset="0"/>
              </a:rPr>
              <a:t>			 order database 		Elaboration </a:t>
            </a:r>
            <a:r>
              <a:rPr lang="en-US" sz="2000" dirty="0">
                <a:latin typeface="Times New Roman" pitchFamily="18" charset="0"/>
                <a:cs typeface="Times New Roman" pitchFamily="18" charset="0"/>
              </a:rPr>
              <a:t>: Install development </a:t>
            </a:r>
            <a:r>
              <a:rPr lang="en-US" sz="2000" dirty="0" smtClean="0">
                <a:latin typeface="Times New Roman" pitchFamily="18" charset="0"/>
                <a:cs typeface="Times New Roman" pitchFamily="18" charset="0"/>
              </a:rPr>
              <a:t>			 	 		environment and </a:t>
            </a:r>
            <a:r>
              <a:rPr lang="en-US" sz="2000" dirty="0">
                <a:latin typeface="Times New Roman" pitchFamily="18" charset="0"/>
                <a:cs typeface="Times New Roman" pitchFamily="18" charset="0"/>
              </a:rPr>
              <a:t>establish </a:t>
            </a:r>
            <a:r>
              <a:rPr lang="en-US" sz="2000" dirty="0" smtClean="0">
                <a:latin typeface="Times New Roman" pitchFamily="18" charset="0"/>
                <a:cs typeface="Times New Roman" pitchFamily="18" charset="0"/>
              </a:rPr>
              <a:t>change 						management </a:t>
            </a:r>
            <a:r>
              <a:rPr lang="en-US" sz="2000" dirty="0">
                <a:latin typeface="Times New Roman" pitchFamily="18" charset="0"/>
                <a:cs typeface="Times New Roman" pitchFamily="18" charset="0"/>
              </a:rPr>
              <a:t>database</a:t>
            </a:r>
          </a:p>
          <a:p>
            <a:pPr>
              <a:buFontTx/>
              <a:buNone/>
            </a:pP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buFontTx/>
              <a:buNone/>
            </a:pPr>
            <a:r>
              <a:rPr lang="en-US" sz="2000" dirty="0" smtClean="0">
                <a:latin typeface="Times New Roman" pitchFamily="18" charset="0"/>
                <a:cs typeface="Times New Roman" pitchFamily="18" charset="0"/>
              </a:rPr>
              <a:t>						Construction </a:t>
            </a:r>
            <a:r>
              <a:rPr lang="en-US" sz="2000" dirty="0">
                <a:latin typeface="Times New Roman" pitchFamily="18" charset="0"/>
                <a:cs typeface="Times New Roman" pitchFamily="18" charset="0"/>
              </a:rPr>
              <a:t>: Maintain development </a:t>
            </a:r>
            <a:r>
              <a:rPr lang="en-US" sz="2000" dirty="0" smtClean="0">
                <a:latin typeface="Times New Roman" pitchFamily="18" charset="0"/>
                <a:cs typeface="Times New Roman" pitchFamily="18" charset="0"/>
              </a:rPr>
              <a:t>			                             environment and </a:t>
            </a:r>
            <a:r>
              <a:rPr lang="en-US" sz="2000" dirty="0">
                <a:latin typeface="Times New Roman" pitchFamily="18" charset="0"/>
                <a:cs typeface="Times New Roman" pitchFamily="18" charset="0"/>
              </a:rPr>
              <a:t>software change </a:t>
            </a:r>
            <a:r>
              <a:rPr lang="en-US" sz="2000" dirty="0" smtClean="0">
                <a:latin typeface="Times New Roman" pitchFamily="18" charset="0"/>
                <a:cs typeface="Times New Roman" pitchFamily="18" charset="0"/>
              </a:rPr>
              <a:t>						order </a:t>
            </a:r>
            <a:r>
              <a:rPr lang="en-US" sz="2000" dirty="0">
                <a:latin typeface="Times New Roman" pitchFamily="18" charset="0"/>
                <a:cs typeface="Times New Roman" pitchFamily="18" charset="0"/>
              </a:rPr>
              <a:t>database</a:t>
            </a:r>
          </a:p>
          <a:p>
            <a:pPr>
              <a:buFontTx/>
              <a:buNone/>
            </a:pP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buFontTx/>
              <a:buNone/>
            </a:pPr>
            <a:r>
              <a:rPr lang="en-US" sz="2000" dirty="0" smtClean="0">
                <a:latin typeface="Times New Roman" pitchFamily="18" charset="0"/>
                <a:cs typeface="Times New Roman" pitchFamily="18" charset="0"/>
              </a:rPr>
              <a:t>						Transition </a:t>
            </a:r>
            <a:r>
              <a:rPr lang="en-US" sz="2000" dirty="0">
                <a:latin typeface="Times New Roman" pitchFamily="18" charset="0"/>
                <a:cs typeface="Times New Roman" pitchFamily="18" charset="0"/>
              </a:rPr>
              <a:t>: Transition maintenance </a:t>
            </a:r>
            <a:r>
              <a:rPr lang="en-US" sz="2000" dirty="0" smtClean="0">
                <a:latin typeface="Times New Roman" pitchFamily="18" charset="0"/>
                <a:cs typeface="Times New Roman" pitchFamily="18" charset="0"/>
              </a:rPr>
              <a:t>					environment and </a:t>
            </a:r>
            <a:r>
              <a:rPr lang="en-US" sz="2000" dirty="0">
                <a:latin typeface="Times New Roman" pitchFamily="18" charset="0"/>
                <a:cs typeface="Times New Roman" pitchFamily="18" charset="0"/>
              </a:rPr>
              <a:t>software change order </a:t>
            </a:r>
            <a:r>
              <a:rPr lang="en-US" sz="2000" dirty="0" smtClean="0">
                <a:latin typeface="Times New Roman" pitchFamily="18" charset="0"/>
                <a:cs typeface="Times New Roman" pitchFamily="18" charset="0"/>
              </a:rPr>
              <a:t>					database</a:t>
            </a:r>
            <a:endParaRPr lang="en-US" sz="2000" dirty="0">
              <a:latin typeface="Times New Roman" pitchFamily="18" charset="0"/>
              <a:cs typeface="Times New Roman" pitchFamily="18" charset="0"/>
            </a:endParaRPr>
          </a:p>
          <a:p>
            <a:pPr>
              <a:buFontTx/>
              <a:buNone/>
            </a:pP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152400" y="152400"/>
            <a:ext cx="8839200" cy="6553200"/>
          </a:xfrm>
        </p:spPr>
        <p:txBody>
          <a:bodyPr>
            <a:noAutofit/>
          </a:bodyPr>
          <a:lstStyle/>
          <a:p>
            <a:pPr>
              <a:buNone/>
            </a:pPr>
            <a:r>
              <a:rPr lang="en-US" sz="2000" b="1" dirty="0" smtClean="0">
                <a:latin typeface="Times New Roman" pitchFamily="18" charset="0"/>
                <a:cs typeface="Times New Roman" pitchFamily="18" charset="0"/>
              </a:rPr>
              <a:t>WORKFLOW	ARTIFACTS		LIFE – CYCLE PHASE 							EMPHASES</a:t>
            </a:r>
          </a:p>
          <a:p>
            <a:pPr>
              <a:buFontTx/>
              <a:buNone/>
            </a:pPr>
            <a:endParaRPr lang="en-US" sz="2000" dirty="0" smtClean="0">
              <a:latin typeface="Times New Roman" pitchFamily="18" charset="0"/>
              <a:cs typeface="Times New Roman" pitchFamily="18" charset="0"/>
            </a:endParaRPr>
          </a:p>
          <a:p>
            <a:pPr>
              <a:buFontTx/>
              <a:buNone/>
            </a:pPr>
            <a:r>
              <a:rPr lang="en-US" sz="2000" dirty="0" smtClean="0">
                <a:latin typeface="Times New Roman" pitchFamily="18" charset="0"/>
                <a:cs typeface="Times New Roman" pitchFamily="18" charset="0"/>
              </a:rPr>
              <a:t>Requirements </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Requirements</a:t>
            </a:r>
            <a:r>
              <a:rPr lang="en-US" sz="2000" dirty="0" smtClean="0">
                <a:latin typeface="Times New Roman" pitchFamily="18" charset="0"/>
                <a:cs typeface="Times New Roman" pitchFamily="18" charset="0"/>
              </a:rPr>
              <a:t> set	</a:t>
            </a:r>
            <a:r>
              <a:rPr lang="en-US" sz="2000" dirty="0">
                <a:latin typeface="Times New Roman" pitchFamily="18" charset="0"/>
                <a:cs typeface="Times New Roman" pitchFamily="18" charset="0"/>
              </a:rPr>
              <a:t>	Inception : Define operational concept</a:t>
            </a:r>
          </a:p>
          <a:p>
            <a:pPr>
              <a:buFontTx/>
              <a:buNone/>
            </a:pP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buFontTx/>
              <a:buNone/>
            </a:pPr>
            <a:r>
              <a:rPr lang="en-US" sz="2000" dirty="0" smtClean="0">
                <a:latin typeface="Times New Roman" pitchFamily="18" charset="0"/>
                <a:cs typeface="Times New Roman" pitchFamily="18" charset="0"/>
              </a:rPr>
              <a:t>			Release specifications </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Elaboration </a:t>
            </a:r>
            <a:r>
              <a:rPr lang="en-US" sz="2000" dirty="0">
                <a:latin typeface="Times New Roman" pitchFamily="18" charset="0"/>
                <a:cs typeface="Times New Roman" pitchFamily="18" charset="0"/>
              </a:rPr>
              <a:t>: Define architectural </a:t>
            </a:r>
            <a:r>
              <a:rPr lang="en-US" sz="2000" dirty="0" smtClean="0">
                <a:latin typeface="Times New Roman" pitchFamily="18" charset="0"/>
                <a:cs typeface="Times New Roman" pitchFamily="18" charset="0"/>
              </a:rPr>
              <a:t>						objectives</a:t>
            </a:r>
            <a:endParaRPr lang="en-US" sz="2000" dirty="0">
              <a:latin typeface="Times New Roman" pitchFamily="18" charset="0"/>
              <a:cs typeface="Times New Roman" pitchFamily="18" charset="0"/>
            </a:endParaRPr>
          </a:p>
          <a:p>
            <a:pPr>
              <a:buFontTx/>
              <a:buNone/>
            </a:pPr>
            <a:endParaRPr lang="en-US" sz="2000" dirty="0" smtClean="0">
              <a:latin typeface="Times New Roman" pitchFamily="18" charset="0"/>
              <a:cs typeface="Times New Roman" pitchFamily="18" charset="0"/>
            </a:endParaRPr>
          </a:p>
          <a:p>
            <a:pPr>
              <a:buFontTx/>
              <a:buNone/>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Vision</a:t>
            </a:r>
            <a:r>
              <a:rPr lang="en-US" sz="2000" dirty="0">
                <a:latin typeface="Times New Roman" pitchFamily="18" charset="0"/>
                <a:cs typeface="Times New Roman" pitchFamily="18" charset="0"/>
              </a:rPr>
              <a:t>			Construction : Define iteration </a:t>
            </a:r>
            <a:r>
              <a:rPr lang="en-US" sz="2000" dirty="0" smtClean="0">
                <a:latin typeface="Times New Roman" pitchFamily="18" charset="0"/>
                <a:cs typeface="Times New Roman" pitchFamily="18" charset="0"/>
              </a:rPr>
              <a:t>						objectives</a:t>
            </a:r>
            <a:endParaRPr lang="en-US" sz="2000" dirty="0">
              <a:latin typeface="Times New Roman" pitchFamily="18" charset="0"/>
              <a:cs typeface="Times New Roman" pitchFamily="18" charset="0"/>
            </a:endParaRPr>
          </a:p>
          <a:p>
            <a:pPr>
              <a:buFontTx/>
              <a:buNone/>
            </a:pP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buFontTx/>
              <a:buNone/>
            </a:pPr>
            <a:r>
              <a:rPr lang="en-US" sz="2000" dirty="0" smtClean="0">
                <a:latin typeface="Times New Roman" pitchFamily="18" charset="0"/>
                <a:cs typeface="Times New Roman" pitchFamily="18" charset="0"/>
              </a:rPr>
              <a:t>						Transition </a:t>
            </a:r>
            <a:r>
              <a:rPr lang="en-US" sz="2000" dirty="0">
                <a:latin typeface="Times New Roman" pitchFamily="18" charset="0"/>
                <a:cs typeface="Times New Roman" pitchFamily="18" charset="0"/>
              </a:rPr>
              <a:t>: Refine release </a:t>
            </a:r>
            <a:r>
              <a:rPr lang="en-US" sz="2000" dirty="0" smtClean="0">
                <a:latin typeface="Times New Roman" pitchFamily="18" charset="0"/>
                <a:cs typeface="Times New Roman" pitchFamily="18" charset="0"/>
              </a:rPr>
              <a:t>objectives</a:t>
            </a:r>
          </a:p>
          <a:p>
            <a:pPr>
              <a:buFontTx/>
              <a:buNone/>
            </a:pPr>
            <a:endParaRPr lang="en-US" sz="2000" dirty="0" smtClean="0">
              <a:latin typeface="Times New Roman" pitchFamily="18" charset="0"/>
              <a:cs typeface="Times New Roman" pitchFamily="18" charset="0"/>
            </a:endParaRPr>
          </a:p>
          <a:p>
            <a:pPr>
              <a:buFontTx/>
              <a:buNone/>
            </a:pPr>
            <a:endParaRPr lang="en-US" sz="2000" dirty="0" smtClean="0">
              <a:latin typeface="Times New Roman" pitchFamily="18" charset="0"/>
              <a:cs typeface="Times New Roman" pitchFamily="18" charset="0"/>
            </a:endParaRPr>
          </a:p>
          <a:p>
            <a:pPr>
              <a:buFontTx/>
              <a:buNone/>
            </a:pPr>
            <a:endParaRPr lang="en-US"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152400" y="152400"/>
            <a:ext cx="8839200" cy="6553200"/>
          </a:xfrm>
        </p:spPr>
        <p:txBody>
          <a:bodyPr>
            <a:noAutofit/>
          </a:bodyPr>
          <a:lstStyle/>
          <a:p>
            <a:pPr>
              <a:buNone/>
            </a:pPr>
            <a:r>
              <a:rPr lang="en-US" sz="2000" b="1" dirty="0" smtClean="0">
                <a:latin typeface="Times New Roman" pitchFamily="18" charset="0"/>
                <a:cs typeface="Times New Roman" pitchFamily="18" charset="0"/>
              </a:rPr>
              <a:t>WORKFLOW	ARTIFACTS		LIFE – CYCLE PHASE 							EMPHASES</a:t>
            </a:r>
          </a:p>
          <a:p>
            <a:pPr>
              <a:buFontTx/>
              <a:buNone/>
            </a:pPr>
            <a:endParaRPr lang="en-US" sz="2000" dirty="0" smtClean="0">
              <a:latin typeface="Times New Roman" pitchFamily="18" charset="0"/>
              <a:cs typeface="Times New Roman" pitchFamily="18" charset="0"/>
            </a:endParaRPr>
          </a:p>
          <a:p>
            <a:pPr>
              <a:buFontTx/>
              <a:buNone/>
            </a:pPr>
            <a:r>
              <a:rPr lang="en-US" sz="2000" dirty="0" smtClean="0">
                <a:latin typeface="Times New Roman" pitchFamily="18" charset="0"/>
                <a:cs typeface="Times New Roman" pitchFamily="18" charset="0"/>
              </a:rPr>
              <a:t>Design		</a:t>
            </a:r>
            <a:r>
              <a:rPr lang="en-US" sz="2000" dirty="0" err="1" smtClean="0">
                <a:latin typeface="Times New Roman" pitchFamily="18" charset="0"/>
                <a:cs typeface="Times New Roman" pitchFamily="18" charset="0"/>
              </a:rPr>
              <a:t>Design</a:t>
            </a:r>
            <a:r>
              <a:rPr lang="en-US" sz="2000" dirty="0" smtClean="0">
                <a:latin typeface="Times New Roman" pitchFamily="18" charset="0"/>
                <a:cs typeface="Times New Roman" pitchFamily="18" charset="0"/>
              </a:rPr>
              <a:t> set		Inception : Formulate architecture 						concept</a:t>
            </a:r>
          </a:p>
          <a:p>
            <a:pPr>
              <a:buFontTx/>
              <a:buNone/>
            </a:pPr>
            <a:endParaRPr lang="en-US" sz="2000" dirty="0" smtClean="0">
              <a:latin typeface="Times New Roman" pitchFamily="18" charset="0"/>
              <a:cs typeface="Times New Roman" pitchFamily="18" charset="0"/>
            </a:endParaRPr>
          </a:p>
          <a:p>
            <a:pPr>
              <a:buFontTx/>
              <a:buNone/>
            </a:pPr>
            <a:r>
              <a:rPr lang="en-US" sz="2000" dirty="0" smtClean="0">
                <a:latin typeface="Times New Roman" pitchFamily="18" charset="0"/>
                <a:cs typeface="Times New Roman" pitchFamily="18" charset="0"/>
              </a:rPr>
              <a:t>			Architecture description	Elaboration : Achieve architecture 						baseline</a:t>
            </a:r>
          </a:p>
          <a:p>
            <a:pPr>
              <a:buFontTx/>
              <a:buNone/>
            </a:pPr>
            <a:r>
              <a:rPr lang="en-US" sz="2000" dirty="0" smtClean="0">
                <a:latin typeface="Times New Roman" pitchFamily="18" charset="0"/>
                <a:cs typeface="Times New Roman" pitchFamily="18" charset="0"/>
              </a:rPr>
              <a:t>						</a:t>
            </a:r>
          </a:p>
          <a:p>
            <a:pPr>
              <a:buFontTx/>
              <a:buNone/>
            </a:pPr>
            <a:r>
              <a:rPr lang="en-US" sz="2000" dirty="0" smtClean="0">
                <a:latin typeface="Times New Roman" pitchFamily="18" charset="0"/>
                <a:cs typeface="Times New Roman" pitchFamily="18" charset="0"/>
              </a:rPr>
              <a:t>						Construction : Design components</a:t>
            </a:r>
          </a:p>
          <a:p>
            <a:pPr>
              <a:buFontTx/>
              <a:buNone/>
            </a:pPr>
            <a:r>
              <a:rPr lang="en-US" sz="2000" dirty="0" smtClean="0">
                <a:latin typeface="Times New Roman" pitchFamily="18" charset="0"/>
                <a:cs typeface="Times New Roman" pitchFamily="18" charset="0"/>
              </a:rPr>
              <a:t>						</a:t>
            </a:r>
          </a:p>
          <a:p>
            <a:pPr>
              <a:buFontTx/>
              <a:buNone/>
            </a:pPr>
            <a:r>
              <a:rPr lang="en-US" sz="2000" dirty="0" smtClean="0">
                <a:latin typeface="Times New Roman" pitchFamily="18" charset="0"/>
                <a:cs typeface="Times New Roman" pitchFamily="18" charset="0"/>
              </a:rPr>
              <a:t>						Transition : Refine architecture and 					components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152400" y="152400"/>
            <a:ext cx="8839200" cy="6553200"/>
          </a:xfrm>
        </p:spPr>
        <p:txBody>
          <a:bodyPr>
            <a:noAutofit/>
          </a:bodyPr>
          <a:lstStyle/>
          <a:p>
            <a:pPr>
              <a:buNone/>
            </a:pPr>
            <a:r>
              <a:rPr lang="en-US" sz="2000" b="1" dirty="0" smtClean="0">
                <a:latin typeface="Times New Roman" pitchFamily="18" charset="0"/>
                <a:cs typeface="Times New Roman" pitchFamily="18" charset="0"/>
              </a:rPr>
              <a:t>WORKFLOW	ARTIFACTS		LIFE – CYCLE PHASE 							EMPHASES</a:t>
            </a:r>
          </a:p>
          <a:p>
            <a:pPr>
              <a:buFontTx/>
              <a:buNone/>
            </a:pPr>
            <a:endParaRPr lang="en-US" sz="2000" dirty="0" smtClean="0">
              <a:latin typeface="Times New Roman" pitchFamily="18" charset="0"/>
              <a:cs typeface="Times New Roman" pitchFamily="18" charset="0"/>
            </a:endParaRPr>
          </a:p>
          <a:p>
            <a:pPr>
              <a:buFontTx/>
              <a:buNone/>
            </a:pPr>
            <a:r>
              <a:rPr lang="en-US" sz="2000" dirty="0" smtClean="0">
                <a:latin typeface="Times New Roman" pitchFamily="18" charset="0"/>
                <a:cs typeface="Times New Roman" pitchFamily="18" charset="0"/>
              </a:rPr>
              <a:t>Implementation	</a:t>
            </a:r>
            <a:r>
              <a:rPr lang="en-US" sz="2000" dirty="0" err="1" smtClean="0">
                <a:latin typeface="Times New Roman" pitchFamily="18" charset="0"/>
                <a:cs typeface="Times New Roman" pitchFamily="18" charset="0"/>
              </a:rPr>
              <a:t>Implementation</a:t>
            </a:r>
            <a:r>
              <a:rPr lang="en-US" sz="2000" dirty="0" smtClean="0">
                <a:latin typeface="Times New Roman" pitchFamily="18" charset="0"/>
                <a:cs typeface="Times New Roman" pitchFamily="18" charset="0"/>
              </a:rPr>
              <a:t> set	Inception : Support architecture 						prototypes</a:t>
            </a:r>
          </a:p>
          <a:p>
            <a:pPr>
              <a:buFontTx/>
              <a:buNone/>
            </a:pPr>
            <a:r>
              <a:rPr lang="en-US" sz="2000" dirty="0" smtClean="0">
                <a:latin typeface="Times New Roman" pitchFamily="18" charset="0"/>
                <a:cs typeface="Times New Roman" pitchFamily="18" charset="0"/>
              </a:rPr>
              <a:t>			</a:t>
            </a:r>
          </a:p>
          <a:p>
            <a:pPr>
              <a:buFontTx/>
              <a:buNone/>
            </a:pPr>
            <a:r>
              <a:rPr lang="en-US" sz="2000" dirty="0" smtClean="0">
                <a:latin typeface="Times New Roman" pitchFamily="18" charset="0"/>
                <a:cs typeface="Times New Roman" pitchFamily="18" charset="0"/>
              </a:rPr>
              <a:t>			Deployment set		Elaboration : Produce architecture 						baseline</a:t>
            </a:r>
          </a:p>
          <a:p>
            <a:pPr>
              <a:buFontTx/>
              <a:buNone/>
            </a:pPr>
            <a:r>
              <a:rPr lang="en-US" sz="2000" dirty="0" smtClean="0">
                <a:latin typeface="Times New Roman" pitchFamily="18" charset="0"/>
                <a:cs typeface="Times New Roman" pitchFamily="18" charset="0"/>
              </a:rPr>
              <a:t>						</a:t>
            </a:r>
          </a:p>
          <a:p>
            <a:pPr>
              <a:buFontTx/>
              <a:buNone/>
            </a:pPr>
            <a:r>
              <a:rPr lang="en-US" sz="2000" dirty="0" smtClean="0">
                <a:latin typeface="Times New Roman" pitchFamily="18" charset="0"/>
                <a:cs typeface="Times New Roman" pitchFamily="18" charset="0"/>
              </a:rPr>
              <a:t>						Construction : Produce complete 						</a:t>
            </a:r>
            <a:r>
              <a:rPr lang="en-US" sz="2000" dirty="0" err="1" smtClean="0">
                <a:latin typeface="Times New Roman" pitchFamily="18" charset="0"/>
                <a:cs typeface="Times New Roman" pitchFamily="18" charset="0"/>
              </a:rPr>
              <a:t>componentry</a:t>
            </a:r>
            <a:endParaRPr lang="en-US" sz="2000" dirty="0" smtClean="0">
              <a:latin typeface="Times New Roman" pitchFamily="18" charset="0"/>
              <a:cs typeface="Times New Roman" pitchFamily="18" charset="0"/>
            </a:endParaRPr>
          </a:p>
          <a:p>
            <a:pPr>
              <a:buFontTx/>
              <a:buNone/>
            </a:pPr>
            <a:r>
              <a:rPr lang="en-US" sz="2000" dirty="0" smtClean="0">
                <a:latin typeface="Times New Roman" pitchFamily="18" charset="0"/>
                <a:cs typeface="Times New Roman" pitchFamily="18" charset="0"/>
              </a:rPr>
              <a:t>						</a:t>
            </a:r>
          </a:p>
          <a:p>
            <a:pPr>
              <a:buFontTx/>
              <a:buNone/>
            </a:pPr>
            <a:r>
              <a:rPr lang="en-US" sz="2000" dirty="0" smtClean="0">
                <a:latin typeface="Times New Roman" pitchFamily="18" charset="0"/>
                <a:cs typeface="Times New Roman" pitchFamily="18" charset="0"/>
              </a:rPr>
              <a:t>						Transition : Maintain components</a:t>
            </a:r>
          </a:p>
          <a:p>
            <a:pPr>
              <a:buFontTx/>
              <a:buNone/>
            </a:pPr>
            <a:endParaRPr lang="en-US" sz="2000" dirty="0" smtClean="0">
              <a:latin typeface="Times New Roman" pitchFamily="18" charset="0"/>
              <a:cs typeface="Times New Roman" pitchFamily="18" charset="0"/>
            </a:endParaRPr>
          </a:p>
          <a:p>
            <a:pPr>
              <a:buFontTx/>
              <a:buNone/>
            </a:pPr>
            <a:endParaRPr lang="en-US" sz="2000" dirty="0" smtClean="0">
              <a:latin typeface="Times New Roman" pitchFamily="18" charset="0"/>
              <a:cs typeface="Times New Roman" pitchFamily="18" charset="0"/>
            </a:endParaRPr>
          </a:p>
          <a:p>
            <a:pPr>
              <a:buFontTx/>
              <a:buNone/>
            </a:pPr>
            <a:endParaRPr lang="en-US" sz="2000" dirty="0" smtClean="0">
              <a:latin typeface="Times New Roman" pitchFamily="18" charset="0"/>
              <a:cs typeface="Times New Roman" pitchFamily="18" charset="0"/>
            </a:endParaRPr>
          </a:p>
          <a:p>
            <a:pPr>
              <a:buFontTx/>
              <a:buNone/>
            </a:pPr>
            <a:endParaRPr lang="en-US"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152400" y="152400"/>
            <a:ext cx="8839200" cy="6553200"/>
          </a:xfrm>
        </p:spPr>
        <p:txBody>
          <a:bodyPr>
            <a:noAutofit/>
          </a:bodyPr>
          <a:lstStyle/>
          <a:p>
            <a:pPr>
              <a:buNone/>
            </a:pPr>
            <a:r>
              <a:rPr lang="en-US" sz="2000" b="1" dirty="0" smtClean="0">
                <a:latin typeface="Times New Roman" pitchFamily="18" charset="0"/>
                <a:cs typeface="Times New Roman" pitchFamily="18" charset="0"/>
              </a:rPr>
              <a:t>WORKFLOW	ARTIFACTS		LIFE – CYCLE PHASE 							EMPHASES</a:t>
            </a:r>
          </a:p>
          <a:p>
            <a:pPr>
              <a:buFontTx/>
              <a:buNone/>
            </a:pPr>
            <a:endParaRPr lang="en-US" sz="2000" dirty="0" smtClean="0">
              <a:latin typeface="Times New Roman" pitchFamily="18" charset="0"/>
              <a:cs typeface="Times New Roman" pitchFamily="18" charset="0"/>
            </a:endParaRPr>
          </a:p>
          <a:p>
            <a:pPr>
              <a:buFontTx/>
              <a:buNone/>
            </a:pPr>
            <a:r>
              <a:rPr lang="en-US" sz="2000" dirty="0" smtClean="0">
                <a:latin typeface="Times New Roman" pitchFamily="18" charset="0"/>
                <a:cs typeface="Times New Roman" pitchFamily="18" charset="0"/>
              </a:rPr>
              <a:t>Assessment	Release specifications	Inception : Assess plans, vision, 						prototypes</a:t>
            </a:r>
          </a:p>
          <a:p>
            <a:pPr>
              <a:buFontTx/>
              <a:buNone/>
            </a:pPr>
            <a:r>
              <a:rPr lang="en-US" sz="2000" dirty="0" smtClean="0">
                <a:latin typeface="Times New Roman" pitchFamily="18" charset="0"/>
                <a:cs typeface="Times New Roman" pitchFamily="18" charset="0"/>
              </a:rPr>
              <a:t>			</a:t>
            </a:r>
          </a:p>
          <a:p>
            <a:pPr>
              <a:buFontTx/>
              <a:buNone/>
            </a:pPr>
            <a:r>
              <a:rPr lang="en-US" sz="2000" dirty="0" smtClean="0">
                <a:latin typeface="Times New Roman" pitchFamily="18" charset="0"/>
                <a:cs typeface="Times New Roman" pitchFamily="18" charset="0"/>
              </a:rPr>
              <a:t>			Release descriptions	Elaboration : Assess architecture</a:t>
            </a:r>
          </a:p>
          <a:p>
            <a:pPr>
              <a:buFontTx/>
              <a:buNone/>
            </a:pPr>
            <a:r>
              <a:rPr lang="en-US" sz="2000" dirty="0" smtClean="0">
                <a:latin typeface="Times New Roman" pitchFamily="18" charset="0"/>
                <a:cs typeface="Times New Roman" pitchFamily="18" charset="0"/>
              </a:rPr>
              <a:t>			</a:t>
            </a:r>
          </a:p>
          <a:p>
            <a:pPr>
              <a:buFontTx/>
              <a:buNone/>
            </a:pPr>
            <a:r>
              <a:rPr lang="en-US" sz="2000" dirty="0" smtClean="0">
                <a:latin typeface="Times New Roman" pitchFamily="18" charset="0"/>
                <a:cs typeface="Times New Roman" pitchFamily="18" charset="0"/>
              </a:rPr>
              <a:t>			User manual		Construction : Assess interim releases</a:t>
            </a:r>
          </a:p>
          <a:p>
            <a:pPr>
              <a:buFontTx/>
              <a:buNone/>
            </a:pPr>
            <a:r>
              <a:rPr lang="en-US" sz="2000" dirty="0" smtClean="0">
                <a:latin typeface="Times New Roman" pitchFamily="18" charset="0"/>
                <a:cs typeface="Times New Roman" pitchFamily="18" charset="0"/>
              </a:rPr>
              <a:t>			</a:t>
            </a:r>
          </a:p>
          <a:p>
            <a:pPr>
              <a:buFontTx/>
              <a:buNone/>
            </a:pPr>
            <a:r>
              <a:rPr lang="en-US" sz="2000" dirty="0" smtClean="0">
                <a:latin typeface="Times New Roman" pitchFamily="18" charset="0"/>
                <a:cs typeface="Times New Roman" pitchFamily="18" charset="0"/>
              </a:rPr>
              <a:t>			Deployment set		Transition : Assess product releases</a:t>
            </a:r>
          </a:p>
          <a:p>
            <a:pPr>
              <a:buFontTx/>
              <a:buNone/>
            </a:pPr>
            <a:endParaRPr lang="en-US" sz="2000" dirty="0" smtClean="0">
              <a:latin typeface="Times New Roman" pitchFamily="18" charset="0"/>
              <a:cs typeface="Times New Roman" pitchFamily="18" charset="0"/>
            </a:endParaRPr>
          </a:p>
          <a:p>
            <a:pPr>
              <a:buFontTx/>
              <a:buNone/>
            </a:pPr>
            <a:endParaRPr lang="en-US" sz="2000" dirty="0" smtClean="0">
              <a:latin typeface="Times New Roman" pitchFamily="18" charset="0"/>
              <a:cs typeface="Times New Roman" pitchFamily="18" charset="0"/>
            </a:endParaRPr>
          </a:p>
          <a:p>
            <a:pPr>
              <a:buFontTx/>
              <a:buNone/>
            </a:pPr>
            <a:endParaRPr lang="en-US"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5"/>
          <p:cNvSpPr>
            <a:spLocks noGrp="1" noChangeArrowheads="1"/>
          </p:cNvSpPr>
          <p:nvPr>
            <p:ph type="body" idx="1"/>
          </p:nvPr>
        </p:nvSpPr>
        <p:spPr>
          <a:xfrm>
            <a:off x="152400" y="152400"/>
            <a:ext cx="8839200" cy="6553200"/>
          </a:xfrm>
          <a:noFill/>
        </p:spPr>
        <p:txBody>
          <a:bodyPr>
            <a:normAutofit/>
          </a:bodyPr>
          <a:lstStyle/>
          <a:p>
            <a:pPr>
              <a:buNone/>
            </a:pPr>
            <a:r>
              <a:rPr lang="en-US" sz="2000" b="1" dirty="0" smtClean="0">
                <a:latin typeface="Times New Roman" pitchFamily="18" charset="0"/>
                <a:ea typeface="Tahoma" pitchFamily="34" charset="0"/>
                <a:cs typeface="Times New Roman" pitchFamily="18" charset="0"/>
              </a:rPr>
              <a:t>WORKFLOW	ARTIFACTS		LIFE – CYCLE PHASE 							EMPHASES</a:t>
            </a:r>
          </a:p>
          <a:p>
            <a:pPr>
              <a:buFontTx/>
              <a:buNone/>
            </a:pPr>
            <a:r>
              <a:rPr lang="en-US" sz="2000" dirty="0" smtClean="0">
                <a:latin typeface="Times New Roman" pitchFamily="18" charset="0"/>
                <a:ea typeface="Tahoma" pitchFamily="34" charset="0"/>
                <a:cs typeface="Times New Roman" pitchFamily="18" charset="0"/>
              </a:rPr>
              <a:t> </a:t>
            </a:r>
          </a:p>
          <a:p>
            <a:pPr>
              <a:buFontTx/>
              <a:buNone/>
            </a:pPr>
            <a:r>
              <a:rPr lang="en-US" sz="2000" dirty="0" smtClean="0">
                <a:latin typeface="Times New Roman" pitchFamily="18" charset="0"/>
                <a:ea typeface="Tahoma" pitchFamily="34" charset="0"/>
                <a:cs typeface="Times New Roman" pitchFamily="18" charset="0"/>
              </a:rPr>
              <a:t>Deployment</a:t>
            </a:r>
            <a:r>
              <a:rPr lang="en-US" sz="2000" dirty="0">
                <a:latin typeface="Times New Roman" pitchFamily="18" charset="0"/>
                <a:ea typeface="Tahoma" pitchFamily="34" charset="0"/>
                <a:cs typeface="Times New Roman" pitchFamily="18" charset="0"/>
              </a:rPr>
              <a:t>	</a:t>
            </a:r>
            <a:r>
              <a:rPr lang="en-US" sz="2000" dirty="0" err="1" smtClean="0">
                <a:latin typeface="Times New Roman" pitchFamily="18" charset="0"/>
                <a:ea typeface="Tahoma" pitchFamily="34" charset="0"/>
                <a:cs typeface="Times New Roman" pitchFamily="18" charset="0"/>
              </a:rPr>
              <a:t>Deployment</a:t>
            </a:r>
            <a:r>
              <a:rPr lang="en-US" sz="2000" dirty="0" smtClean="0">
                <a:latin typeface="Times New Roman" pitchFamily="18" charset="0"/>
                <a:ea typeface="Tahoma" pitchFamily="34" charset="0"/>
                <a:cs typeface="Times New Roman" pitchFamily="18" charset="0"/>
              </a:rPr>
              <a:t> </a:t>
            </a:r>
            <a:r>
              <a:rPr lang="en-US" sz="2000" dirty="0">
                <a:latin typeface="Times New Roman" pitchFamily="18" charset="0"/>
                <a:ea typeface="Tahoma" pitchFamily="34" charset="0"/>
                <a:cs typeface="Times New Roman" pitchFamily="18" charset="0"/>
              </a:rPr>
              <a:t>set	</a:t>
            </a:r>
            <a:r>
              <a:rPr lang="en-US" sz="2000" dirty="0" smtClean="0">
                <a:latin typeface="Times New Roman" pitchFamily="18" charset="0"/>
                <a:ea typeface="Tahoma" pitchFamily="34" charset="0"/>
                <a:cs typeface="Times New Roman" pitchFamily="18" charset="0"/>
              </a:rPr>
              <a:t>	Inception </a:t>
            </a:r>
            <a:r>
              <a:rPr lang="en-US" sz="2000" dirty="0">
                <a:latin typeface="Times New Roman" pitchFamily="18" charset="0"/>
                <a:ea typeface="Tahoma" pitchFamily="34" charset="0"/>
                <a:cs typeface="Times New Roman" pitchFamily="18" charset="0"/>
              </a:rPr>
              <a:t>: Analyze user community</a:t>
            </a:r>
          </a:p>
          <a:p>
            <a:pPr>
              <a:buFontTx/>
              <a:buNone/>
            </a:pPr>
            <a:r>
              <a:rPr lang="en-US" sz="2000" dirty="0">
                <a:latin typeface="Times New Roman" pitchFamily="18" charset="0"/>
                <a:ea typeface="Tahoma" pitchFamily="34" charset="0"/>
                <a:cs typeface="Times New Roman" pitchFamily="18" charset="0"/>
              </a:rPr>
              <a:t>						</a:t>
            </a:r>
            <a:endParaRPr lang="en-US" sz="2000" dirty="0" smtClean="0">
              <a:latin typeface="Times New Roman" pitchFamily="18" charset="0"/>
              <a:ea typeface="Tahoma" pitchFamily="34" charset="0"/>
              <a:cs typeface="Times New Roman" pitchFamily="18" charset="0"/>
            </a:endParaRPr>
          </a:p>
          <a:p>
            <a:pPr>
              <a:buFontTx/>
              <a:buNone/>
            </a:pPr>
            <a:r>
              <a:rPr lang="en-US" sz="2000" dirty="0" smtClean="0">
                <a:latin typeface="Times New Roman" pitchFamily="18" charset="0"/>
                <a:ea typeface="Tahoma" pitchFamily="34" charset="0"/>
                <a:cs typeface="Times New Roman" pitchFamily="18" charset="0"/>
              </a:rPr>
              <a:t>						Elaboration </a:t>
            </a:r>
            <a:r>
              <a:rPr lang="en-US" sz="2000" dirty="0">
                <a:latin typeface="Times New Roman" pitchFamily="18" charset="0"/>
                <a:ea typeface="Tahoma" pitchFamily="34" charset="0"/>
                <a:cs typeface="Times New Roman" pitchFamily="18" charset="0"/>
              </a:rPr>
              <a:t>: Define user manual</a:t>
            </a:r>
          </a:p>
          <a:p>
            <a:pPr>
              <a:buFontTx/>
              <a:buNone/>
            </a:pPr>
            <a:r>
              <a:rPr lang="en-US" sz="2000" dirty="0">
                <a:latin typeface="Times New Roman" pitchFamily="18" charset="0"/>
                <a:ea typeface="Tahoma" pitchFamily="34" charset="0"/>
                <a:cs typeface="Times New Roman" pitchFamily="18" charset="0"/>
              </a:rPr>
              <a:t>						</a:t>
            </a:r>
            <a:endParaRPr lang="en-US" sz="2000" dirty="0" smtClean="0">
              <a:latin typeface="Times New Roman" pitchFamily="18" charset="0"/>
              <a:ea typeface="Tahoma" pitchFamily="34" charset="0"/>
              <a:cs typeface="Times New Roman" pitchFamily="18" charset="0"/>
            </a:endParaRPr>
          </a:p>
          <a:p>
            <a:pPr>
              <a:buFontTx/>
              <a:buNone/>
            </a:pPr>
            <a:r>
              <a:rPr lang="en-US" sz="2000" dirty="0" smtClean="0">
                <a:latin typeface="Times New Roman" pitchFamily="18" charset="0"/>
                <a:ea typeface="Tahoma" pitchFamily="34" charset="0"/>
                <a:cs typeface="Times New Roman" pitchFamily="18" charset="0"/>
              </a:rPr>
              <a:t>						Construction </a:t>
            </a:r>
            <a:r>
              <a:rPr lang="en-US" sz="2000" dirty="0">
                <a:latin typeface="Times New Roman" pitchFamily="18" charset="0"/>
                <a:ea typeface="Tahoma" pitchFamily="34" charset="0"/>
                <a:cs typeface="Times New Roman" pitchFamily="18" charset="0"/>
              </a:rPr>
              <a:t>: Prepare transition </a:t>
            </a:r>
            <a:r>
              <a:rPr lang="en-US" sz="2000" dirty="0" smtClean="0">
                <a:latin typeface="Times New Roman" pitchFamily="18" charset="0"/>
                <a:ea typeface="Tahoma" pitchFamily="34" charset="0"/>
                <a:cs typeface="Times New Roman" pitchFamily="18" charset="0"/>
              </a:rPr>
              <a:t>						materials</a:t>
            </a:r>
            <a:endParaRPr lang="en-US" sz="2000" dirty="0">
              <a:latin typeface="Times New Roman" pitchFamily="18" charset="0"/>
              <a:ea typeface="Tahoma" pitchFamily="34" charset="0"/>
              <a:cs typeface="Times New Roman" pitchFamily="18" charset="0"/>
            </a:endParaRPr>
          </a:p>
          <a:p>
            <a:pPr>
              <a:buFontTx/>
              <a:buNone/>
            </a:pPr>
            <a:r>
              <a:rPr lang="en-US" sz="2000" dirty="0">
                <a:latin typeface="Times New Roman" pitchFamily="18" charset="0"/>
                <a:ea typeface="Tahoma" pitchFamily="34" charset="0"/>
                <a:cs typeface="Times New Roman" pitchFamily="18" charset="0"/>
              </a:rPr>
              <a:t>						</a:t>
            </a:r>
            <a:endParaRPr lang="en-US" sz="2000" dirty="0" smtClean="0">
              <a:latin typeface="Times New Roman" pitchFamily="18" charset="0"/>
              <a:ea typeface="Tahoma" pitchFamily="34" charset="0"/>
              <a:cs typeface="Times New Roman" pitchFamily="18" charset="0"/>
            </a:endParaRPr>
          </a:p>
          <a:p>
            <a:pPr>
              <a:buFontTx/>
              <a:buNone/>
            </a:pPr>
            <a:r>
              <a:rPr lang="en-US" sz="2000" smtClean="0">
                <a:latin typeface="Times New Roman" pitchFamily="18" charset="0"/>
                <a:ea typeface="Tahoma" pitchFamily="34" charset="0"/>
                <a:cs typeface="Times New Roman" pitchFamily="18" charset="0"/>
              </a:rPr>
              <a:t>						Transition </a:t>
            </a:r>
            <a:r>
              <a:rPr lang="en-US" sz="2000" dirty="0">
                <a:latin typeface="Times New Roman" pitchFamily="18" charset="0"/>
                <a:ea typeface="Tahoma" pitchFamily="34" charset="0"/>
                <a:cs typeface="Times New Roman" pitchFamily="18" charset="0"/>
              </a:rPr>
              <a:t>: Transition product to user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152400" y="76200"/>
            <a:ext cx="8839200" cy="6553200"/>
          </a:xfrm>
        </p:spPr>
        <p:txBody>
          <a:bodyPr>
            <a:noAutofit/>
          </a:bodyPr>
          <a:lstStyle/>
          <a:p>
            <a:pPr algn="just">
              <a:buFontTx/>
              <a:buNone/>
            </a:pPr>
            <a:r>
              <a:rPr lang="en-US" sz="2200" b="1" dirty="0" smtClean="0">
                <a:latin typeface="Times New Roman" pitchFamily="18" charset="0"/>
                <a:cs typeface="Times New Roman" pitchFamily="18" charset="0"/>
              </a:rPr>
              <a:t>Iteration </a:t>
            </a:r>
            <a:r>
              <a:rPr lang="en-US" sz="2200" b="1" dirty="0">
                <a:latin typeface="Times New Roman" pitchFamily="18" charset="0"/>
                <a:cs typeface="Times New Roman" pitchFamily="18" charset="0"/>
              </a:rPr>
              <a:t>workflows</a:t>
            </a:r>
          </a:p>
          <a:p>
            <a:pPr algn="just">
              <a:buFontTx/>
              <a:buNone/>
            </a:pPr>
            <a:endParaRPr lang="en-US" sz="1000" b="1" dirty="0">
              <a:latin typeface="Times New Roman" pitchFamily="18" charset="0"/>
              <a:cs typeface="Times New Roman" pitchFamily="18" charset="0"/>
            </a:endParaRPr>
          </a:p>
          <a:p>
            <a:pPr algn="just">
              <a:buFontTx/>
              <a:buNone/>
            </a:pPr>
            <a:r>
              <a:rPr lang="en-US" sz="2200" dirty="0" smtClean="0">
                <a:latin typeface="Times New Roman" pitchFamily="18" charset="0"/>
                <a:cs typeface="Times New Roman" pitchFamily="18" charset="0"/>
              </a:rPr>
              <a:t>	An </a:t>
            </a:r>
            <a:r>
              <a:rPr lang="en-US" sz="2200" dirty="0">
                <a:latin typeface="Times New Roman" pitchFamily="18" charset="0"/>
                <a:cs typeface="Times New Roman" pitchFamily="18" charset="0"/>
              </a:rPr>
              <a:t>iteration consists of a loosely sequential set of activities in various proportions, depending on </a:t>
            </a:r>
            <a:r>
              <a:rPr lang="en-US" sz="2200" dirty="0" smtClean="0">
                <a:latin typeface="Times New Roman" pitchFamily="18" charset="0"/>
                <a:cs typeface="Times New Roman" pitchFamily="18" charset="0"/>
              </a:rPr>
              <a:t>where the </a:t>
            </a:r>
            <a:r>
              <a:rPr lang="en-US" sz="2200" dirty="0">
                <a:latin typeface="Times New Roman" pitchFamily="18" charset="0"/>
                <a:cs typeface="Times New Roman" pitchFamily="18" charset="0"/>
              </a:rPr>
              <a:t>iteration is located in the development cycle. </a:t>
            </a:r>
            <a:endParaRPr lang="en-US" sz="2200" dirty="0" smtClean="0">
              <a:latin typeface="Times New Roman" pitchFamily="18" charset="0"/>
              <a:cs typeface="Times New Roman" pitchFamily="18" charset="0"/>
            </a:endParaRPr>
          </a:p>
          <a:p>
            <a:pPr algn="just">
              <a:buFontTx/>
              <a:buNone/>
            </a:pPr>
            <a:r>
              <a:rPr lang="en-US" sz="1000" dirty="0" smtClean="0">
                <a:latin typeface="Times New Roman" pitchFamily="18" charset="0"/>
                <a:cs typeface="Times New Roman" pitchFamily="18" charset="0"/>
              </a:rPr>
              <a:t>	</a:t>
            </a:r>
          </a:p>
          <a:p>
            <a:pPr algn="just">
              <a:buFontTx/>
              <a:buNone/>
            </a:pPr>
            <a:r>
              <a:rPr lang="en-US" sz="2200" dirty="0" smtClean="0">
                <a:latin typeface="Times New Roman" pitchFamily="18" charset="0"/>
                <a:cs typeface="Times New Roman" pitchFamily="18" charset="0"/>
              </a:rPr>
              <a:t>	Each </a:t>
            </a:r>
            <a:r>
              <a:rPr lang="en-US" sz="2200" dirty="0">
                <a:latin typeface="Times New Roman" pitchFamily="18" charset="0"/>
                <a:cs typeface="Times New Roman" pitchFamily="18" charset="0"/>
              </a:rPr>
              <a:t>iteration is defined in terms of a set of allocated </a:t>
            </a:r>
            <a:r>
              <a:rPr lang="en-US" sz="2200" dirty="0" smtClean="0">
                <a:latin typeface="Times New Roman" pitchFamily="18" charset="0"/>
                <a:cs typeface="Times New Roman" pitchFamily="18" charset="0"/>
              </a:rPr>
              <a:t>usage scenarios</a:t>
            </a:r>
            <a:r>
              <a:rPr lang="en-US" sz="2200" dirty="0">
                <a:latin typeface="Times New Roman" pitchFamily="18" charset="0"/>
                <a:cs typeface="Times New Roman" pitchFamily="18" charset="0"/>
              </a:rPr>
              <a:t>. The components needed to implement all selected scenarios </a:t>
            </a:r>
            <a:r>
              <a:rPr lang="en-US" sz="2200" dirty="0" smtClean="0">
                <a:latin typeface="Times New Roman" pitchFamily="18" charset="0"/>
                <a:cs typeface="Times New Roman" pitchFamily="18" charset="0"/>
              </a:rPr>
              <a:t>are developed </a:t>
            </a:r>
            <a:r>
              <a:rPr lang="en-US" sz="2200" dirty="0">
                <a:latin typeface="Times New Roman" pitchFamily="18" charset="0"/>
                <a:cs typeface="Times New Roman" pitchFamily="18" charset="0"/>
              </a:rPr>
              <a:t>and integrated </a:t>
            </a:r>
            <a:r>
              <a:rPr lang="en-US" sz="2200" dirty="0" smtClean="0">
                <a:latin typeface="Times New Roman" pitchFamily="18" charset="0"/>
                <a:cs typeface="Times New Roman" pitchFamily="18" charset="0"/>
              </a:rPr>
              <a:t>with the </a:t>
            </a:r>
            <a:r>
              <a:rPr lang="en-US" sz="2200" dirty="0">
                <a:latin typeface="Times New Roman" pitchFamily="18" charset="0"/>
                <a:cs typeface="Times New Roman" pitchFamily="18" charset="0"/>
              </a:rPr>
              <a:t>results of previous iterations. </a:t>
            </a:r>
            <a:endParaRPr lang="en-US" sz="2200" dirty="0" smtClean="0">
              <a:latin typeface="Times New Roman" pitchFamily="18" charset="0"/>
              <a:cs typeface="Times New Roman" pitchFamily="18" charset="0"/>
            </a:endParaRPr>
          </a:p>
          <a:p>
            <a:pPr algn="just">
              <a:buFontTx/>
              <a:buNone/>
            </a:pPr>
            <a:endParaRPr lang="en-US" sz="1000" dirty="0" smtClean="0">
              <a:latin typeface="Times New Roman" pitchFamily="18" charset="0"/>
              <a:cs typeface="Times New Roman" pitchFamily="18" charset="0"/>
            </a:endParaRPr>
          </a:p>
          <a:p>
            <a:pPr algn="just">
              <a:buFontTx/>
              <a:buNone/>
            </a:pPr>
            <a:r>
              <a:rPr lang="en-US" sz="2200" dirty="0" smtClean="0">
                <a:latin typeface="Times New Roman" pitchFamily="18" charset="0"/>
                <a:cs typeface="Times New Roman" pitchFamily="18" charset="0"/>
              </a:rPr>
              <a:t>	An </a:t>
            </a:r>
            <a:r>
              <a:rPr lang="en-US" sz="2200" dirty="0">
                <a:latin typeface="Times New Roman" pitchFamily="18" charset="0"/>
                <a:cs typeface="Times New Roman" pitchFamily="18" charset="0"/>
              </a:rPr>
              <a:t>individual iteration’s workflow </a:t>
            </a:r>
            <a:r>
              <a:rPr lang="en-US" sz="2200" dirty="0" smtClean="0">
                <a:latin typeface="Times New Roman" pitchFamily="18" charset="0"/>
                <a:cs typeface="Times New Roman" pitchFamily="18" charset="0"/>
              </a:rPr>
              <a:t>includes </a:t>
            </a:r>
            <a:r>
              <a:rPr lang="en-US" sz="2200" dirty="0">
                <a:latin typeface="Times New Roman" pitchFamily="18" charset="0"/>
                <a:cs typeface="Times New Roman" pitchFamily="18" charset="0"/>
              </a:rPr>
              <a:t>the following sequence :</a:t>
            </a:r>
          </a:p>
          <a:p>
            <a:pPr algn="just">
              <a:buFontTx/>
              <a:buNone/>
            </a:pPr>
            <a:endParaRPr lang="en-US" sz="1000" dirty="0">
              <a:latin typeface="Times New Roman" pitchFamily="18" charset="0"/>
              <a:cs typeface="Times New Roman" pitchFamily="18" charset="0"/>
            </a:endParaRPr>
          </a:p>
          <a:p>
            <a:pPr algn="just"/>
            <a:r>
              <a:rPr lang="en-US" sz="2200" b="1" dirty="0">
                <a:latin typeface="Times New Roman" pitchFamily="18" charset="0"/>
                <a:cs typeface="Times New Roman" pitchFamily="18" charset="0"/>
              </a:rPr>
              <a:t>Management :</a:t>
            </a:r>
            <a:r>
              <a:rPr lang="en-US" sz="2200" dirty="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Iteration </a:t>
            </a:r>
            <a:r>
              <a:rPr lang="en-US" sz="2000" dirty="0">
                <a:latin typeface="Times New Roman" pitchFamily="18" charset="0"/>
                <a:cs typeface="Times New Roman" pitchFamily="18" charset="0"/>
              </a:rPr>
              <a:t>planning to determine the content of the release and develop the detailed plan for the </a:t>
            </a:r>
            <a:r>
              <a:rPr lang="en-US" sz="2000" dirty="0" smtClean="0">
                <a:latin typeface="Times New Roman" pitchFamily="18" charset="0"/>
                <a:cs typeface="Times New Roman" pitchFamily="18" charset="0"/>
              </a:rPr>
              <a:t>iteration</a:t>
            </a:r>
          </a:p>
          <a:p>
            <a:pPr lvl="1" algn="just"/>
            <a:r>
              <a:rPr lang="en-US" sz="2000" dirty="0" smtClean="0">
                <a:latin typeface="Times New Roman" pitchFamily="18" charset="0"/>
                <a:cs typeface="Times New Roman" pitchFamily="18" charset="0"/>
              </a:rPr>
              <a:t>Assignment </a:t>
            </a:r>
            <a:r>
              <a:rPr lang="en-US" sz="2000" dirty="0">
                <a:latin typeface="Times New Roman" pitchFamily="18" charset="0"/>
                <a:cs typeface="Times New Roman" pitchFamily="18" charset="0"/>
              </a:rPr>
              <a:t>of work </a:t>
            </a:r>
            <a:r>
              <a:rPr lang="en-US" sz="2000" dirty="0" smtClean="0">
                <a:latin typeface="Times New Roman" pitchFamily="18" charset="0"/>
                <a:cs typeface="Times New Roman" pitchFamily="18" charset="0"/>
              </a:rPr>
              <a:t>packages </a:t>
            </a:r>
            <a:r>
              <a:rPr lang="en-US" sz="2000" dirty="0">
                <a:latin typeface="Times New Roman" pitchFamily="18" charset="0"/>
                <a:cs typeface="Times New Roman" pitchFamily="18" charset="0"/>
              </a:rPr>
              <a:t>or </a:t>
            </a:r>
            <a:r>
              <a:rPr lang="en-US" sz="2000" dirty="0" smtClean="0">
                <a:latin typeface="Times New Roman" pitchFamily="18" charset="0"/>
                <a:cs typeface="Times New Roman" pitchFamily="18" charset="0"/>
              </a:rPr>
              <a:t>tasks </a:t>
            </a:r>
            <a:r>
              <a:rPr lang="en-US" sz="2000" dirty="0">
                <a:latin typeface="Times New Roman" pitchFamily="18" charset="0"/>
                <a:cs typeface="Times New Roman" pitchFamily="18" charset="0"/>
              </a:rPr>
              <a:t>to the development team.</a:t>
            </a:r>
          </a:p>
          <a:p>
            <a:pPr algn="just"/>
            <a:endParaRPr lang="en-US" sz="1000" dirty="0">
              <a:latin typeface="Times New Roman" pitchFamily="18" charset="0"/>
              <a:cs typeface="Times New Roman" pitchFamily="18" charset="0"/>
            </a:endParaRPr>
          </a:p>
          <a:p>
            <a:pPr algn="just"/>
            <a:r>
              <a:rPr lang="en-US" sz="2200" b="1" dirty="0">
                <a:latin typeface="Times New Roman" pitchFamily="18" charset="0"/>
                <a:cs typeface="Times New Roman" pitchFamily="18" charset="0"/>
              </a:rPr>
              <a:t>Environment :</a:t>
            </a:r>
            <a:r>
              <a:rPr lang="en-US" sz="2200" dirty="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Evolving </a:t>
            </a:r>
            <a:r>
              <a:rPr lang="en-US" sz="2000" dirty="0">
                <a:latin typeface="Times New Roman" pitchFamily="18" charset="0"/>
                <a:cs typeface="Times New Roman" pitchFamily="18" charset="0"/>
              </a:rPr>
              <a:t>the software change order database to reflect all new baselines and changes to existing baselines for all product, test, and environment components</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228600" y="228600"/>
            <a:ext cx="8763000" cy="6477000"/>
          </a:xfrm>
        </p:spPr>
        <p:txBody>
          <a:bodyPr>
            <a:noAutofit/>
          </a:bodyPr>
          <a:lstStyle/>
          <a:p>
            <a:pPr algn="just"/>
            <a:r>
              <a:rPr lang="en-US" sz="2200" b="1" dirty="0" smtClean="0">
                <a:latin typeface="Times New Roman" pitchFamily="18" charset="0"/>
                <a:cs typeface="Times New Roman" pitchFamily="18" charset="0"/>
              </a:rPr>
              <a:t>Requirements </a:t>
            </a:r>
            <a:r>
              <a:rPr lang="en-US" sz="2200" b="1" dirty="0">
                <a:latin typeface="Times New Roman" pitchFamily="18" charset="0"/>
                <a:cs typeface="Times New Roman" pitchFamily="18" charset="0"/>
              </a:rPr>
              <a:t>:</a:t>
            </a:r>
            <a:r>
              <a:rPr lang="en-US" sz="2200" dirty="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Analyzing </a:t>
            </a:r>
            <a:r>
              <a:rPr lang="en-US" sz="2000" dirty="0">
                <a:latin typeface="Times New Roman" pitchFamily="18" charset="0"/>
                <a:cs typeface="Times New Roman" pitchFamily="18" charset="0"/>
              </a:rPr>
              <a:t>the baseline plan, the baseline architecture, and the baseline requirements set artifacts to fully elaborate the use cases to be demonstrated at the end of this iteration and their evaluation </a:t>
            </a:r>
            <a:r>
              <a:rPr lang="en-US" sz="2000" dirty="0" smtClean="0">
                <a:latin typeface="Times New Roman" pitchFamily="18" charset="0"/>
                <a:cs typeface="Times New Roman" pitchFamily="18" charset="0"/>
              </a:rPr>
              <a:t>criteria</a:t>
            </a:r>
          </a:p>
          <a:p>
            <a:pPr lvl="1" algn="just"/>
            <a:r>
              <a:rPr lang="en-US" sz="2000" dirty="0" smtClean="0">
                <a:latin typeface="Times New Roman" pitchFamily="18" charset="0"/>
                <a:cs typeface="Times New Roman" pitchFamily="18" charset="0"/>
              </a:rPr>
              <a:t>Updating </a:t>
            </a:r>
            <a:r>
              <a:rPr lang="en-US" sz="2000" dirty="0">
                <a:latin typeface="Times New Roman" pitchFamily="18" charset="0"/>
                <a:cs typeface="Times New Roman" pitchFamily="18" charset="0"/>
              </a:rPr>
              <a:t>any requirements set artifacts to reflect changes necessitated by results of this iteration’s engineering activities.</a:t>
            </a:r>
          </a:p>
          <a:p>
            <a:pPr algn="just"/>
            <a:endParaRPr lang="en-US" sz="1200" dirty="0">
              <a:latin typeface="Times New Roman" pitchFamily="18" charset="0"/>
              <a:cs typeface="Times New Roman" pitchFamily="18" charset="0"/>
            </a:endParaRPr>
          </a:p>
          <a:p>
            <a:pPr algn="just"/>
            <a:r>
              <a:rPr lang="en-US" sz="2200" b="1" dirty="0">
                <a:latin typeface="Times New Roman" pitchFamily="18" charset="0"/>
                <a:cs typeface="Times New Roman" pitchFamily="18" charset="0"/>
              </a:rPr>
              <a:t>Design :</a:t>
            </a:r>
            <a:r>
              <a:rPr lang="en-US" sz="2200" dirty="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Evolving </a:t>
            </a:r>
            <a:r>
              <a:rPr lang="en-US" sz="2000" dirty="0">
                <a:latin typeface="Times New Roman" pitchFamily="18" charset="0"/>
                <a:cs typeface="Times New Roman" pitchFamily="18" charset="0"/>
              </a:rPr>
              <a:t>the baseline architecture and the baseline design set artifacts to elaborate fully the design model and test model components necessary to demonstrate against the evaluation criteria allocated to this </a:t>
            </a:r>
            <a:r>
              <a:rPr lang="en-US" sz="2000" dirty="0" smtClean="0">
                <a:latin typeface="Times New Roman" pitchFamily="18" charset="0"/>
                <a:cs typeface="Times New Roman" pitchFamily="18" charset="0"/>
              </a:rPr>
              <a:t>iteration</a:t>
            </a:r>
          </a:p>
          <a:p>
            <a:pPr lvl="1" algn="just"/>
            <a:r>
              <a:rPr lang="en-US" sz="2000" dirty="0" smtClean="0">
                <a:latin typeface="Times New Roman" pitchFamily="18" charset="0"/>
                <a:cs typeface="Times New Roman" pitchFamily="18" charset="0"/>
              </a:rPr>
              <a:t>Updating </a:t>
            </a:r>
            <a:r>
              <a:rPr lang="en-US" sz="2000" dirty="0">
                <a:latin typeface="Times New Roman" pitchFamily="18" charset="0"/>
                <a:cs typeface="Times New Roman" pitchFamily="18" charset="0"/>
              </a:rPr>
              <a:t>design set artifacts to reflect changes necessitated by the results of this iteration’s engineering activities</a:t>
            </a:r>
            <a:r>
              <a:rPr lang="en-US" sz="2000" dirty="0" smtClean="0">
                <a:latin typeface="Times New Roman" pitchFamily="18" charset="0"/>
                <a:cs typeface="Times New Roman" pitchFamily="18" charset="0"/>
              </a:rPr>
              <a:t>.</a:t>
            </a:r>
          </a:p>
          <a:p>
            <a:pPr algn="just"/>
            <a:endParaRPr lang="en-US" sz="1200" b="1" dirty="0" smtClean="0">
              <a:latin typeface="Times New Roman" pitchFamily="18" charset="0"/>
              <a:cs typeface="Times New Roman" pitchFamily="18" charset="0"/>
            </a:endParaRPr>
          </a:p>
          <a:p>
            <a:pPr algn="just"/>
            <a:r>
              <a:rPr lang="en-US" sz="2200" b="1" dirty="0" smtClean="0">
                <a:latin typeface="Times New Roman" pitchFamily="18" charset="0"/>
                <a:cs typeface="Times New Roman" pitchFamily="18" charset="0"/>
              </a:rPr>
              <a:t>Implementation : </a:t>
            </a:r>
          </a:p>
          <a:p>
            <a:pPr lvl="1" algn="just"/>
            <a:r>
              <a:rPr lang="en-US" sz="2000" dirty="0" smtClean="0">
                <a:latin typeface="Times New Roman" pitchFamily="18" charset="0"/>
                <a:cs typeface="Times New Roman" pitchFamily="18" charset="0"/>
              </a:rPr>
              <a:t>Developing or acquiring any new components, and enhancing or modifying any existing components</a:t>
            </a:r>
          </a:p>
          <a:p>
            <a:pPr lvl="1" algn="just"/>
            <a:r>
              <a:rPr lang="en-US" sz="2000" dirty="0" smtClean="0">
                <a:latin typeface="Times New Roman" pitchFamily="18" charset="0"/>
                <a:cs typeface="Times New Roman" pitchFamily="18" charset="0"/>
              </a:rPr>
              <a:t>To demonstrate the evaluation criteria allocated to this iteration, integrating and testing all new and modified components with existing baselines.</a:t>
            </a:r>
          </a:p>
          <a:p>
            <a:pPr algn="just"/>
            <a:endParaRPr lang="en-US" sz="2200" dirty="0" smtClean="0">
              <a:latin typeface="Times New Roman" pitchFamily="18" charset="0"/>
              <a:cs typeface="Times New Roman" pitchFamily="18" charset="0"/>
            </a:endParaRPr>
          </a:p>
          <a:p>
            <a:pPr algn="just"/>
            <a:endParaRPr lang="en-US" sz="22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152400" y="152400"/>
            <a:ext cx="8839200" cy="6553200"/>
          </a:xfrm>
        </p:spPr>
        <p:txBody>
          <a:bodyPr>
            <a:noAutofit/>
          </a:bodyPr>
          <a:lstStyle/>
          <a:p>
            <a:pPr algn="just"/>
            <a:r>
              <a:rPr lang="en-US" sz="2200" b="1" dirty="0" smtClean="0">
                <a:latin typeface="Times New Roman" pitchFamily="18" charset="0"/>
                <a:cs typeface="Times New Roman" pitchFamily="18" charset="0"/>
              </a:rPr>
              <a:t>Assessment : </a:t>
            </a:r>
          </a:p>
          <a:p>
            <a:pPr lvl="1" algn="just"/>
            <a:r>
              <a:rPr lang="en-US" sz="2000" dirty="0" smtClean="0">
                <a:latin typeface="Times New Roman" pitchFamily="18" charset="0"/>
                <a:cs typeface="Times New Roman" pitchFamily="18" charset="0"/>
              </a:rPr>
              <a:t>Evaluating the results of the iteration, including compliance with the allocated evaluation criteria and the quality of the current baselines</a:t>
            </a:r>
          </a:p>
          <a:p>
            <a:pPr lvl="1" algn="just"/>
            <a:r>
              <a:rPr lang="en-US" sz="2000" dirty="0" smtClean="0">
                <a:latin typeface="Times New Roman" pitchFamily="18" charset="0"/>
                <a:cs typeface="Times New Roman" pitchFamily="18" charset="0"/>
              </a:rPr>
              <a:t>Identifying any rework required and determining whether it should be performed before deployment of this release or allocated to the next release</a:t>
            </a:r>
          </a:p>
          <a:p>
            <a:pPr lvl="1" algn="just"/>
            <a:r>
              <a:rPr lang="en-US" sz="2000" dirty="0" smtClean="0">
                <a:latin typeface="Times New Roman" pitchFamily="18" charset="0"/>
                <a:cs typeface="Times New Roman" pitchFamily="18" charset="0"/>
              </a:rPr>
              <a:t>Assessing results to improve the basis of the subsequent iteration’s plan</a:t>
            </a:r>
          </a:p>
          <a:p>
            <a:pPr algn="just"/>
            <a:endParaRPr lang="en-US" sz="1200" b="1" dirty="0" smtClean="0">
              <a:latin typeface="Times New Roman" pitchFamily="18" charset="0"/>
              <a:cs typeface="Times New Roman" pitchFamily="18" charset="0"/>
            </a:endParaRPr>
          </a:p>
          <a:p>
            <a:pPr algn="just"/>
            <a:r>
              <a:rPr lang="en-US" sz="2200" b="1" dirty="0" smtClean="0">
                <a:latin typeface="Times New Roman" pitchFamily="18" charset="0"/>
                <a:cs typeface="Times New Roman" pitchFamily="18" charset="0"/>
              </a:rPr>
              <a:t>Deployment </a:t>
            </a:r>
            <a:r>
              <a:rPr lang="en-US" sz="2200" b="1" dirty="0">
                <a:latin typeface="Times New Roman" pitchFamily="18" charset="0"/>
                <a:cs typeface="Times New Roman" pitchFamily="18" charset="0"/>
              </a:rPr>
              <a:t>: </a:t>
            </a:r>
            <a:endParaRPr lang="en-US" sz="2200" b="1"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Transitioning </a:t>
            </a:r>
            <a:r>
              <a:rPr lang="en-US" sz="2000" dirty="0">
                <a:latin typeface="Times New Roman" pitchFamily="18" charset="0"/>
                <a:cs typeface="Times New Roman" pitchFamily="18" charset="0"/>
              </a:rPr>
              <a:t>the release either to an external organization </a:t>
            </a:r>
            <a:r>
              <a:rPr lang="en-US" sz="2000" dirty="0" smtClean="0">
                <a:latin typeface="Times New Roman" pitchFamily="18" charset="0"/>
                <a:cs typeface="Times New Roman" pitchFamily="18" charset="0"/>
              </a:rPr>
              <a:t>(such </a:t>
            </a:r>
            <a:r>
              <a:rPr lang="en-US" sz="2000" dirty="0">
                <a:latin typeface="Times New Roman" pitchFamily="18" charset="0"/>
                <a:cs typeface="Times New Roman" pitchFamily="18" charset="0"/>
              </a:rPr>
              <a:t>as user, independent verification and validation contractor, or regulatory </a:t>
            </a:r>
            <a:r>
              <a:rPr lang="en-US" sz="2000" dirty="0" smtClean="0">
                <a:latin typeface="Times New Roman" pitchFamily="18" charset="0"/>
                <a:cs typeface="Times New Roman" pitchFamily="18" charset="0"/>
              </a:rPr>
              <a:t>agency) </a:t>
            </a:r>
            <a:r>
              <a:rPr lang="en-US" sz="2000" dirty="0">
                <a:latin typeface="Times New Roman" pitchFamily="18" charset="0"/>
                <a:cs typeface="Times New Roman" pitchFamily="18" charset="0"/>
              </a:rPr>
              <a:t>or </a:t>
            </a:r>
            <a:endParaRPr lang="en-US" sz="2000"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To </a:t>
            </a:r>
            <a:r>
              <a:rPr lang="en-US" sz="2000" dirty="0">
                <a:latin typeface="Times New Roman" pitchFamily="18" charset="0"/>
                <a:cs typeface="Times New Roman" pitchFamily="18" charset="0"/>
              </a:rPr>
              <a:t>internal closure by conducting a post mortem so that lessons learned can be captured and reflected in the next iteration.</a:t>
            </a:r>
          </a:p>
          <a:p>
            <a:pPr algn="just">
              <a:buFontTx/>
              <a:buNone/>
            </a:pPr>
            <a:endParaRPr lang="en-US" sz="1200" b="1"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228600" y="228600"/>
            <a:ext cx="8686800" cy="6400800"/>
          </a:xfrm>
        </p:spPr>
        <p:txBody>
          <a:bodyPr>
            <a:noAutofit/>
          </a:bodyPr>
          <a:lstStyle/>
          <a:p>
            <a:pPr marL="609600" indent="-609600" algn="just">
              <a:lnSpc>
                <a:spcPct val="90000"/>
              </a:lnSpc>
              <a:buFontTx/>
              <a:buNone/>
            </a:pPr>
            <a:endParaRPr lang="en-US" sz="2200" dirty="0">
              <a:latin typeface="Times New Roman" pitchFamily="18" charset="0"/>
              <a:cs typeface="Times New Roman" pitchFamily="18" charset="0"/>
            </a:endParaRPr>
          </a:p>
          <a:p>
            <a:pPr marL="609600" indent="-609600" algn="just">
              <a:lnSpc>
                <a:spcPct val="90000"/>
              </a:lnSpc>
              <a:buNone/>
            </a:pPr>
            <a:r>
              <a:rPr lang="en-US" sz="2200" dirty="0" smtClean="0">
                <a:latin typeface="Times New Roman" pitchFamily="18" charset="0"/>
                <a:cs typeface="Times New Roman" pitchFamily="18" charset="0"/>
              </a:rPr>
              <a:t>	These </a:t>
            </a:r>
            <a:r>
              <a:rPr lang="en-US" sz="2200" dirty="0">
                <a:latin typeface="Times New Roman" pitchFamily="18" charset="0"/>
                <a:cs typeface="Times New Roman" pitchFamily="18" charset="0"/>
              </a:rPr>
              <a:t>activities are performed concurrently, with varying levels of effort and emphasis as a project progresses through the life cycle.</a:t>
            </a:r>
          </a:p>
          <a:p>
            <a:pPr marL="609600" indent="-609600" algn="just">
              <a:lnSpc>
                <a:spcPct val="90000"/>
              </a:lnSpc>
            </a:pPr>
            <a:endParaRPr lang="en-US" sz="1200" dirty="0">
              <a:latin typeface="Times New Roman" pitchFamily="18" charset="0"/>
              <a:cs typeface="Times New Roman" pitchFamily="18" charset="0"/>
            </a:endParaRPr>
          </a:p>
          <a:p>
            <a:pPr marL="609600" indent="-609600" algn="just">
              <a:lnSpc>
                <a:spcPct val="90000"/>
              </a:lnSpc>
              <a:buNone/>
            </a:pPr>
            <a:r>
              <a:rPr lang="en-US" sz="2200" dirty="0" smtClean="0">
                <a:latin typeface="Times New Roman" pitchFamily="18" charset="0"/>
                <a:cs typeface="Times New Roman" pitchFamily="18" charset="0"/>
              </a:rPr>
              <a:t>	The </a:t>
            </a:r>
            <a:r>
              <a:rPr lang="en-US" sz="2200" dirty="0">
                <a:latin typeface="Times New Roman" pitchFamily="18" charset="0"/>
                <a:cs typeface="Times New Roman" pitchFamily="18" charset="0"/>
              </a:rPr>
              <a:t>management workflow is concerned primarily with three disciplines. </a:t>
            </a:r>
            <a:endParaRPr lang="en-US" sz="2200" dirty="0" smtClean="0">
              <a:latin typeface="Times New Roman" pitchFamily="18" charset="0"/>
              <a:cs typeface="Times New Roman" pitchFamily="18" charset="0"/>
            </a:endParaRPr>
          </a:p>
          <a:p>
            <a:pPr marL="609600" indent="-609600" algn="just">
              <a:lnSpc>
                <a:spcPct val="90000"/>
              </a:lnSpc>
            </a:pPr>
            <a:endParaRPr lang="en-US" sz="2200" dirty="0">
              <a:latin typeface="Times New Roman" pitchFamily="18" charset="0"/>
              <a:cs typeface="Times New Roman" pitchFamily="18" charset="0"/>
            </a:endParaRPr>
          </a:p>
          <a:p>
            <a:pPr marL="1884363" indent="-609600" algn="just">
              <a:lnSpc>
                <a:spcPct val="90000"/>
              </a:lnSpc>
              <a:buFontTx/>
              <a:buAutoNum type="arabicPeriod"/>
            </a:pPr>
            <a:r>
              <a:rPr lang="en-US" sz="2200" b="1" dirty="0">
                <a:latin typeface="Times New Roman" pitchFamily="18" charset="0"/>
                <a:cs typeface="Times New Roman" pitchFamily="18" charset="0"/>
              </a:rPr>
              <a:t>Planning</a:t>
            </a:r>
          </a:p>
          <a:p>
            <a:pPr marL="1884363" indent="-609600" algn="just">
              <a:lnSpc>
                <a:spcPct val="90000"/>
              </a:lnSpc>
              <a:buFontTx/>
              <a:buAutoNum type="arabicPeriod"/>
            </a:pPr>
            <a:endParaRPr lang="en-US" sz="2200" b="1" dirty="0">
              <a:latin typeface="Times New Roman" pitchFamily="18" charset="0"/>
              <a:cs typeface="Times New Roman" pitchFamily="18" charset="0"/>
            </a:endParaRPr>
          </a:p>
          <a:p>
            <a:pPr marL="1884363" indent="-609600" algn="just">
              <a:lnSpc>
                <a:spcPct val="90000"/>
              </a:lnSpc>
              <a:buFontTx/>
              <a:buAutoNum type="arabicPeriod"/>
            </a:pPr>
            <a:r>
              <a:rPr lang="en-US" sz="2200" b="1" dirty="0">
                <a:latin typeface="Times New Roman" pitchFamily="18" charset="0"/>
                <a:cs typeface="Times New Roman" pitchFamily="18" charset="0"/>
              </a:rPr>
              <a:t>Project </a:t>
            </a:r>
            <a:r>
              <a:rPr lang="en-US" sz="2200" b="1" dirty="0" smtClean="0">
                <a:latin typeface="Times New Roman" pitchFamily="18" charset="0"/>
                <a:cs typeface="Times New Roman" pitchFamily="18" charset="0"/>
              </a:rPr>
              <a:t>Control</a:t>
            </a:r>
            <a:endParaRPr lang="en-US" sz="2200" b="1" dirty="0">
              <a:latin typeface="Times New Roman" pitchFamily="18" charset="0"/>
              <a:cs typeface="Times New Roman" pitchFamily="18" charset="0"/>
            </a:endParaRPr>
          </a:p>
          <a:p>
            <a:pPr marL="1884363" indent="-609600" algn="just">
              <a:lnSpc>
                <a:spcPct val="90000"/>
              </a:lnSpc>
              <a:buFontTx/>
              <a:buAutoNum type="arabicPeriod"/>
            </a:pPr>
            <a:endParaRPr lang="en-US" sz="2200" b="1" dirty="0">
              <a:latin typeface="Times New Roman" pitchFamily="18" charset="0"/>
              <a:cs typeface="Times New Roman" pitchFamily="18" charset="0"/>
            </a:endParaRPr>
          </a:p>
          <a:p>
            <a:pPr marL="1884363" indent="-609600" algn="just">
              <a:lnSpc>
                <a:spcPct val="90000"/>
              </a:lnSpc>
              <a:buFontTx/>
              <a:buAutoNum type="arabicPeriod"/>
            </a:pPr>
            <a:r>
              <a:rPr lang="en-US" sz="2200" b="1" dirty="0">
                <a:latin typeface="Times New Roman" pitchFamily="18" charset="0"/>
                <a:cs typeface="Times New Roman" pitchFamily="18" charset="0"/>
              </a:rPr>
              <a:t>Organization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152400" y="152400"/>
            <a:ext cx="8839200" cy="6553200"/>
          </a:xfrm>
        </p:spPr>
        <p:txBody>
          <a:bodyPr>
            <a:noAutofit/>
          </a:bodyPr>
          <a:lstStyle/>
          <a:p>
            <a:pPr algn="just"/>
            <a:r>
              <a:rPr lang="en-US" sz="2200" dirty="0" smtClean="0">
                <a:latin typeface="Times New Roman" pitchFamily="18" charset="0"/>
                <a:cs typeface="Times New Roman" pitchFamily="18" charset="0"/>
              </a:rPr>
              <a:t>Iterations in the inception and elaboration phases focus on </a:t>
            </a:r>
            <a:r>
              <a:rPr lang="en-US" sz="2200" b="1" dirty="0" smtClean="0">
                <a:latin typeface="Times New Roman" pitchFamily="18" charset="0"/>
                <a:cs typeface="Times New Roman" pitchFamily="18" charset="0"/>
              </a:rPr>
              <a:t>management, requirements, </a:t>
            </a:r>
            <a:r>
              <a:rPr lang="en-US" sz="2200" dirty="0" smtClean="0">
                <a:latin typeface="Times New Roman" pitchFamily="18" charset="0"/>
                <a:cs typeface="Times New Roman" pitchFamily="18" charset="0"/>
              </a:rPr>
              <a:t>and</a:t>
            </a:r>
            <a:r>
              <a:rPr lang="en-US" sz="2200" b="1" dirty="0" smtClean="0">
                <a:latin typeface="Times New Roman" pitchFamily="18" charset="0"/>
                <a:cs typeface="Times New Roman" pitchFamily="18" charset="0"/>
              </a:rPr>
              <a:t> design </a:t>
            </a:r>
            <a:r>
              <a:rPr lang="en-US" sz="2200" dirty="0" smtClean="0">
                <a:latin typeface="Times New Roman" pitchFamily="18" charset="0"/>
                <a:cs typeface="Times New Roman" pitchFamily="18" charset="0"/>
              </a:rPr>
              <a:t>activities. </a:t>
            </a:r>
          </a:p>
          <a:p>
            <a:pPr algn="just">
              <a:buFontTx/>
              <a:buNone/>
            </a:pPr>
            <a:endParaRPr lang="en-US" sz="1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Iterations in the construction phase focus on </a:t>
            </a:r>
            <a:r>
              <a:rPr lang="en-US" sz="2200" b="1" dirty="0" smtClean="0">
                <a:latin typeface="Times New Roman" pitchFamily="18" charset="0"/>
                <a:cs typeface="Times New Roman" pitchFamily="18" charset="0"/>
              </a:rPr>
              <a:t>design, implementation, </a:t>
            </a:r>
            <a:r>
              <a:rPr lang="en-US" sz="2200" dirty="0" smtClean="0">
                <a:latin typeface="Times New Roman" pitchFamily="18" charset="0"/>
                <a:cs typeface="Times New Roman" pitchFamily="18" charset="0"/>
              </a:rPr>
              <a:t>and </a:t>
            </a:r>
            <a:r>
              <a:rPr lang="en-US" sz="2200" b="1" dirty="0" smtClean="0">
                <a:latin typeface="Times New Roman" pitchFamily="18" charset="0"/>
                <a:cs typeface="Times New Roman" pitchFamily="18" charset="0"/>
              </a:rPr>
              <a:t>assessment. </a:t>
            </a:r>
          </a:p>
          <a:p>
            <a:pPr algn="just">
              <a:buFontTx/>
              <a:buNone/>
            </a:pPr>
            <a:endParaRPr lang="en-US" sz="1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Iterations in the transition phase focus on </a:t>
            </a:r>
            <a:r>
              <a:rPr lang="en-US" sz="2200" b="1" dirty="0" smtClean="0">
                <a:latin typeface="Times New Roman" pitchFamily="18" charset="0"/>
                <a:cs typeface="Times New Roman" pitchFamily="18" charset="0"/>
              </a:rPr>
              <a:t>assessment </a:t>
            </a:r>
            <a:r>
              <a:rPr lang="en-US" sz="2200" dirty="0" smtClean="0">
                <a:latin typeface="Times New Roman" pitchFamily="18" charset="0"/>
                <a:cs typeface="Times New Roman" pitchFamily="18" charset="0"/>
              </a:rPr>
              <a:t>and </a:t>
            </a:r>
            <a:r>
              <a:rPr lang="en-US" sz="2200" b="1" dirty="0" smtClean="0">
                <a:latin typeface="Times New Roman" pitchFamily="18" charset="0"/>
                <a:cs typeface="Times New Roman" pitchFamily="18" charset="0"/>
              </a:rPr>
              <a:t>deployment.</a:t>
            </a:r>
          </a:p>
          <a:p>
            <a:pPr algn="just"/>
            <a:endParaRPr lang="en-US" sz="1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An </a:t>
            </a:r>
            <a:r>
              <a:rPr lang="en-US" sz="2200" i="1" dirty="0">
                <a:latin typeface="Times New Roman" pitchFamily="18" charset="0"/>
                <a:cs typeface="Times New Roman" pitchFamily="18" charset="0"/>
              </a:rPr>
              <a:t>iteration </a:t>
            </a:r>
            <a:r>
              <a:rPr lang="en-US" sz="2200" dirty="0">
                <a:latin typeface="Times New Roman" pitchFamily="18" charset="0"/>
                <a:cs typeface="Times New Roman" pitchFamily="18" charset="0"/>
              </a:rPr>
              <a:t>represents the state of the overall architecture and the complete deliverable system.</a:t>
            </a:r>
          </a:p>
          <a:p>
            <a:pPr algn="just"/>
            <a:endParaRPr lang="en-US" sz="1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An </a:t>
            </a:r>
            <a:r>
              <a:rPr lang="en-US" sz="2200" i="1" dirty="0">
                <a:latin typeface="Times New Roman" pitchFamily="18" charset="0"/>
                <a:cs typeface="Times New Roman" pitchFamily="18" charset="0"/>
              </a:rPr>
              <a:t>increment</a:t>
            </a:r>
            <a:r>
              <a:rPr lang="en-US" sz="2200" dirty="0">
                <a:latin typeface="Times New Roman" pitchFamily="18" charset="0"/>
                <a:cs typeface="Times New Roman" pitchFamily="18" charset="0"/>
              </a:rPr>
              <a:t> represents the current work in progress that will be combined with the preceding iteration to form the next iteration.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228600" y="152400"/>
            <a:ext cx="8763000" cy="6553200"/>
          </a:xfrm>
        </p:spPr>
        <p:txBody>
          <a:bodyPr>
            <a:normAutofit/>
          </a:bodyPr>
          <a:lstStyle/>
          <a:p>
            <a:pPr>
              <a:buFontTx/>
              <a:buNone/>
            </a:pPr>
            <a:r>
              <a:rPr lang="en-US" sz="2200" b="1" dirty="0">
                <a:latin typeface="Times New Roman" pitchFamily="18" charset="0"/>
                <a:cs typeface="Times New Roman" pitchFamily="18" charset="0"/>
              </a:rPr>
              <a:t>The workflow of an </a:t>
            </a:r>
            <a:r>
              <a:rPr lang="en-US" sz="2200" b="1" dirty="0" smtClean="0">
                <a:latin typeface="Times New Roman" pitchFamily="18" charset="0"/>
                <a:cs typeface="Times New Roman" pitchFamily="18" charset="0"/>
              </a:rPr>
              <a:t>iteration</a:t>
            </a:r>
          </a:p>
          <a:p>
            <a:pPr>
              <a:buFontTx/>
              <a:buNone/>
            </a:pPr>
            <a:endParaRPr lang="en-US" sz="2200" b="1" dirty="0">
              <a:latin typeface="Times New Roman" pitchFamily="18" charset="0"/>
              <a:cs typeface="Times New Roman" pitchFamily="18" charset="0"/>
            </a:endParaRPr>
          </a:p>
        </p:txBody>
      </p:sp>
      <p:sp>
        <p:nvSpPr>
          <p:cNvPr id="53252" name="Rectangle 4"/>
          <p:cNvSpPr>
            <a:spLocks noChangeArrowheads="1"/>
          </p:cNvSpPr>
          <p:nvPr/>
        </p:nvSpPr>
        <p:spPr bwMode="auto">
          <a:xfrm>
            <a:off x="304800" y="685800"/>
            <a:ext cx="2286000" cy="5334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Allocated usage</a:t>
            </a:r>
          </a:p>
          <a:p>
            <a:pPr algn="ctr"/>
            <a:r>
              <a:rPr lang="en-US" b="1" dirty="0">
                <a:latin typeface="Times New Roman" pitchFamily="18" charset="0"/>
                <a:cs typeface="Times New Roman" pitchFamily="18" charset="0"/>
              </a:rPr>
              <a:t>scenarios</a:t>
            </a:r>
          </a:p>
        </p:txBody>
      </p:sp>
      <p:sp>
        <p:nvSpPr>
          <p:cNvPr id="53254" name="Rectangle 6"/>
          <p:cNvSpPr>
            <a:spLocks noChangeArrowheads="1"/>
          </p:cNvSpPr>
          <p:nvPr/>
        </p:nvSpPr>
        <p:spPr bwMode="auto">
          <a:xfrm>
            <a:off x="3124200" y="685800"/>
            <a:ext cx="2209800" cy="5334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Results from the </a:t>
            </a:r>
          </a:p>
          <a:p>
            <a:pPr algn="ctr"/>
            <a:r>
              <a:rPr lang="en-US" b="1" dirty="0">
                <a:latin typeface="Times New Roman" pitchFamily="18" charset="0"/>
                <a:cs typeface="Times New Roman" pitchFamily="18" charset="0"/>
              </a:rPr>
              <a:t>previous iteration</a:t>
            </a:r>
          </a:p>
        </p:txBody>
      </p:sp>
      <p:sp>
        <p:nvSpPr>
          <p:cNvPr id="53255" name="Rectangle 7"/>
          <p:cNvSpPr>
            <a:spLocks noChangeArrowheads="1"/>
          </p:cNvSpPr>
          <p:nvPr/>
        </p:nvSpPr>
        <p:spPr bwMode="auto">
          <a:xfrm>
            <a:off x="381000" y="1676400"/>
            <a:ext cx="4572000" cy="3810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Management </a:t>
            </a:r>
          </a:p>
        </p:txBody>
      </p:sp>
      <p:sp>
        <p:nvSpPr>
          <p:cNvPr id="53256" name="Rectangle 8"/>
          <p:cNvSpPr>
            <a:spLocks noChangeArrowheads="1"/>
          </p:cNvSpPr>
          <p:nvPr/>
        </p:nvSpPr>
        <p:spPr bwMode="auto">
          <a:xfrm>
            <a:off x="914400" y="2057400"/>
            <a:ext cx="4648200" cy="3810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Requirements </a:t>
            </a:r>
          </a:p>
        </p:txBody>
      </p:sp>
      <p:sp>
        <p:nvSpPr>
          <p:cNvPr id="53257" name="Rectangle 9"/>
          <p:cNvSpPr>
            <a:spLocks noChangeArrowheads="1"/>
          </p:cNvSpPr>
          <p:nvPr/>
        </p:nvSpPr>
        <p:spPr bwMode="auto">
          <a:xfrm>
            <a:off x="1600200" y="2438400"/>
            <a:ext cx="4572000" cy="3810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Design </a:t>
            </a:r>
          </a:p>
        </p:txBody>
      </p:sp>
      <p:sp>
        <p:nvSpPr>
          <p:cNvPr id="53258" name="Rectangle 10"/>
          <p:cNvSpPr>
            <a:spLocks noChangeArrowheads="1"/>
          </p:cNvSpPr>
          <p:nvPr/>
        </p:nvSpPr>
        <p:spPr bwMode="auto">
          <a:xfrm>
            <a:off x="2057400" y="2819400"/>
            <a:ext cx="4572000" cy="3810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Implementation </a:t>
            </a:r>
          </a:p>
        </p:txBody>
      </p:sp>
      <p:sp>
        <p:nvSpPr>
          <p:cNvPr id="53259" name="Rectangle 11"/>
          <p:cNvSpPr>
            <a:spLocks noChangeArrowheads="1"/>
          </p:cNvSpPr>
          <p:nvPr/>
        </p:nvSpPr>
        <p:spPr bwMode="auto">
          <a:xfrm>
            <a:off x="2514600" y="3200400"/>
            <a:ext cx="4648200" cy="3810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Assessment </a:t>
            </a:r>
          </a:p>
        </p:txBody>
      </p:sp>
      <p:sp>
        <p:nvSpPr>
          <p:cNvPr id="53260" name="Rectangle 12"/>
          <p:cNvSpPr>
            <a:spLocks noChangeArrowheads="1"/>
          </p:cNvSpPr>
          <p:nvPr/>
        </p:nvSpPr>
        <p:spPr bwMode="auto">
          <a:xfrm>
            <a:off x="3048000" y="3581400"/>
            <a:ext cx="4572000" cy="3810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Deployment </a:t>
            </a:r>
          </a:p>
        </p:txBody>
      </p:sp>
      <p:sp>
        <p:nvSpPr>
          <p:cNvPr id="53261" name="Rectangle 13"/>
          <p:cNvSpPr>
            <a:spLocks noChangeArrowheads="1"/>
          </p:cNvSpPr>
          <p:nvPr/>
        </p:nvSpPr>
        <p:spPr bwMode="auto">
          <a:xfrm>
            <a:off x="5715000" y="4419600"/>
            <a:ext cx="2438400" cy="6096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Results for the </a:t>
            </a:r>
          </a:p>
          <a:p>
            <a:pPr algn="ctr"/>
            <a:r>
              <a:rPr lang="en-US" b="1" dirty="0">
                <a:latin typeface="Times New Roman" pitchFamily="18" charset="0"/>
                <a:cs typeface="Times New Roman" pitchFamily="18" charset="0"/>
              </a:rPr>
              <a:t>next iteration</a:t>
            </a:r>
          </a:p>
        </p:txBody>
      </p:sp>
      <p:sp>
        <p:nvSpPr>
          <p:cNvPr id="53262" name="AutoShape 14"/>
          <p:cNvSpPr>
            <a:spLocks noChangeArrowheads="1"/>
          </p:cNvSpPr>
          <p:nvPr/>
        </p:nvSpPr>
        <p:spPr bwMode="auto">
          <a:xfrm>
            <a:off x="2133600" y="1219200"/>
            <a:ext cx="485775" cy="457200"/>
          </a:xfrm>
          <a:prstGeom prst="downArrow">
            <a:avLst>
              <a:gd name="adj1" fmla="val 50000"/>
              <a:gd name="adj2" fmla="val 25000"/>
            </a:avLst>
          </a:prstGeom>
          <a:solidFill>
            <a:schemeClr val="accent1"/>
          </a:solidFill>
          <a:ln w="9525">
            <a:solidFill>
              <a:schemeClr val="tx1"/>
            </a:solidFill>
            <a:miter lim="800000"/>
          </a:ln>
          <a:effectLst/>
        </p:spPr>
        <p:txBody>
          <a:bodyPr wrap="none" anchor="ctr"/>
          <a:lstStyle/>
          <a:p>
            <a:endParaRPr lang="en-US"/>
          </a:p>
        </p:txBody>
      </p:sp>
      <p:sp>
        <p:nvSpPr>
          <p:cNvPr id="53263" name="AutoShape 15"/>
          <p:cNvSpPr>
            <a:spLocks noChangeArrowheads="1"/>
          </p:cNvSpPr>
          <p:nvPr/>
        </p:nvSpPr>
        <p:spPr bwMode="auto">
          <a:xfrm>
            <a:off x="4495800" y="1219200"/>
            <a:ext cx="485775" cy="457200"/>
          </a:xfrm>
          <a:prstGeom prst="downArrow">
            <a:avLst>
              <a:gd name="adj1" fmla="val 50000"/>
              <a:gd name="adj2" fmla="val 25000"/>
            </a:avLst>
          </a:prstGeom>
          <a:solidFill>
            <a:schemeClr val="accent1"/>
          </a:solidFill>
          <a:ln w="9525">
            <a:solidFill>
              <a:schemeClr val="tx1"/>
            </a:solidFill>
            <a:miter lim="800000"/>
          </a:ln>
          <a:effectLst/>
        </p:spPr>
        <p:txBody>
          <a:bodyPr wrap="none" anchor="ctr"/>
          <a:lstStyle/>
          <a:p>
            <a:endParaRPr lang="en-US"/>
          </a:p>
        </p:txBody>
      </p:sp>
      <p:sp>
        <p:nvSpPr>
          <p:cNvPr id="53264" name="AutoShape 16"/>
          <p:cNvSpPr>
            <a:spLocks noChangeArrowheads="1"/>
          </p:cNvSpPr>
          <p:nvPr/>
        </p:nvSpPr>
        <p:spPr bwMode="auto">
          <a:xfrm>
            <a:off x="6324600" y="3962400"/>
            <a:ext cx="485775" cy="457200"/>
          </a:xfrm>
          <a:prstGeom prst="downArrow">
            <a:avLst>
              <a:gd name="adj1" fmla="val 50000"/>
              <a:gd name="adj2" fmla="val 25000"/>
            </a:avLst>
          </a:prstGeom>
          <a:solidFill>
            <a:schemeClr val="accent1"/>
          </a:solidFill>
          <a:ln w="9525">
            <a:solidFill>
              <a:schemeClr val="tx1"/>
            </a:solidFill>
            <a:miter lim="800000"/>
          </a:ln>
          <a:effectLst/>
        </p:spPr>
        <p:txBody>
          <a:bodyPr wrap="none" anchor="ctr"/>
          <a:lstStyle/>
          <a:p>
            <a:endParaRPr lang="en-US"/>
          </a:p>
        </p:txBody>
      </p:sp>
      <p:sp>
        <p:nvSpPr>
          <p:cNvPr id="53266" name="Text Box 18"/>
          <p:cNvSpPr txBox="1">
            <a:spLocks noChangeArrowheads="1"/>
          </p:cNvSpPr>
          <p:nvPr/>
        </p:nvSpPr>
        <p:spPr bwMode="auto">
          <a:xfrm>
            <a:off x="152400" y="3857179"/>
            <a:ext cx="3581400" cy="2446824"/>
          </a:xfrm>
          <a:prstGeom prst="rect">
            <a:avLst/>
          </a:prstGeom>
          <a:noFill/>
          <a:ln w="9525">
            <a:noFill/>
            <a:miter lim="800000"/>
          </a:ln>
          <a:effectLst/>
        </p:spPr>
        <p:txBody>
          <a:bodyPr wrap="square">
            <a:spAutoFit/>
          </a:bodyPr>
          <a:lstStyle/>
          <a:p>
            <a:pPr algn="just">
              <a:spcBef>
                <a:spcPct val="50000"/>
              </a:spcBef>
              <a:buFontTx/>
              <a:buChar char="•"/>
            </a:pPr>
            <a:r>
              <a:rPr lang="en-US" dirty="0">
                <a:latin typeface="Times New Roman" pitchFamily="18" charset="0"/>
                <a:cs typeface="Times New Roman" pitchFamily="18" charset="0"/>
              </a:rPr>
              <a:t>Up-to-date risk assessment</a:t>
            </a:r>
          </a:p>
          <a:p>
            <a:pPr algn="just">
              <a:spcBef>
                <a:spcPct val="50000"/>
              </a:spcBef>
              <a:buFontTx/>
              <a:buChar char="•"/>
            </a:pPr>
            <a:r>
              <a:rPr lang="en-US" dirty="0">
                <a:latin typeface="Times New Roman" pitchFamily="18" charset="0"/>
                <a:cs typeface="Times New Roman" pitchFamily="18" charset="0"/>
              </a:rPr>
              <a:t>Controlled baselines of artifacts</a:t>
            </a:r>
          </a:p>
          <a:p>
            <a:pPr algn="just">
              <a:spcBef>
                <a:spcPct val="50000"/>
              </a:spcBef>
              <a:buFontTx/>
              <a:buChar char="•"/>
            </a:pPr>
            <a:r>
              <a:rPr lang="en-US" dirty="0">
                <a:latin typeface="Times New Roman" pitchFamily="18" charset="0"/>
                <a:cs typeface="Times New Roman" pitchFamily="18" charset="0"/>
              </a:rPr>
              <a:t>Demonstrable </a:t>
            </a:r>
            <a:r>
              <a:rPr lang="en-US" dirty="0" smtClean="0">
                <a:latin typeface="Times New Roman" pitchFamily="18" charset="0"/>
                <a:cs typeface="Times New Roman" pitchFamily="18" charset="0"/>
              </a:rPr>
              <a:t>results</a:t>
            </a:r>
          </a:p>
          <a:p>
            <a:pPr lvl="1" algn="just">
              <a:spcBef>
                <a:spcPct val="50000"/>
              </a:spcBef>
              <a:buFont typeface="Wingdings" pitchFamily="2" charset="2"/>
              <a:buChar char="ü"/>
            </a:pPr>
            <a:r>
              <a:rPr lang="en-US" dirty="0" smtClean="0">
                <a:latin typeface="Times New Roman" pitchFamily="18" charset="0"/>
                <a:cs typeface="Times New Roman" pitchFamily="18" charset="0"/>
              </a:rPr>
              <a:t>Requirements </a:t>
            </a:r>
            <a:r>
              <a:rPr lang="en-US" dirty="0">
                <a:latin typeface="Times New Roman" pitchFamily="18" charset="0"/>
                <a:cs typeface="Times New Roman" pitchFamily="18" charset="0"/>
              </a:rPr>
              <a:t>understanding</a:t>
            </a:r>
          </a:p>
          <a:p>
            <a:pPr lvl="1" algn="just">
              <a:spcBef>
                <a:spcPct val="50000"/>
              </a:spcBef>
              <a:buFont typeface="Wingdings" pitchFamily="2" charset="2"/>
              <a:buChar char="ü"/>
            </a:pPr>
            <a:r>
              <a:rPr lang="en-US" dirty="0">
                <a:latin typeface="Times New Roman" pitchFamily="18" charset="0"/>
                <a:cs typeface="Times New Roman" pitchFamily="18" charset="0"/>
              </a:rPr>
              <a:t>Design </a:t>
            </a:r>
            <a:r>
              <a:rPr lang="en-US" dirty="0" smtClean="0">
                <a:latin typeface="Times New Roman" pitchFamily="18" charset="0"/>
                <a:cs typeface="Times New Roman" pitchFamily="18" charset="0"/>
              </a:rPr>
              <a:t>features/performance</a:t>
            </a:r>
            <a:endParaRPr lang="en-US" dirty="0">
              <a:latin typeface="Times New Roman" pitchFamily="18" charset="0"/>
              <a:cs typeface="Times New Roman" pitchFamily="18" charset="0"/>
            </a:endParaRPr>
          </a:p>
          <a:p>
            <a:pPr lvl="1" algn="just">
              <a:spcBef>
                <a:spcPct val="50000"/>
              </a:spcBef>
              <a:buFont typeface="Wingdings" pitchFamily="2" charset="2"/>
              <a:buChar char="ü"/>
            </a:pPr>
            <a:r>
              <a:rPr lang="en-US" dirty="0">
                <a:latin typeface="Times New Roman" pitchFamily="18" charset="0"/>
                <a:cs typeface="Times New Roman" pitchFamily="18" charset="0"/>
              </a:rPr>
              <a:t>Plan credibility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a:xfrm>
            <a:off x="152400" y="228600"/>
            <a:ext cx="8763000" cy="6477000"/>
          </a:xfrm>
        </p:spPr>
        <p:txBody>
          <a:bodyPr/>
          <a:lstStyle/>
          <a:p>
            <a:pPr>
              <a:buFontTx/>
              <a:buNone/>
            </a:pPr>
            <a:r>
              <a:rPr lang="en-US" sz="2200" b="1" dirty="0">
                <a:latin typeface="Times New Roman" pitchFamily="18" charset="0"/>
                <a:cs typeface="Times New Roman" pitchFamily="18" charset="0"/>
              </a:rPr>
              <a:t>Iteration emphasis across the </a:t>
            </a:r>
            <a:r>
              <a:rPr lang="en-US" sz="2200" b="1" dirty="0" smtClean="0">
                <a:latin typeface="Times New Roman" pitchFamily="18" charset="0"/>
                <a:cs typeface="Times New Roman" pitchFamily="18" charset="0"/>
              </a:rPr>
              <a:t>life-cycle </a:t>
            </a:r>
            <a:endParaRPr lang="en-US" sz="2200" b="1" dirty="0">
              <a:latin typeface="Times New Roman" pitchFamily="18" charset="0"/>
              <a:cs typeface="Times New Roman" pitchFamily="18" charset="0"/>
            </a:endParaRPr>
          </a:p>
          <a:p>
            <a:pPr>
              <a:buFontTx/>
              <a:buNone/>
            </a:pPr>
            <a:endParaRPr lang="en-US" sz="1400" dirty="0"/>
          </a:p>
          <a:p>
            <a:pPr>
              <a:buFontTx/>
              <a:buNone/>
            </a:pPr>
            <a:endParaRPr lang="en-US" sz="1400" b="1" dirty="0"/>
          </a:p>
        </p:txBody>
      </p:sp>
      <p:sp>
        <p:nvSpPr>
          <p:cNvPr id="54276" name="Rectangle 4"/>
          <p:cNvSpPr>
            <a:spLocks noChangeArrowheads="1"/>
          </p:cNvSpPr>
          <p:nvPr/>
        </p:nvSpPr>
        <p:spPr bwMode="auto">
          <a:xfrm>
            <a:off x="228600" y="762000"/>
            <a:ext cx="2209800" cy="3810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ea typeface="Tahoma" pitchFamily="34" charset="0"/>
                <a:cs typeface="Times New Roman" pitchFamily="18" charset="0"/>
              </a:rPr>
              <a:t>Management </a:t>
            </a:r>
          </a:p>
        </p:txBody>
      </p:sp>
      <p:sp>
        <p:nvSpPr>
          <p:cNvPr id="54277" name="Rectangle 5"/>
          <p:cNvSpPr>
            <a:spLocks noChangeArrowheads="1"/>
          </p:cNvSpPr>
          <p:nvPr/>
        </p:nvSpPr>
        <p:spPr bwMode="auto">
          <a:xfrm>
            <a:off x="685800" y="1143000"/>
            <a:ext cx="2438400" cy="3810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Requirements </a:t>
            </a:r>
          </a:p>
        </p:txBody>
      </p:sp>
      <p:sp>
        <p:nvSpPr>
          <p:cNvPr id="54278" name="Rectangle 6"/>
          <p:cNvSpPr>
            <a:spLocks noChangeArrowheads="1"/>
          </p:cNvSpPr>
          <p:nvPr/>
        </p:nvSpPr>
        <p:spPr bwMode="auto">
          <a:xfrm>
            <a:off x="1828800" y="1524000"/>
            <a:ext cx="2971800" cy="3810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Design </a:t>
            </a:r>
          </a:p>
        </p:txBody>
      </p:sp>
      <p:sp>
        <p:nvSpPr>
          <p:cNvPr id="54279" name="Rectangle 7"/>
          <p:cNvSpPr>
            <a:spLocks noChangeArrowheads="1"/>
          </p:cNvSpPr>
          <p:nvPr/>
        </p:nvSpPr>
        <p:spPr bwMode="auto">
          <a:xfrm>
            <a:off x="3733800" y="1905000"/>
            <a:ext cx="2133600" cy="3810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Implementation </a:t>
            </a:r>
          </a:p>
        </p:txBody>
      </p:sp>
      <p:sp>
        <p:nvSpPr>
          <p:cNvPr id="54280" name="Rectangle 8"/>
          <p:cNvSpPr>
            <a:spLocks noChangeArrowheads="1"/>
          </p:cNvSpPr>
          <p:nvPr/>
        </p:nvSpPr>
        <p:spPr bwMode="auto">
          <a:xfrm>
            <a:off x="4724400" y="2286000"/>
            <a:ext cx="2362200" cy="3810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Assessment </a:t>
            </a:r>
          </a:p>
        </p:txBody>
      </p:sp>
      <p:sp>
        <p:nvSpPr>
          <p:cNvPr id="54281" name="Rectangle 9"/>
          <p:cNvSpPr>
            <a:spLocks noChangeArrowheads="1"/>
          </p:cNvSpPr>
          <p:nvPr/>
        </p:nvSpPr>
        <p:spPr bwMode="auto">
          <a:xfrm>
            <a:off x="7086600" y="2667000"/>
            <a:ext cx="1828800" cy="3810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Deployment </a:t>
            </a:r>
          </a:p>
        </p:txBody>
      </p:sp>
      <p:sp>
        <p:nvSpPr>
          <p:cNvPr id="54282" name="Text Box 10"/>
          <p:cNvSpPr txBox="1">
            <a:spLocks noChangeArrowheads="1"/>
          </p:cNvSpPr>
          <p:nvPr/>
        </p:nvSpPr>
        <p:spPr bwMode="auto">
          <a:xfrm>
            <a:off x="4572000" y="990600"/>
            <a:ext cx="4343400" cy="430887"/>
          </a:xfrm>
          <a:prstGeom prst="rect">
            <a:avLst/>
          </a:prstGeom>
          <a:noFill/>
          <a:ln w="9525">
            <a:noFill/>
            <a:miter lim="800000"/>
          </a:ln>
          <a:effectLst/>
        </p:spPr>
        <p:txBody>
          <a:bodyPr wrap="square">
            <a:spAutoFit/>
          </a:bodyPr>
          <a:lstStyle/>
          <a:p>
            <a:pPr>
              <a:spcBef>
                <a:spcPct val="50000"/>
              </a:spcBef>
            </a:pPr>
            <a:r>
              <a:rPr lang="en-US" sz="2200" b="1" dirty="0">
                <a:latin typeface="Times New Roman" pitchFamily="18" charset="0"/>
                <a:cs typeface="Times New Roman" pitchFamily="18" charset="0"/>
              </a:rPr>
              <a:t>Inception and Elaboration Phases</a:t>
            </a:r>
          </a:p>
        </p:txBody>
      </p:sp>
      <p:sp>
        <p:nvSpPr>
          <p:cNvPr id="54283" name="Rectangle 11"/>
          <p:cNvSpPr>
            <a:spLocks noChangeArrowheads="1"/>
          </p:cNvSpPr>
          <p:nvPr/>
        </p:nvSpPr>
        <p:spPr bwMode="auto">
          <a:xfrm>
            <a:off x="381000" y="2895600"/>
            <a:ext cx="1447800" cy="3810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Management </a:t>
            </a:r>
          </a:p>
        </p:txBody>
      </p:sp>
      <p:sp>
        <p:nvSpPr>
          <p:cNvPr id="54285" name="Rectangle 13"/>
          <p:cNvSpPr>
            <a:spLocks noChangeArrowheads="1"/>
          </p:cNvSpPr>
          <p:nvPr/>
        </p:nvSpPr>
        <p:spPr bwMode="auto">
          <a:xfrm>
            <a:off x="685800" y="3276600"/>
            <a:ext cx="1524000" cy="3810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Requirements</a:t>
            </a:r>
            <a:r>
              <a:rPr lang="en-US" dirty="0"/>
              <a:t> </a:t>
            </a:r>
          </a:p>
        </p:txBody>
      </p:sp>
      <p:sp>
        <p:nvSpPr>
          <p:cNvPr id="54286" name="Rectangle 14"/>
          <p:cNvSpPr>
            <a:spLocks noChangeArrowheads="1"/>
          </p:cNvSpPr>
          <p:nvPr/>
        </p:nvSpPr>
        <p:spPr bwMode="auto">
          <a:xfrm>
            <a:off x="1295400" y="3657600"/>
            <a:ext cx="2209800" cy="3810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Design </a:t>
            </a:r>
          </a:p>
        </p:txBody>
      </p:sp>
      <p:sp>
        <p:nvSpPr>
          <p:cNvPr id="54287" name="Rectangle 15"/>
          <p:cNvSpPr>
            <a:spLocks noChangeArrowheads="1"/>
          </p:cNvSpPr>
          <p:nvPr/>
        </p:nvSpPr>
        <p:spPr bwMode="auto">
          <a:xfrm>
            <a:off x="1676400" y="4038600"/>
            <a:ext cx="3886200" cy="3810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Implementation </a:t>
            </a:r>
          </a:p>
        </p:txBody>
      </p:sp>
      <p:sp>
        <p:nvSpPr>
          <p:cNvPr id="54289" name="Rectangle 17"/>
          <p:cNvSpPr>
            <a:spLocks noChangeArrowheads="1"/>
          </p:cNvSpPr>
          <p:nvPr/>
        </p:nvSpPr>
        <p:spPr bwMode="auto">
          <a:xfrm>
            <a:off x="3200400" y="4419600"/>
            <a:ext cx="3581400" cy="3810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Assessment </a:t>
            </a:r>
          </a:p>
        </p:txBody>
      </p:sp>
      <p:sp>
        <p:nvSpPr>
          <p:cNvPr id="54290" name="Rectangle 18"/>
          <p:cNvSpPr>
            <a:spLocks noChangeArrowheads="1"/>
          </p:cNvSpPr>
          <p:nvPr/>
        </p:nvSpPr>
        <p:spPr bwMode="auto">
          <a:xfrm>
            <a:off x="5943600" y="4800600"/>
            <a:ext cx="1905000" cy="3048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Deployment </a:t>
            </a:r>
          </a:p>
        </p:txBody>
      </p:sp>
      <p:sp>
        <p:nvSpPr>
          <p:cNvPr id="54291" name="Text Box 19"/>
          <p:cNvSpPr txBox="1">
            <a:spLocks noChangeArrowheads="1"/>
          </p:cNvSpPr>
          <p:nvPr/>
        </p:nvSpPr>
        <p:spPr bwMode="auto">
          <a:xfrm>
            <a:off x="381000" y="5105400"/>
            <a:ext cx="3429000" cy="430887"/>
          </a:xfrm>
          <a:prstGeom prst="rect">
            <a:avLst/>
          </a:prstGeom>
          <a:noFill/>
          <a:ln w="9525">
            <a:noFill/>
            <a:miter lim="800000"/>
          </a:ln>
          <a:effectLst/>
        </p:spPr>
        <p:txBody>
          <a:bodyPr>
            <a:spAutoFit/>
          </a:bodyPr>
          <a:lstStyle/>
          <a:p>
            <a:pPr>
              <a:spcBef>
                <a:spcPct val="50000"/>
              </a:spcBef>
            </a:pPr>
            <a:r>
              <a:rPr lang="en-US" sz="2200" b="1" dirty="0">
                <a:latin typeface="Times New Roman" pitchFamily="18" charset="0"/>
                <a:cs typeface="Times New Roman" pitchFamily="18" charset="0"/>
              </a:rPr>
              <a:t>Construction Phase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152400" y="152400"/>
            <a:ext cx="8763000" cy="6553200"/>
          </a:xfrm>
        </p:spPr>
        <p:txBody>
          <a:bodyPr/>
          <a:lstStyle/>
          <a:p>
            <a:pPr>
              <a:buFontTx/>
              <a:buNone/>
            </a:pPr>
            <a:endParaRPr lang="en-US" sz="1400" dirty="0"/>
          </a:p>
        </p:txBody>
      </p:sp>
      <p:sp>
        <p:nvSpPr>
          <p:cNvPr id="56324" name="Rectangle 4"/>
          <p:cNvSpPr>
            <a:spLocks noChangeArrowheads="1"/>
          </p:cNvSpPr>
          <p:nvPr/>
        </p:nvSpPr>
        <p:spPr bwMode="auto">
          <a:xfrm>
            <a:off x="457200" y="685800"/>
            <a:ext cx="1828800" cy="3810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Management </a:t>
            </a:r>
          </a:p>
        </p:txBody>
      </p:sp>
      <p:sp>
        <p:nvSpPr>
          <p:cNvPr id="56325" name="Rectangle 5"/>
          <p:cNvSpPr>
            <a:spLocks noChangeArrowheads="1"/>
          </p:cNvSpPr>
          <p:nvPr/>
        </p:nvSpPr>
        <p:spPr bwMode="auto">
          <a:xfrm>
            <a:off x="762000" y="1066800"/>
            <a:ext cx="1524000" cy="3810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Requirements </a:t>
            </a:r>
          </a:p>
        </p:txBody>
      </p:sp>
      <p:sp>
        <p:nvSpPr>
          <p:cNvPr id="56326" name="Rectangle 6"/>
          <p:cNvSpPr>
            <a:spLocks noChangeArrowheads="1"/>
          </p:cNvSpPr>
          <p:nvPr/>
        </p:nvSpPr>
        <p:spPr bwMode="auto">
          <a:xfrm>
            <a:off x="1447800" y="1447800"/>
            <a:ext cx="1524000" cy="3810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Design </a:t>
            </a:r>
          </a:p>
        </p:txBody>
      </p:sp>
      <p:sp>
        <p:nvSpPr>
          <p:cNvPr id="56327" name="Rectangle 7"/>
          <p:cNvSpPr>
            <a:spLocks noChangeArrowheads="1"/>
          </p:cNvSpPr>
          <p:nvPr/>
        </p:nvSpPr>
        <p:spPr bwMode="auto">
          <a:xfrm>
            <a:off x="1828800" y="1828800"/>
            <a:ext cx="2743200" cy="4572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Implementation </a:t>
            </a:r>
          </a:p>
        </p:txBody>
      </p:sp>
      <p:sp>
        <p:nvSpPr>
          <p:cNvPr id="56328" name="Rectangle 8"/>
          <p:cNvSpPr>
            <a:spLocks noChangeArrowheads="1"/>
          </p:cNvSpPr>
          <p:nvPr/>
        </p:nvSpPr>
        <p:spPr bwMode="auto">
          <a:xfrm>
            <a:off x="2514600" y="2286000"/>
            <a:ext cx="3962400" cy="3810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Assessment </a:t>
            </a:r>
          </a:p>
        </p:txBody>
      </p:sp>
      <p:sp>
        <p:nvSpPr>
          <p:cNvPr id="56329" name="Rectangle 9"/>
          <p:cNvSpPr>
            <a:spLocks noChangeArrowheads="1"/>
          </p:cNvSpPr>
          <p:nvPr/>
        </p:nvSpPr>
        <p:spPr bwMode="auto">
          <a:xfrm>
            <a:off x="4038600" y="2667000"/>
            <a:ext cx="4343400" cy="3810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Deployment </a:t>
            </a:r>
          </a:p>
        </p:txBody>
      </p:sp>
      <p:sp>
        <p:nvSpPr>
          <p:cNvPr id="56330" name="Text Box 10"/>
          <p:cNvSpPr txBox="1">
            <a:spLocks noChangeArrowheads="1"/>
          </p:cNvSpPr>
          <p:nvPr/>
        </p:nvSpPr>
        <p:spPr bwMode="auto">
          <a:xfrm>
            <a:off x="609600" y="2895600"/>
            <a:ext cx="2438400" cy="430887"/>
          </a:xfrm>
          <a:prstGeom prst="rect">
            <a:avLst/>
          </a:prstGeom>
          <a:noFill/>
          <a:ln w="9525">
            <a:noFill/>
            <a:miter lim="800000"/>
          </a:ln>
          <a:effectLst/>
        </p:spPr>
        <p:txBody>
          <a:bodyPr>
            <a:spAutoFit/>
          </a:bodyPr>
          <a:lstStyle/>
          <a:p>
            <a:pPr>
              <a:spcBef>
                <a:spcPct val="50000"/>
              </a:spcBef>
            </a:pPr>
            <a:r>
              <a:rPr lang="en-US" sz="2200" b="1" dirty="0">
                <a:latin typeface="Times New Roman" pitchFamily="18" charset="0"/>
                <a:cs typeface="Times New Roman" pitchFamily="18" charset="0"/>
              </a:rPr>
              <a:t>Transition Phase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152400" y="152400"/>
            <a:ext cx="8763000" cy="6553200"/>
          </a:xfrm>
        </p:spPr>
        <p:txBody>
          <a:bodyPr>
            <a:normAutofit fontScale="92500" lnSpcReduction="20000"/>
          </a:bodyPr>
          <a:lstStyle/>
          <a:p>
            <a:pPr marL="609600" indent="-609600" algn="ctr">
              <a:buFontTx/>
              <a:buNone/>
            </a:pPr>
            <a:r>
              <a:rPr lang="en-US" sz="2600" b="1" dirty="0" smtClean="0">
                <a:latin typeface="Times New Roman" pitchFamily="18" charset="0"/>
                <a:cs typeface="Times New Roman" pitchFamily="18" charset="0"/>
              </a:rPr>
              <a:t>CHECKPOINTS OF THE PROCESS</a:t>
            </a:r>
          </a:p>
          <a:p>
            <a:pPr marL="609600" indent="-609600" algn="just">
              <a:buFontTx/>
              <a:buNone/>
            </a:pPr>
            <a:endParaRPr lang="en-US" sz="1200" dirty="0">
              <a:latin typeface="Times New Roman" pitchFamily="18" charset="0"/>
              <a:cs typeface="Times New Roman" pitchFamily="18" charset="0"/>
            </a:endParaRPr>
          </a:p>
          <a:p>
            <a:pPr marL="609600" indent="-609600" algn="just">
              <a:buFontTx/>
              <a:buNone/>
            </a:pPr>
            <a:r>
              <a:rPr lang="en-US" sz="22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It </a:t>
            </a:r>
            <a:r>
              <a:rPr lang="en-US" sz="2600" dirty="0">
                <a:latin typeface="Times New Roman" pitchFamily="18" charset="0"/>
                <a:cs typeface="Times New Roman" pitchFamily="18" charset="0"/>
              </a:rPr>
              <a:t>is always important to have visible milestones in the life cycle </a:t>
            </a:r>
            <a:r>
              <a:rPr lang="en-US" sz="2600" dirty="0" smtClean="0">
                <a:latin typeface="Times New Roman" pitchFamily="18" charset="0"/>
                <a:cs typeface="Times New Roman" pitchFamily="18" charset="0"/>
              </a:rPr>
              <a:t>where various </a:t>
            </a:r>
            <a:r>
              <a:rPr lang="en-US" sz="2600" dirty="0">
                <a:latin typeface="Times New Roman" pitchFamily="18" charset="0"/>
                <a:cs typeface="Times New Roman" pitchFamily="18" charset="0"/>
              </a:rPr>
              <a:t>stakeholders meet</a:t>
            </a:r>
            <a:r>
              <a:rPr lang="en-US" sz="2600" dirty="0" smtClean="0">
                <a:latin typeface="Times New Roman" pitchFamily="18" charset="0"/>
                <a:cs typeface="Times New Roman" pitchFamily="18" charset="0"/>
              </a:rPr>
              <a:t>, face </a:t>
            </a:r>
            <a:r>
              <a:rPr lang="en-US" sz="2600" dirty="0">
                <a:latin typeface="Times New Roman" pitchFamily="18" charset="0"/>
                <a:cs typeface="Times New Roman" pitchFamily="18" charset="0"/>
              </a:rPr>
              <a:t>to face, to discuss progress and plans. </a:t>
            </a:r>
            <a:endParaRPr lang="en-US" sz="2600" dirty="0" smtClean="0">
              <a:latin typeface="Times New Roman" pitchFamily="18" charset="0"/>
              <a:cs typeface="Times New Roman" pitchFamily="18" charset="0"/>
            </a:endParaRPr>
          </a:p>
          <a:p>
            <a:pPr marL="609600" indent="-609600" algn="just">
              <a:buFontTx/>
              <a:buNone/>
            </a:pPr>
            <a:endParaRPr lang="en-US" sz="1200" dirty="0" smtClean="0">
              <a:latin typeface="Times New Roman" pitchFamily="18" charset="0"/>
              <a:cs typeface="Times New Roman" pitchFamily="18" charset="0"/>
            </a:endParaRPr>
          </a:p>
          <a:p>
            <a:pPr marL="609600" indent="-609600" algn="just">
              <a:buFontTx/>
              <a:buNone/>
            </a:pPr>
            <a:r>
              <a:rPr lang="en-US" sz="2200" dirty="0" smtClean="0">
                <a:latin typeface="Times New Roman" pitchFamily="18" charset="0"/>
                <a:cs typeface="Times New Roman" pitchFamily="18" charset="0"/>
              </a:rPr>
              <a:t>	</a:t>
            </a:r>
            <a:r>
              <a:rPr lang="en-US" sz="2600" dirty="0" smtClean="0">
                <a:latin typeface="Times New Roman" pitchFamily="18" charset="0"/>
                <a:cs typeface="Times New Roman" pitchFamily="18" charset="0"/>
              </a:rPr>
              <a:t>The purpose </a:t>
            </a:r>
            <a:r>
              <a:rPr lang="en-US" sz="2600" dirty="0">
                <a:latin typeface="Times New Roman" pitchFamily="18" charset="0"/>
                <a:cs typeface="Times New Roman" pitchFamily="18" charset="0"/>
              </a:rPr>
              <a:t>of these events is not only to demonstrate how </a:t>
            </a:r>
            <a:r>
              <a:rPr lang="en-US" sz="2600" dirty="0" smtClean="0">
                <a:latin typeface="Times New Roman" pitchFamily="18" charset="0"/>
                <a:cs typeface="Times New Roman" pitchFamily="18" charset="0"/>
              </a:rPr>
              <a:t>well a </a:t>
            </a:r>
            <a:r>
              <a:rPr lang="en-US" sz="2600" dirty="0">
                <a:latin typeface="Times New Roman" pitchFamily="18" charset="0"/>
                <a:cs typeface="Times New Roman" pitchFamily="18" charset="0"/>
              </a:rPr>
              <a:t>project </a:t>
            </a:r>
            <a:r>
              <a:rPr lang="en-US" sz="2600" dirty="0" smtClean="0">
                <a:latin typeface="Times New Roman" pitchFamily="18" charset="0"/>
                <a:cs typeface="Times New Roman" pitchFamily="18" charset="0"/>
              </a:rPr>
              <a:t>is performing </a:t>
            </a:r>
            <a:r>
              <a:rPr lang="en-US" sz="2600" dirty="0">
                <a:latin typeface="Times New Roman" pitchFamily="18" charset="0"/>
                <a:cs typeface="Times New Roman" pitchFamily="18" charset="0"/>
              </a:rPr>
              <a:t>but also to achieve </a:t>
            </a:r>
            <a:r>
              <a:rPr lang="en-U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a:p>
            <a:pPr marL="609600" indent="-609600" algn="just">
              <a:buFontTx/>
              <a:buNone/>
            </a:pPr>
            <a:endParaRPr lang="en-US" sz="1200" dirty="0">
              <a:latin typeface="Times New Roman" pitchFamily="18" charset="0"/>
              <a:cs typeface="Times New Roman" pitchFamily="18" charset="0"/>
            </a:endParaRPr>
          </a:p>
          <a:p>
            <a:pPr marL="609600" indent="-609600" algn="just"/>
            <a:r>
              <a:rPr lang="en-US" sz="2600" dirty="0">
                <a:latin typeface="Times New Roman" pitchFamily="18" charset="0"/>
                <a:cs typeface="Times New Roman" pitchFamily="18" charset="0"/>
              </a:rPr>
              <a:t>Synchronize stakeholder expectations and achieve concurrence on three evolving perspectives : </a:t>
            </a:r>
            <a:r>
              <a:rPr lang="en-US" sz="2600" b="1" dirty="0">
                <a:latin typeface="Times New Roman" pitchFamily="18" charset="0"/>
                <a:cs typeface="Times New Roman" pitchFamily="18" charset="0"/>
              </a:rPr>
              <a:t>the requirements, the design and the plan.</a:t>
            </a:r>
          </a:p>
          <a:p>
            <a:pPr marL="609600" indent="-609600" algn="just"/>
            <a:endParaRPr lang="en-US" sz="1200" dirty="0" smtClean="0">
              <a:latin typeface="Times New Roman" pitchFamily="18" charset="0"/>
              <a:cs typeface="Times New Roman" pitchFamily="18" charset="0"/>
            </a:endParaRPr>
          </a:p>
          <a:p>
            <a:pPr marL="609600" indent="-609600" algn="just"/>
            <a:r>
              <a:rPr lang="en-US" sz="2600" dirty="0" smtClean="0">
                <a:latin typeface="Times New Roman" pitchFamily="18" charset="0"/>
                <a:cs typeface="Times New Roman" pitchFamily="18" charset="0"/>
              </a:rPr>
              <a:t>Synchronize </a:t>
            </a:r>
            <a:r>
              <a:rPr lang="en-US" sz="2600" dirty="0">
                <a:latin typeface="Times New Roman" pitchFamily="18" charset="0"/>
                <a:cs typeface="Times New Roman" pitchFamily="18" charset="0"/>
              </a:rPr>
              <a:t>related artifacts into a consistent and balanced state.</a:t>
            </a:r>
          </a:p>
          <a:p>
            <a:pPr marL="609600" indent="-609600" algn="just"/>
            <a:endParaRPr lang="en-US" sz="1200" dirty="0" smtClean="0">
              <a:latin typeface="Times New Roman" pitchFamily="18" charset="0"/>
              <a:cs typeface="Times New Roman" pitchFamily="18" charset="0"/>
            </a:endParaRPr>
          </a:p>
          <a:p>
            <a:pPr marL="609600" indent="-609600" algn="just"/>
            <a:r>
              <a:rPr lang="en-US" sz="2600" dirty="0" smtClean="0">
                <a:latin typeface="Times New Roman" pitchFamily="18" charset="0"/>
                <a:cs typeface="Times New Roman" pitchFamily="18" charset="0"/>
              </a:rPr>
              <a:t>Identify </a:t>
            </a:r>
            <a:r>
              <a:rPr lang="en-US" sz="2600" dirty="0">
                <a:latin typeface="Times New Roman" pitchFamily="18" charset="0"/>
                <a:cs typeface="Times New Roman" pitchFamily="18" charset="0"/>
              </a:rPr>
              <a:t>the important risks, issues, and out-of-tolerance conditions.</a:t>
            </a:r>
          </a:p>
          <a:p>
            <a:pPr marL="609600" indent="-609600" algn="just"/>
            <a:endParaRPr lang="en-US" sz="1200" dirty="0" smtClean="0">
              <a:latin typeface="Times New Roman" pitchFamily="18" charset="0"/>
              <a:cs typeface="Times New Roman" pitchFamily="18" charset="0"/>
            </a:endParaRPr>
          </a:p>
          <a:p>
            <a:pPr marL="609600" indent="-609600" algn="just"/>
            <a:r>
              <a:rPr lang="en-US" sz="2600" dirty="0" smtClean="0">
                <a:latin typeface="Times New Roman" pitchFamily="18" charset="0"/>
                <a:cs typeface="Times New Roman" pitchFamily="18" charset="0"/>
              </a:rPr>
              <a:t>Perform </a:t>
            </a:r>
            <a:r>
              <a:rPr lang="en-US" sz="2600" dirty="0">
                <a:latin typeface="Times New Roman" pitchFamily="18" charset="0"/>
                <a:cs typeface="Times New Roman" pitchFamily="18" charset="0"/>
              </a:rPr>
              <a:t>a global assessment for the whole life cycle, not just the current situation of an individual perspective or intermediate project</a:t>
            </a:r>
            <a:r>
              <a:rPr lang="en-US" sz="2600" dirty="0" smtClean="0">
                <a:latin typeface="Times New Roman" pitchFamily="18" charset="0"/>
                <a:cs typeface="Times New Roman" pitchFamily="18" charset="0"/>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152400" y="152400"/>
            <a:ext cx="8763000" cy="6553200"/>
          </a:xfrm>
        </p:spPr>
        <p:txBody>
          <a:bodyPr>
            <a:normAutofit/>
          </a:bodyPr>
          <a:lstStyle/>
          <a:p>
            <a:pPr marL="609600" indent="-609600" algn="just">
              <a:buNone/>
            </a:pPr>
            <a:r>
              <a:rPr lang="en-US" sz="2200" dirty="0" smtClean="0">
                <a:latin typeface="Times New Roman" pitchFamily="18" charset="0"/>
                <a:cs typeface="Times New Roman" pitchFamily="18" charset="0"/>
              </a:rPr>
              <a:t>	Milestones must have well-defined expectations and provide tangible results. </a:t>
            </a:r>
          </a:p>
          <a:p>
            <a:pPr marL="609600" indent="-609600" algn="just">
              <a:buNone/>
            </a:pPr>
            <a:endParaRPr lang="en-US" sz="2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This does not preclude the renegotiation of the mile stone’s objectives once the project has gained further understanding of the requirements, design and plan. </a:t>
            </a:r>
            <a:endParaRPr lang="en-US" sz="22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152400" y="152400"/>
            <a:ext cx="8763000" cy="6553200"/>
          </a:xfrm>
        </p:spPr>
        <p:txBody>
          <a:bodyPr>
            <a:normAutofit/>
          </a:bodyPr>
          <a:lstStyle/>
          <a:p>
            <a:pPr marL="609600" indent="-609600" algn="just">
              <a:buFontTx/>
              <a:buNone/>
            </a:pPr>
            <a:r>
              <a:rPr lang="en-US" sz="2200" b="1" dirty="0" smtClean="0">
                <a:latin typeface="Times New Roman" pitchFamily="18" charset="0"/>
                <a:cs typeface="Times New Roman" pitchFamily="18" charset="0"/>
              </a:rPr>
              <a:t>KEY </a:t>
            </a:r>
            <a:r>
              <a:rPr lang="en-US" sz="2200" b="1" dirty="0">
                <a:latin typeface="Times New Roman" pitchFamily="18" charset="0"/>
                <a:cs typeface="Times New Roman" pitchFamily="18" charset="0"/>
              </a:rPr>
              <a:t>POINTS </a:t>
            </a:r>
          </a:p>
          <a:p>
            <a:pPr marL="609600" indent="-609600" algn="just">
              <a:buFontTx/>
              <a:buNone/>
            </a:pPr>
            <a:endParaRPr lang="en-US" sz="1200" b="1" dirty="0">
              <a:latin typeface="Times New Roman" pitchFamily="18" charset="0"/>
              <a:cs typeface="Times New Roman" pitchFamily="18" charset="0"/>
            </a:endParaRPr>
          </a:p>
          <a:p>
            <a:pPr marL="609600" indent="-609600" algn="just">
              <a:buFontTx/>
              <a:buAutoNum type="arabicPeriod"/>
            </a:pPr>
            <a:r>
              <a:rPr lang="en-US" sz="2200" dirty="0">
                <a:latin typeface="Times New Roman" pitchFamily="18" charset="0"/>
                <a:cs typeface="Times New Roman" pitchFamily="18" charset="0"/>
              </a:rPr>
              <a:t>Three sequences of the project checkpoints are used to synchronize stakeholder expectations throughout the life cycle : </a:t>
            </a:r>
            <a:r>
              <a:rPr lang="en-US" sz="2200" b="1" dirty="0">
                <a:latin typeface="Times New Roman" pitchFamily="18" charset="0"/>
                <a:cs typeface="Times New Roman" pitchFamily="18" charset="0"/>
              </a:rPr>
              <a:t>major milestones, minor milestones, </a:t>
            </a:r>
            <a:r>
              <a:rPr lang="en-US" sz="2200" dirty="0">
                <a:latin typeface="Times New Roman" pitchFamily="18" charset="0"/>
                <a:cs typeface="Times New Roman" pitchFamily="18" charset="0"/>
              </a:rPr>
              <a:t>and </a:t>
            </a:r>
            <a:r>
              <a:rPr lang="en-US" sz="2200" b="1" dirty="0">
                <a:latin typeface="Times New Roman" pitchFamily="18" charset="0"/>
                <a:cs typeface="Times New Roman" pitchFamily="18" charset="0"/>
              </a:rPr>
              <a:t>status assessments.</a:t>
            </a:r>
          </a:p>
          <a:p>
            <a:pPr marL="609600" indent="-609600" algn="just">
              <a:buFontTx/>
              <a:buAutoNum type="arabicPeriod"/>
            </a:pPr>
            <a:endParaRPr lang="en-US" sz="1200" dirty="0" smtClean="0">
              <a:latin typeface="Times New Roman" pitchFamily="18" charset="0"/>
              <a:cs typeface="Times New Roman" pitchFamily="18" charset="0"/>
            </a:endParaRPr>
          </a:p>
          <a:p>
            <a:pPr marL="609600" indent="-609600" algn="just">
              <a:buFontTx/>
              <a:buAutoNum type="arabicPeriod"/>
            </a:pPr>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most important major milestone is usually the event that transitions the project from the elaboration phase into the construction phase.</a:t>
            </a:r>
          </a:p>
          <a:p>
            <a:pPr marL="609600" indent="-609600" algn="just">
              <a:buFontTx/>
              <a:buAutoNum type="arabicPeriod"/>
            </a:pPr>
            <a:endParaRPr lang="en-US" sz="1200" dirty="0" smtClean="0">
              <a:latin typeface="Times New Roman" pitchFamily="18" charset="0"/>
              <a:cs typeface="Times New Roman" pitchFamily="18" charset="0"/>
            </a:endParaRPr>
          </a:p>
          <a:p>
            <a:pPr marL="609600" indent="-609600" algn="just">
              <a:buFontTx/>
              <a:buAutoNum type="arabicPeriod"/>
            </a:pPr>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format and content of minor milestones are highly dependent on the project and the organizational culture.</a:t>
            </a:r>
          </a:p>
          <a:p>
            <a:pPr marL="609600" indent="-609600" algn="just">
              <a:buFontTx/>
              <a:buAutoNum type="arabicPeriod"/>
            </a:pPr>
            <a:endParaRPr lang="en-US" sz="1200" dirty="0" smtClean="0">
              <a:latin typeface="Times New Roman" pitchFamily="18" charset="0"/>
              <a:cs typeface="Times New Roman" pitchFamily="18" charset="0"/>
            </a:endParaRPr>
          </a:p>
          <a:p>
            <a:pPr marL="609600" indent="-609600" algn="just">
              <a:buFontTx/>
              <a:buAutoNum type="arabicPeriod"/>
            </a:pPr>
            <a:r>
              <a:rPr lang="en-US" sz="2200" dirty="0" smtClean="0">
                <a:latin typeface="Times New Roman" pitchFamily="18" charset="0"/>
                <a:cs typeface="Times New Roman" pitchFamily="18" charset="0"/>
              </a:rPr>
              <a:t>Periodic </a:t>
            </a:r>
            <a:r>
              <a:rPr lang="en-US" sz="2200" dirty="0">
                <a:latin typeface="Times New Roman" pitchFamily="18" charset="0"/>
                <a:cs typeface="Times New Roman" pitchFamily="18" charset="0"/>
              </a:rPr>
              <a:t>status assessments are crucial for focusing continuous attention on the evolving health of the project and its dynamic priorities.</a:t>
            </a:r>
          </a:p>
          <a:p>
            <a:pPr marL="609600" indent="-609600" algn="just">
              <a:buFontTx/>
              <a:buNone/>
            </a:pPr>
            <a:r>
              <a:rPr lang="en-US" sz="2200" dirty="0">
                <a:latin typeface="Times New Roman" pitchFamily="18" charset="0"/>
                <a:cs typeface="Times New Roman" pitchFamily="18" charset="0"/>
              </a:rPr>
              <a:t>	</a:t>
            </a:r>
          </a:p>
          <a:p>
            <a:pPr marL="609600" indent="-609600" algn="just">
              <a:buFontTx/>
              <a:buNone/>
            </a:pPr>
            <a:endParaRPr lang="en-US" sz="22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152400" y="152400"/>
            <a:ext cx="8839200" cy="6553200"/>
          </a:xfrm>
        </p:spPr>
        <p:txBody>
          <a:bodyPr>
            <a:noAutofit/>
          </a:bodyPr>
          <a:lstStyle/>
          <a:p>
            <a:pPr marL="609600" indent="-609600" algn="just">
              <a:buFontTx/>
              <a:buNone/>
            </a:pPr>
            <a:r>
              <a:rPr lang="en-US" sz="2200" dirty="0" smtClean="0">
                <a:latin typeface="Times New Roman" pitchFamily="18" charset="0"/>
                <a:cs typeface="Times New Roman" pitchFamily="18" charset="0"/>
              </a:rPr>
              <a:t>	Three </a:t>
            </a:r>
            <a:r>
              <a:rPr lang="en-US" sz="2200" dirty="0">
                <a:latin typeface="Times New Roman" pitchFamily="18" charset="0"/>
                <a:cs typeface="Times New Roman" pitchFamily="18" charset="0"/>
              </a:rPr>
              <a:t>types of joint management reviews are conducted throughout the process :</a:t>
            </a:r>
          </a:p>
          <a:p>
            <a:pPr marL="609600" indent="-609600" algn="just">
              <a:buFontTx/>
              <a:buNone/>
            </a:pPr>
            <a:endParaRPr lang="en-US" sz="1200" dirty="0">
              <a:latin typeface="Times New Roman" pitchFamily="18" charset="0"/>
              <a:cs typeface="Times New Roman" pitchFamily="18" charset="0"/>
            </a:endParaRPr>
          </a:p>
          <a:p>
            <a:pPr marL="609600" indent="-609600" algn="just">
              <a:buFontTx/>
              <a:buAutoNum type="arabicPeriod"/>
            </a:pPr>
            <a:r>
              <a:rPr lang="en-US" sz="2200" b="1" i="1" dirty="0">
                <a:latin typeface="Times New Roman" pitchFamily="18" charset="0"/>
                <a:cs typeface="Times New Roman" pitchFamily="18" charset="0"/>
              </a:rPr>
              <a:t>Major milestones : </a:t>
            </a:r>
            <a:r>
              <a:rPr lang="en-US" sz="2200" dirty="0">
                <a:latin typeface="Times New Roman" pitchFamily="18" charset="0"/>
                <a:cs typeface="Times New Roman" pitchFamily="18" charset="0"/>
              </a:rPr>
              <a:t>These system wide events are held at the end of each development phase. They provide visibility to system wide issues, synchronize the management and engineering perspectives, and verify that the aims of the phase have been achieved.</a:t>
            </a:r>
          </a:p>
          <a:p>
            <a:pPr marL="609600" indent="-609600" algn="just">
              <a:buFontTx/>
              <a:buAutoNum type="arabicPeriod"/>
            </a:pPr>
            <a:r>
              <a:rPr lang="en-US" sz="2200" b="1" i="1" dirty="0">
                <a:latin typeface="Times New Roman" pitchFamily="18" charset="0"/>
                <a:cs typeface="Times New Roman" pitchFamily="18" charset="0"/>
              </a:rPr>
              <a:t>Minor milestones : </a:t>
            </a:r>
            <a:r>
              <a:rPr lang="en-US" sz="2200" dirty="0">
                <a:latin typeface="Times New Roman" pitchFamily="18" charset="0"/>
                <a:cs typeface="Times New Roman" pitchFamily="18" charset="0"/>
              </a:rPr>
              <a:t>these iteration-focused events are conducted to review the content of an iteration in detail and to authorize continued work.</a:t>
            </a:r>
          </a:p>
          <a:p>
            <a:pPr marL="609600" indent="-609600" algn="just">
              <a:buFontTx/>
              <a:buAutoNum type="arabicPeriod"/>
            </a:pPr>
            <a:r>
              <a:rPr lang="en-US" sz="2200" b="1" i="1" dirty="0">
                <a:latin typeface="Times New Roman" pitchFamily="18" charset="0"/>
                <a:cs typeface="Times New Roman" pitchFamily="18" charset="0"/>
              </a:rPr>
              <a:t>Status assessments : </a:t>
            </a:r>
            <a:r>
              <a:rPr lang="en-US" sz="2200" dirty="0">
                <a:latin typeface="Times New Roman" pitchFamily="18" charset="0"/>
                <a:cs typeface="Times New Roman" pitchFamily="18" charset="0"/>
              </a:rPr>
              <a:t>These periodic events provide management with frequent and regular insight into the progress being made. </a:t>
            </a:r>
          </a:p>
          <a:p>
            <a:pPr marL="609600" indent="-609600" algn="just">
              <a:buFontTx/>
              <a:buNone/>
            </a:pPr>
            <a:endParaRPr lang="en-US" sz="1200" b="1" i="1" dirty="0">
              <a:latin typeface="Times New Roman" pitchFamily="18" charset="0"/>
              <a:cs typeface="Times New Roman" pitchFamily="18" charset="0"/>
            </a:endParaRPr>
          </a:p>
          <a:p>
            <a:pPr marL="609600" indent="-609600" algn="just">
              <a:buFontTx/>
              <a:buNone/>
            </a:pPr>
            <a:r>
              <a:rPr lang="en-US" sz="2200" dirty="0">
                <a:latin typeface="Times New Roman" pitchFamily="18" charset="0"/>
                <a:cs typeface="Times New Roman" pitchFamily="18" charset="0"/>
              </a:rPr>
              <a:t>	Each of the four </a:t>
            </a:r>
            <a:r>
              <a:rPr lang="en-US" sz="2200" dirty="0" smtClean="0">
                <a:latin typeface="Times New Roman" pitchFamily="18" charset="0"/>
                <a:cs typeface="Times New Roman" pitchFamily="18" charset="0"/>
              </a:rPr>
              <a:t>phases-inception</a:t>
            </a:r>
            <a:r>
              <a:rPr lang="en-US" sz="2200" dirty="0">
                <a:latin typeface="Times New Roman" pitchFamily="18" charset="0"/>
                <a:cs typeface="Times New Roman" pitchFamily="18" charset="0"/>
              </a:rPr>
              <a:t>, elaboration, construction, and </a:t>
            </a:r>
            <a:r>
              <a:rPr lang="en-US" sz="2200" dirty="0" smtClean="0">
                <a:latin typeface="Times New Roman" pitchFamily="18" charset="0"/>
                <a:cs typeface="Times New Roman" pitchFamily="18" charset="0"/>
              </a:rPr>
              <a:t>transition-consists </a:t>
            </a:r>
            <a:r>
              <a:rPr lang="en-US" sz="2200" dirty="0">
                <a:latin typeface="Times New Roman" pitchFamily="18" charset="0"/>
                <a:cs typeface="Times New Roman" pitchFamily="18" charset="0"/>
              </a:rPr>
              <a:t>of one or </a:t>
            </a:r>
            <a:r>
              <a:rPr lang="en-US" sz="2200" dirty="0" smtClean="0">
                <a:latin typeface="Times New Roman" pitchFamily="18" charset="0"/>
                <a:cs typeface="Times New Roman" pitchFamily="18" charset="0"/>
              </a:rPr>
              <a:t>more iterations </a:t>
            </a:r>
            <a:r>
              <a:rPr lang="en-US" sz="2200" dirty="0">
                <a:latin typeface="Times New Roman" pitchFamily="18" charset="0"/>
                <a:cs typeface="Times New Roman" pitchFamily="18" charset="0"/>
              </a:rPr>
              <a:t>and concludes with a major milestone when a planned technical capability is produced </a:t>
            </a:r>
            <a:r>
              <a:rPr lang="en-US" sz="2200" dirty="0" smtClean="0">
                <a:latin typeface="Times New Roman" pitchFamily="18" charset="0"/>
                <a:cs typeface="Times New Roman" pitchFamily="18" charset="0"/>
              </a:rPr>
              <a:t>in demonstrable </a:t>
            </a:r>
            <a:r>
              <a:rPr lang="en-US" sz="2200" dirty="0">
                <a:latin typeface="Times New Roman" pitchFamily="18" charset="0"/>
                <a:cs typeface="Times New Roman" pitchFamily="18" charset="0"/>
              </a:rPr>
              <a:t>form. </a:t>
            </a:r>
          </a:p>
          <a:p>
            <a:pPr marL="609600" indent="-609600" algn="just">
              <a:buFontTx/>
              <a:buNone/>
            </a:pPr>
            <a:endParaRPr lang="en-US" sz="2200" dirty="0">
              <a:latin typeface="Times New Roman" pitchFamily="18" charset="0"/>
              <a:cs typeface="Times New Roman" pitchFamily="18" charset="0"/>
            </a:endParaRPr>
          </a:p>
          <a:p>
            <a:pPr marL="609600" indent="-609600" algn="just">
              <a:buFontTx/>
              <a:buNone/>
            </a:pPr>
            <a:r>
              <a:rPr lang="en-US" sz="2200" dirty="0">
                <a:latin typeface="Times New Roman" pitchFamily="18" charset="0"/>
                <a:cs typeface="Times New Roman" pitchFamily="18" charset="0"/>
              </a:rPr>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152400" y="152400"/>
            <a:ext cx="8839200" cy="6553200"/>
          </a:xfrm>
        </p:spPr>
        <p:txBody>
          <a:bodyPr>
            <a:normAutofit/>
          </a:bodyPr>
          <a:lstStyle/>
          <a:p>
            <a:pPr marL="609600" indent="-609600" algn="just">
              <a:buFontTx/>
              <a:buNone/>
            </a:pPr>
            <a:r>
              <a:rPr lang="en-US" sz="2200" dirty="0" smtClean="0">
                <a:latin typeface="Times New Roman" pitchFamily="18" charset="0"/>
                <a:cs typeface="Times New Roman" pitchFamily="18" charset="0"/>
              </a:rPr>
              <a:t>	An iteration represents a cycle of activities for which there is a well-defined intermediate result, </a:t>
            </a:r>
            <a:r>
              <a:rPr lang="en-US" sz="2200" b="1" dirty="0" smtClean="0">
                <a:latin typeface="Times New Roman" pitchFamily="18" charset="0"/>
                <a:cs typeface="Times New Roman" pitchFamily="18" charset="0"/>
              </a:rPr>
              <a:t>a minor milestone</a:t>
            </a:r>
            <a:r>
              <a:rPr lang="en-US" sz="2200" dirty="0" smtClean="0">
                <a:latin typeface="Times New Roman" pitchFamily="18" charset="0"/>
                <a:cs typeface="Times New Roman" pitchFamily="18" charset="0"/>
              </a:rPr>
              <a:t>, captured with two artifacts : </a:t>
            </a:r>
          </a:p>
          <a:p>
            <a:pPr marL="609600" indent="-609600" algn="just">
              <a:buFontTx/>
              <a:buNone/>
            </a:pPr>
            <a:endParaRPr lang="en-US" sz="1200" dirty="0" smtClean="0">
              <a:latin typeface="Times New Roman" pitchFamily="18" charset="0"/>
              <a:cs typeface="Times New Roman" pitchFamily="18" charset="0"/>
            </a:endParaRPr>
          </a:p>
          <a:p>
            <a:pPr marL="609600" indent="-609600" algn="just">
              <a:buFontTx/>
              <a:buAutoNum type="arabicPeriod"/>
            </a:pPr>
            <a:r>
              <a:rPr lang="en-US" sz="2200" b="1" dirty="0" smtClean="0">
                <a:latin typeface="Times New Roman" pitchFamily="18" charset="0"/>
                <a:cs typeface="Times New Roman" pitchFamily="18" charset="0"/>
              </a:rPr>
              <a:t>A release specification</a:t>
            </a:r>
            <a:r>
              <a:rPr lang="en-US" sz="2200" dirty="0" smtClean="0">
                <a:latin typeface="Times New Roman" pitchFamily="18" charset="0"/>
                <a:cs typeface="Times New Roman" pitchFamily="18" charset="0"/>
              </a:rPr>
              <a:t> ( the evaluation criteria and plan )</a:t>
            </a:r>
          </a:p>
          <a:p>
            <a:pPr marL="609600" indent="-609600" algn="just">
              <a:buFontTx/>
              <a:buAutoNum type="arabicPeriod"/>
            </a:pPr>
            <a:r>
              <a:rPr lang="en-US" sz="2200" b="1" dirty="0" smtClean="0">
                <a:latin typeface="Times New Roman" pitchFamily="18" charset="0"/>
                <a:cs typeface="Times New Roman" pitchFamily="18" charset="0"/>
              </a:rPr>
              <a:t>A release description</a:t>
            </a:r>
            <a:r>
              <a:rPr lang="en-US" sz="2200" dirty="0" smtClean="0">
                <a:latin typeface="Times New Roman" pitchFamily="18" charset="0"/>
                <a:cs typeface="Times New Roman" pitchFamily="18" charset="0"/>
              </a:rPr>
              <a:t> ( the results )</a:t>
            </a:r>
          </a:p>
          <a:p>
            <a:pPr marL="609600" indent="-609600" algn="just">
              <a:buFontTx/>
              <a:buNone/>
            </a:pPr>
            <a:endParaRPr lang="en-US" sz="1200" dirty="0" smtClean="0">
              <a:latin typeface="Times New Roman" pitchFamily="18" charset="0"/>
              <a:cs typeface="Times New Roman" pitchFamily="18" charset="0"/>
            </a:endParaRPr>
          </a:p>
          <a:p>
            <a:pPr marL="609600" indent="-609600" algn="just">
              <a:buFontTx/>
              <a:buNone/>
            </a:pPr>
            <a:r>
              <a:rPr lang="en-US" sz="2200" dirty="0" smtClean="0">
                <a:latin typeface="Times New Roman" pitchFamily="18" charset="0"/>
                <a:cs typeface="Times New Roman" pitchFamily="18" charset="0"/>
              </a:rPr>
              <a:t>	Major milestones at the end of each phase use </a:t>
            </a:r>
          </a:p>
          <a:p>
            <a:pPr marL="609600" indent="-609600" algn="just"/>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Formal</a:t>
            </a:r>
          </a:p>
          <a:p>
            <a:pPr marL="609600" indent="-609600" algn="just"/>
            <a:r>
              <a:rPr lang="en-US" sz="2200" b="1" dirty="0" smtClean="0">
                <a:latin typeface="Times New Roman" pitchFamily="18" charset="0"/>
                <a:cs typeface="Times New Roman" pitchFamily="18" charset="0"/>
              </a:rPr>
              <a:t>	Stakeholder-approved evaluation criteria and</a:t>
            </a:r>
          </a:p>
          <a:p>
            <a:pPr marL="609600" indent="-609600" algn="just"/>
            <a:r>
              <a:rPr lang="en-US" sz="2200" b="1" dirty="0" smtClean="0">
                <a:latin typeface="Times New Roman" pitchFamily="18" charset="0"/>
                <a:cs typeface="Times New Roman" pitchFamily="18" charset="0"/>
              </a:rPr>
              <a:t>	Release descriptions</a:t>
            </a:r>
          </a:p>
          <a:p>
            <a:pPr marL="609600" indent="-609600" algn="just">
              <a:buFontTx/>
              <a:buNone/>
            </a:pPr>
            <a:endParaRPr lang="en-US" sz="1200" dirty="0" smtClean="0">
              <a:latin typeface="Times New Roman" pitchFamily="18" charset="0"/>
              <a:cs typeface="Times New Roman" pitchFamily="18" charset="0"/>
            </a:endParaRPr>
          </a:p>
          <a:p>
            <a:pPr marL="609600" indent="-609600" algn="just">
              <a:buFontTx/>
              <a:buNone/>
            </a:pPr>
            <a:r>
              <a:rPr lang="en-US" sz="2200" dirty="0" smtClean="0">
                <a:latin typeface="Times New Roman" pitchFamily="18" charset="0"/>
                <a:cs typeface="Times New Roman" pitchFamily="18" charset="0"/>
              </a:rPr>
              <a:t>	Minor milestones use </a:t>
            </a:r>
          </a:p>
          <a:p>
            <a:pPr marL="609600" indent="-609600" algn="just"/>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Informal</a:t>
            </a:r>
          </a:p>
          <a:p>
            <a:pPr marL="609600" indent="-609600" algn="just"/>
            <a:r>
              <a:rPr lang="en-US" sz="2200" b="1" dirty="0" smtClean="0">
                <a:latin typeface="Times New Roman" pitchFamily="18" charset="0"/>
                <a:cs typeface="Times New Roman" pitchFamily="18" charset="0"/>
              </a:rPr>
              <a:t>	Development-team-controlled versions of these artifacts.</a:t>
            </a:r>
            <a:endParaRPr lang="en-US" sz="2200" b="1"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a:bodyPr>
          <a:lstStyle/>
          <a:p>
            <a:pPr>
              <a:buNone/>
            </a:pPr>
            <a:r>
              <a:rPr lang="en-US" sz="2200" dirty="0" smtClean="0">
                <a:latin typeface="Times New Roman" pitchFamily="18" charset="0"/>
                <a:cs typeface="Times New Roman" pitchFamily="18" charset="0"/>
              </a:rPr>
              <a:t>A sequence of life-cycle checkpoints</a:t>
            </a:r>
          </a:p>
          <a:p>
            <a:endParaRPr lang="en-US" sz="2200" dirty="0" smtClean="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4" descr="WhatsApp Image 2022-11-03 at 14.13.41.jpeg"/>
          <p:cNvPicPr>
            <a:picLocks noChangeAspect="1"/>
          </p:cNvPicPr>
          <p:nvPr/>
        </p:nvPicPr>
        <p:blipFill>
          <a:blip r:embed="rId2"/>
          <a:stretch>
            <a:fillRect/>
          </a:stretch>
        </p:blipFill>
        <p:spPr>
          <a:xfrm rot="16200000">
            <a:off x="1638300" y="-723900"/>
            <a:ext cx="5867399" cy="868680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228600" y="228600"/>
            <a:ext cx="8686800" cy="6400800"/>
          </a:xfrm>
        </p:spPr>
        <p:txBody>
          <a:bodyPr>
            <a:noAutofit/>
          </a:bodyPr>
          <a:lstStyle/>
          <a:p>
            <a:pPr marL="609600" indent="-609600" algn="just">
              <a:lnSpc>
                <a:spcPct val="90000"/>
              </a:lnSpc>
              <a:buFontTx/>
              <a:buNone/>
            </a:pPr>
            <a:r>
              <a:rPr lang="en-US" sz="2200" dirty="0" smtClean="0">
                <a:latin typeface="Times New Roman" pitchFamily="18" charset="0"/>
                <a:cs typeface="Times New Roman" pitchFamily="18" charset="0"/>
              </a:rPr>
              <a:t>	Most processes use sequences of activities as their primary representation format.</a:t>
            </a:r>
          </a:p>
          <a:p>
            <a:pPr marL="609600" indent="-609600" algn="just">
              <a:lnSpc>
                <a:spcPct val="90000"/>
              </a:lnSpc>
              <a:buFontTx/>
              <a:buNone/>
            </a:pPr>
            <a:endParaRPr lang="en-US" sz="2200" dirty="0" smtClean="0">
              <a:latin typeface="Times New Roman" pitchFamily="18" charset="0"/>
              <a:cs typeface="Times New Roman" pitchFamily="18" charset="0"/>
            </a:endParaRPr>
          </a:p>
          <a:p>
            <a:pPr marL="609600" indent="-609600" algn="just">
              <a:lnSpc>
                <a:spcPct val="90000"/>
              </a:lnSpc>
              <a:buFontTx/>
              <a:buNone/>
            </a:pPr>
            <a:r>
              <a:rPr lang="en-US" sz="2200" dirty="0" smtClean="0">
                <a:latin typeface="Times New Roman" pitchFamily="18" charset="0"/>
                <a:cs typeface="Times New Roman" pitchFamily="18" charset="0"/>
              </a:rPr>
              <a:t>	Sequentially oriented process descriptions are simple to understand, represent, plan and conduct.</a:t>
            </a:r>
          </a:p>
          <a:p>
            <a:pPr marL="609600" indent="-609600" algn="just">
              <a:lnSpc>
                <a:spcPct val="90000"/>
              </a:lnSpc>
              <a:buFontTx/>
              <a:buNone/>
            </a:pPr>
            <a:endParaRPr lang="en-US" sz="2200" dirty="0" smtClean="0">
              <a:latin typeface="Times New Roman" pitchFamily="18" charset="0"/>
              <a:cs typeface="Times New Roman" pitchFamily="18" charset="0"/>
            </a:endParaRPr>
          </a:p>
          <a:p>
            <a:pPr marL="609600" indent="-609600" algn="just">
              <a:lnSpc>
                <a:spcPct val="90000"/>
              </a:lnSpc>
              <a:buFontTx/>
              <a:buNone/>
            </a:pPr>
            <a:r>
              <a:rPr lang="en-US" sz="2200" dirty="0" smtClean="0">
                <a:latin typeface="Times New Roman" pitchFamily="18" charset="0"/>
                <a:cs typeface="Times New Roman" pitchFamily="18" charset="0"/>
              </a:rPr>
              <a:t>	From an individual’s point of view, all activities are inherently sequential.</a:t>
            </a:r>
          </a:p>
          <a:p>
            <a:pPr marL="609600" indent="-609600" algn="just">
              <a:lnSpc>
                <a:spcPct val="90000"/>
              </a:lnSpc>
              <a:buFontTx/>
              <a:buNone/>
            </a:pPr>
            <a:endParaRPr lang="en-US" sz="2200" dirty="0" smtClean="0">
              <a:latin typeface="Times New Roman" pitchFamily="18" charset="0"/>
              <a:cs typeface="Times New Roman" pitchFamily="18" charset="0"/>
            </a:endParaRPr>
          </a:p>
          <a:p>
            <a:pPr marL="609600" indent="-609600" algn="just">
              <a:lnSpc>
                <a:spcPct val="90000"/>
              </a:lnSpc>
              <a:buFontTx/>
              <a:buNone/>
            </a:pPr>
            <a:r>
              <a:rPr lang="en-US" sz="2200" dirty="0" smtClean="0">
                <a:latin typeface="Times New Roman" pitchFamily="18" charset="0"/>
                <a:cs typeface="Times New Roman" pitchFamily="18" charset="0"/>
              </a:rPr>
              <a:t>	Simplistic activity sequences are not realistic on software projects that are team efforts. Such efforts may include many teams, making progress on many artifacts that need to be synchronized, cross-checked, homogenized, merged and integrated.</a:t>
            </a:r>
          </a:p>
          <a:p>
            <a:pPr marL="609600" indent="-609600" algn="just">
              <a:lnSpc>
                <a:spcPct val="90000"/>
              </a:lnSpc>
              <a:buFontTx/>
              <a:buNone/>
            </a:pPr>
            <a:endParaRPr lang="en-US" sz="2200" dirty="0" smtClean="0">
              <a:latin typeface="Times New Roman" pitchFamily="18" charset="0"/>
              <a:cs typeface="Times New Roman" pitchFamily="18" charset="0"/>
            </a:endParaRPr>
          </a:p>
          <a:p>
            <a:pPr marL="609600" indent="-609600" algn="just">
              <a:lnSpc>
                <a:spcPct val="90000"/>
              </a:lnSpc>
              <a:buFontTx/>
              <a:buNone/>
            </a:pPr>
            <a:r>
              <a:rPr lang="en-US" sz="2200" dirty="0" smtClean="0">
                <a:latin typeface="Times New Roman" pitchFamily="18" charset="0"/>
                <a:cs typeface="Times New Roman" pitchFamily="18" charset="0"/>
              </a:rPr>
              <a:t>	This distributed nature of the software process and its subordinate workflows is the primary source of management complexity.</a:t>
            </a:r>
          </a:p>
          <a:p>
            <a:pPr marL="609600" indent="-609600" algn="just">
              <a:lnSpc>
                <a:spcPct val="90000"/>
              </a:lnSpc>
              <a:buFontTx/>
              <a:buNone/>
            </a:pPr>
            <a:endParaRPr lang="en-US" sz="1200" dirty="0" smtClean="0">
              <a:latin typeface="Times New Roman" pitchFamily="18" charset="0"/>
              <a:cs typeface="Times New Roman" pitchFamily="18" charset="0"/>
            </a:endParaRPr>
          </a:p>
          <a:p>
            <a:pPr marL="609600" indent="-609600" algn="just">
              <a:lnSpc>
                <a:spcPct val="90000"/>
              </a:lnSpc>
              <a:buFontTx/>
              <a:buNone/>
            </a:pP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152400" y="152400"/>
            <a:ext cx="8839200" cy="6553200"/>
          </a:xfrm>
        </p:spPr>
        <p:txBody>
          <a:bodyPr>
            <a:noAutofit/>
          </a:bodyPr>
          <a:lstStyle/>
          <a:p>
            <a:pPr algn="just">
              <a:buFontTx/>
              <a:buNone/>
            </a:pPr>
            <a:r>
              <a:rPr lang="en-US" sz="2200" b="1" dirty="0">
                <a:latin typeface="Times New Roman" pitchFamily="18" charset="0"/>
                <a:cs typeface="Times New Roman" pitchFamily="18" charset="0"/>
              </a:rPr>
              <a:t>Major milestones</a:t>
            </a:r>
            <a:r>
              <a:rPr lang="en-US" sz="2200" dirty="0">
                <a:latin typeface="Times New Roman" pitchFamily="18" charset="0"/>
                <a:cs typeface="Times New Roman" pitchFamily="18" charset="0"/>
              </a:rPr>
              <a:t> </a:t>
            </a:r>
          </a:p>
          <a:p>
            <a:pPr algn="just">
              <a:buFontTx/>
              <a:buNone/>
            </a:pPr>
            <a:endParaRPr lang="en-US" sz="1200" dirty="0">
              <a:latin typeface="Times New Roman" pitchFamily="18" charset="0"/>
              <a:cs typeface="Times New Roman" pitchFamily="18" charset="0"/>
            </a:endParaRPr>
          </a:p>
          <a:p>
            <a:pPr algn="just">
              <a:buFontTx/>
              <a:buNone/>
            </a:pPr>
            <a:r>
              <a:rPr lang="en-US" sz="2200" dirty="0">
                <a:latin typeface="Times New Roman" pitchFamily="18" charset="0"/>
                <a:cs typeface="Times New Roman" pitchFamily="18" charset="0"/>
              </a:rPr>
              <a:t>	The four major milestones occur at the transition points between life – cycle phases. </a:t>
            </a:r>
            <a:endParaRPr lang="en-US" sz="2200" dirty="0" smtClean="0">
              <a:latin typeface="Times New Roman" pitchFamily="18" charset="0"/>
              <a:cs typeface="Times New Roman" pitchFamily="18" charset="0"/>
            </a:endParaRPr>
          </a:p>
          <a:p>
            <a:pPr algn="just">
              <a:buFontTx/>
              <a:buNone/>
            </a:pPr>
            <a:r>
              <a:rPr lang="en-US" sz="1200" dirty="0" smtClean="0">
                <a:latin typeface="Times New Roman" pitchFamily="18" charset="0"/>
                <a:cs typeface="Times New Roman" pitchFamily="18" charset="0"/>
              </a:rPr>
              <a:t>	</a:t>
            </a:r>
          </a:p>
          <a:p>
            <a:pPr algn="just">
              <a:buFontTx/>
              <a:buNone/>
            </a:pPr>
            <a:r>
              <a:rPr lang="en-US" sz="2200" dirty="0" smtClean="0">
                <a:latin typeface="Times New Roman" pitchFamily="18" charset="0"/>
                <a:cs typeface="Times New Roman" pitchFamily="18" charset="0"/>
              </a:rPr>
              <a:t>	They </a:t>
            </a:r>
            <a:r>
              <a:rPr lang="en-US" sz="2200" dirty="0">
                <a:latin typeface="Times New Roman" pitchFamily="18" charset="0"/>
                <a:cs typeface="Times New Roman" pitchFamily="18" charset="0"/>
              </a:rPr>
              <a:t>can be used </a:t>
            </a:r>
            <a:r>
              <a:rPr lang="en-US" sz="2200" dirty="0" smtClean="0">
                <a:latin typeface="Times New Roman" pitchFamily="18" charset="0"/>
                <a:cs typeface="Times New Roman" pitchFamily="18" charset="0"/>
              </a:rPr>
              <a:t>in many </a:t>
            </a:r>
            <a:r>
              <a:rPr lang="en-US" sz="2200" dirty="0">
                <a:latin typeface="Times New Roman" pitchFamily="18" charset="0"/>
                <a:cs typeface="Times New Roman" pitchFamily="18" charset="0"/>
              </a:rPr>
              <a:t>different process models, including the conventional waterfall model. </a:t>
            </a:r>
            <a:endParaRPr lang="en-US" sz="2200" dirty="0" smtClean="0">
              <a:latin typeface="Times New Roman" pitchFamily="18" charset="0"/>
              <a:cs typeface="Times New Roman" pitchFamily="18" charset="0"/>
            </a:endParaRPr>
          </a:p>
          <a:p>
            <a:pPr algn="just">
              <a:buFontTx/>
              <a:buNone/>
            </a:pPr>
            <a:endParaRPr lang="en-US" sz="1200" dirty="0" smtClean="0">
              <a:latin typeface="Times New Roman" pitchFamily="18" charset="0"/>
              <a:cs typeface="Times New Roman" pitchFamily="18" charset="0"/>
            </a:endParaRPr>
          </a:p>
          <a:p>
            <a:pPr algn="just">
              <a:buFontTx/>
              <a:buNone/>
            </a:pPr>
            <a:r>
              <a:rPr lang="en-US" sz="2200" dirty="0" smtClean="0">
                <a:latin typeface="Times New Roman" pitchFamily="18" charset="0"/>
                <a:cs typeface="Times New Roman" pitchFamily="18" charset="0"/>
              </a:rPr>
              <a:t>	In </a:t>
            </a:r>
            <a:r>
              <a:rPr lang="en-US" sz="2200" dirty="0">
                <a:latin typeface="Times New Roman" pitchFamily="18" charset="0"/>
                <a:cs typeface="Times New Roman" pitchFamily="18" charset="0"/>
              </a:rPr>
              <a:t>an iterative model, the </a:t>
            </a:r>
            <a:r>
              <a:rPr lang="en-US" sz="2200" dirty="0" smtClean="0">
                <a:latin typeface="Times New Roman" pitchFamily="18" charset="0"/>
                <a:cs typeface="Times New Roman" pitchFamily="18" charset="0"/>
              </a:rPr>
              <a:t>major milestones </a:t>
            </a:r>
            <a:r>
              <a:rPr lang="en-US" sz="2200" dirty="0">
                <a:latin typeface="Times New Roman" pitchFamily="18" charset="0"/>
                <a:cs typeface="Times New Roman" pitchFamily="18" charset="0"/>
              </a:rPr>
              <a:t>are used to achieve concurrence among all stakeholders on the current state of the project.</a:t>
            </a:r>
          </a:p>
          <a:p>
            <a:pPr algn="just">
              <a:buFontTx/>
              <a:buNone/>
            </a:pPr>
            <a:endParaRPr lang="en-US" sz="1200" dirty="0" smtClean="0">
              <a:latin typeface="Times New Roman" pitchFamily="18" charset="0"/>
              <a:cs typeface="Times New Roman" pitchFamily="18" charset="0"/>
            </a:endParaRPr>
          </a:p>
          <a:p>
            <a:pPr algn="just">
              <a:buFontTx/>
              <a:buNone/>
            </a:pPr>
            <a:r>
              <a:rPr lang="en-US" sz="2200" dirty="0" smtClean="0">
                <a:latin typeface="Times New Roman" pitchFamily="18" charset="0"/>
                <a:cs typeface="Times New Roman" pitchFamily="18" charset="0"/>
              </a:rPr>
              <a:t>	Different </a:t>
            </a:r>
            <a:r>
              <a:rPr lang="en-US" sz="2200" dirty="0">
                <a:latin typeface="Times New Roman" pitchFamily="18" charset="0"/>
                <a:cs typeface="Times New Roman" pitchFamily="18" charset="0"/>
              </a:rPr>
              <a:t>stakeholders have different concerns :</a:t>
            </a:r>
          </a:p>
          <a:p>
            <a:pPr algn="just"/>
            <a:endParaRPr lang="en-US" sz="1200" b="1" dirty="0">
              <a:latin typeface="Times New Roman" pitchFamily="18" charset="0"/>
              <a:cs typeface="Times New Roman" pitchFamily="18" charset="0"/>
            </a:endParaRPr>
          </a:p>
          <a:p>
            <a:pPr algn="just"/>
            <a:r>
              <a:rPr lang="en-US" sz="2200" b="1" dirty="0">
                <a:latin typeface="Times New Roman" pitchFamily="18" charset="0"/>
                <a:cs typeface="Times New Roman" pitchFamily="18" charset="0"/>
              </a:rPr>
              <a:t>Customers : </a:t>
            </a:r>
            <a:r>
              <a:rPr lang="en-US" sz="2200" dirty="0">
                <a:latin typeface="Times New Roman" pitchFamily="18" charset="0"/>
                <a:cs typeface="Times New Roman" pitchFamily="18" charset="0"/>
              </a:rPr>
              <a:t>Schedule and budget estimates, feasibility, risk assessment, requirements understanding, progress, product line compatibility.</a:t>
            </a:r>
          </a:p>
          <a:p>
            <a:pPr algn="just"/>
            <a:endParaRPr lang="en-US" sz="1200" b="1" dirty="0">
              <a:latin typeface="Times New Roman" pitchFamily="18" charset="0"/>
              <a:cs typeface="Times New Roman" pitchFamily="18" charset="0"/>
            </a:endParaRPr>
          </a:p>
          <a:p>
            <a:pPr algn="just"/>
            <a:r>
              <a:rPr lang="en-US" sz="2200" b="1" dirty="0">
                <a:latin typeface="Times New Roman" pitchFamily="18" charset="0"/>
                <a:cs typeface="Times New Roman" pitchFamily="18" charset="0"/>
              </a:rPr>
              <a:t>Users :</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Consistency </a:t>
            </a:r>
            <a:r>
              <a:rPr lang="en-US" sz="2200" dirty="0">
                <a:latin typeface="Times New Roman" pitchFamily="18" charset="0"/>
                <a:cs typeface="Times New Roman" pitchFamily="18" charset="0"/>
              </a:rPr>
              <a:t>with requirements and usage scenarios, potential for accommodating growth, quality attributes.</a:t>
            </a:r>
          </a:p>
          <a:p>
            <a:pPr algn="just"/>
            <a:endParaRPr lang="en-US" sz="2200" b="1"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152400" y="152400"/>
            <a:ext cx="8839200" cy="6553200"/>
          </a:xfrm>
        </p:spPr>
        <p:txBody>
          <a:bodyPr>
            <a:normAutofit/>
          </a:bodyPr>
          <a:lstStyle/>
          <a:p>
            <a:pPr algn="just"/>
            <a:r>
              <a:rPr lang="en-US" sz="2200" b="1" dirty="0" smtClean="0">
                <a:latin typeface="Times New Roman" pitchFamily="18" charset="0"/>
                <a:cs typeface="Times New Roman" pitchFamily="18" charset="0"/>
              </a:rPr>
              <a:t>Architects and systems engineers :</a:t>
            </a:r>
            <a:r>
              <a:rPr lang="en-US" sz="2200" dirty="0" smtClean="0">
                <a:latin typeface="Times New Roman" pitchFamily="18" charset="0"/>
                <a:cs typeface="Times New Roman" pitchFamily="18" charset="0"/>
              </a:rPr>
              <a:t> Product line compatibility, requirements changes, trade-off analysis, completeness and consistency, balance among risk, quality and usability.</a:t>
            </a:r>
          </a:p>
          <a:p>
            <a:pPr algn="just"/>
            <a:endParaRPr lang="en-US" sz="1200" b="1" dirty="0" smtClean="0">
              <a:latin typeface="Times New Roman" pitchFamily="18" charset="0"/>
              <a:cs typeface="Times New Roman" pitchFamily="18" charset="0"/>
            </a:endParaRPr>
          </a:p>
          <a:p>
            <a:pPr algn="just"/>
            <a:r>
              <a:rPr lang="en-US" sz="2200" b="1" dirty="0" smtClean="0">
                <a:latin typeface="Times New Roman" pitchFamily="18" charset="0"/>
                <a:cs typeface="Times New Roman" pitchFamily="18" charset="0"/>
              </a:rPr>
              <a:t>Developers : </a:t>
            </a:r>
            <a:r>
              <a:rPr lang="en-US" sz="2200" dirty="0" smtClean="0">
                <a:latin typeface="Times New Roman" pitchFamily="18" charset="0"/>
                <a:cs typeface="Times New Roman" pitchFamily="18" charset="0"/>
              </a:rPr>
              <a:t>Sufficiency of requirements detail and usage scenario descriptions, frameworks for component selection or development, resolution of development risk, product line compatibility, sufficiency of the development environment.</a:t>
            </a:r>
          </a:p>
          <a:p>
            <a:pPr algn="just"/>
            <a:endParaRPr lang="en-US" sz="1200" b="1" dirty="0" smtClean="0">
              <a:latin typeface="Times New Roman" pitchFamily="18" charset="0"/>
              <a:cs typeface="Times New Roman" pitchFamily="18" charset="0"/>
            </a:endParaRPr>
          </a:p>
          <a:p>
            <a:pPr algn="just"/>
            <a:r>
              <a:rPr lang="en-US" sz="2200" b="1" dirty="0" smtClean="0">
                <a:latin typeface="Times New Roman" pitchFamily="18" charset="0"/>
                <a:cs typeface="Times New Roman" pitchFamily="18" charset="0"/>
              </a:rPr>
              <a:t>Maintainers : </a:t>
            </a:r>
            <a:r>
              <a:rPr lang="en-US" sz="2200" dirty="0" smtClean="0">
                <a:latin typeface="Times New Roman" pitchFamily="18" charset="0"/>
                <a:cs typeface="Times New Roman" pitchFamily="18" charset="0"/>
              </a:rPr>
              <a:t>Sufficiency of product and documentation artifacts, understandability, interoperability with existing systems, sufficiency of maintenance environment.</a:t>
            </a:r>
          </a:p>
          <a:p>
            <a:pPr algn="just"/>
            <a:endParaRPr lang="en-US" sz="1200" b="1" dirty="0" smtClean="0">
              <a:latin typeface="Times New Roman" pitchFamily="18" charset="0"/>
              <a:cs typeface="Times New Roman" pitchFamily="18" charset="0"/>
            </a:endParaRPr>
          </a:p>
          <a:p>
            <a:pPr algn="just"/>
            <a:r>
              <a:rPr lang="en-US" sz="2200" b="1" dirty="0" smtClean="0">
                <a:latin typeface="Times New Roman" pitchFamily="18" charset="0"/>
                <a:cs typeface="Times New Roman" pitchFamily="18" charset="0"/>
              </a:rPr>
              <a:t>Others : </a:t>
            </a:r>
            <a:r>
              <a:rPr lang="en-US" sz="2200" dirty="0" smtClean="0">
                <a:latin typeface="Times New Roman" pitchFamily="18" charset="0"/>
                <a:cs typeface="Times New Roman" pitchFamily="18" charset="0"/>
              </a:rPr>
              <a:t>Possibly many other perspectives by stakeholders such as regulatory agencies, independent verification and validation contractors, venture capital investors, subcontractors, associate contractors, and sales and marketing teams. </a:t>
            </a:r>
            <a:endParaRPr lang="en-US" sz="2200" b="1"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152400" y="152400"/>
            <a:ext cx="8839200" cy="6553200"/>
          </a:xfrm>
        </p:spPr>
        <p:txBody>
          <a:bodyPr>
            <a:normAutofit/>
          </a:bodyPr>
          <a:lstStyle/>
          <a:p>
            <a:pPr algn="just">
              <a:buNone/>
            </a:pPr>
            <a:r>
              <a:rPr lang="en-US" sz="2200" dirty="0" smtClean="0">
                <a:latin typeface="Times New Roman" pitchFamily="18" charset="0"/>
                <a:cs typeface="Times New Roman" pitchFamily="18" charset="0"/>
              </a:rPr>
              <a:t>	The milestones described may be conducted as one continuous meeting of all concerned parties or incrementally through mostly on-line review of the various artifacts.</a:t>
            </a:r>
          </a:p>
          <a:p>
            <a:pPr algn="just">
              <a:buNone/>
            </a:pPr>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The essence of each major milestone is to ensure that the requirements understanding, the life-cycle plans, and the product’s form, function and quality are evolving in balanced levels of detail and to ensure consistency among the various artifacts.</a:t>
            </a:r>
          </a:p>
          <a:p>
            <a:pPr algn="just">
              <a:buNone/>
            </a:pPr>
            <a:endParaRPr lang="en-US" sz="22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152400" y="152400"/>
            <a:ext cx="8839200" cy="6553200"/>
          </a:xfrm>
        </p:spPr>
        <p:txBody>
          <a:bodyPr>
            <a:normAutofit/>
          </a:bodyPr>
          <a:lstStyle/>
          <a:p>
            <a:pPr algn="just">
              <a:buNone/>
            </a:pPr>
            <a:r>
              <a:rPr lang="en-US" sz="2200" b="1" dirty="0" smtClean="0">
                <a:latin typeface="Times New Roman" pitchFamily="18" charset="0"/>
                <a:cs typeface="Times New Roman" pitchFamily="18" charset="0"/>
              </a:rPr>
              <a:t>Status of plans, requirements and products across major milestones</a:t>
            </a:r>
          </a:p>
          <a:p>
            <a:pPr algn="just">
              <a:buNone/>
            </a:pPr>
            <a:endParaRPr lang="en-US" sz="2200" b="1" dirty="0" smtClean="0">
              <a:latin typeface="Times New Roman" pitchFamily="18" charset="0"/>
              <a:cs typeface="Times New Roman" pitchFamily="18" charset="0"/>
            </a:endParaRPr>
          </a:p>
          <a:p>
            <a:pPr algn="just">
              <a:buNone/>
            </a:pPr>
            <a:endParaRPr lang="en-US" sz="2200" b="1" dirty="0">
              <a:latin typeface="Times New Roman" pitchFamily="18" charset="0"/>
              <a:cs typeface="Times New Roman" pitchFamily="18" charset="0"/>
            </a:endParaRPr>
          </a:p>
        </p:txBody>
      </p:sp>
      <p:pic>
        <p:nvPicPr>
          <p:cNvPr id="3" name="Picture 2" descr="WhatsApp Image 2022-10-30 at 12.07.54 (1).jpeg"/>
          <p:cNvPicPr>
            <a:picLocks noChangeAspect="1"/>
          </p:cNvPicPr>
          <p:nvPr/>
        </p:nvPicPr>
        <p:blipFill>
          <a:blip r:embed="rId2"/>
          <a:stretch>
            <a:fillRect/>
          </a:stretch>
        </p:blipFill>
        <p:spPr>
          <a:xfrm rot="16200000">
            <a:off x="1517900" y="-768103"/>
            <a:ext cx="6032004" cy="8763001"/>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152400" y="152400"/>
            <a:ext cx="8839200" cy="6553200"/>
          </a:xfrm>
        </p:spPr>
        <p:txBody>
          <a:bodyPr>
            <a:normAutofit/>
          </a:bodyPr>
          <a:lstStyle/>
          <a:p>
            <a:pPr algn="just">
              <a:buFontTx/>
              <a:buNone/>
            </a:pPr>
            <a:r>
              <a:rPr lang="en-US" sz="2200" b="1" dirty="0" smtClean="0">
                <a:latin typeface="Times New Roman" pitchFamily="18" charset="0"/>
                <a:cs typeface="Times New Roman" pitchFamily="18" charset="0"/>
              </a:rPr>
              <a:t>Life–Cycle </a:t>
            </a:r>
            <a:r>
              <a:rPr lang="en-US" sz="2200" b="1" dirty="0">
                <a:latin typeface="Times New Roman" pitchFamily="18" charset="0"/>
                <a:cs typeface="Times New Roman" pitchFamily="18" charset="0"/>
              </a:rPr>
              <a:t>Objectives Milestone</a:t>
            </a:r>
          </a:p>
          <a:p>
            <a:pPr algn="just"/>
            <a:endParaRPr lang="en-US" sz="1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It occurs at the end of the inception phase.</a:t>
            </a:r>
          </a:p>
          <a:p>
            <a:pPr algn="just"/>
            <a:endParaRPr lang="en-US" sz="1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Its </a:t>
            </a:r>
            <a:r>
              <a:rPr lang="en-US" sz="2200" dirty="0">
                <a:latin typeface="Times New Roman" pitchFamily="18" charset="0"/>
                <a:cs typeface="Times New Roman" pitchFamily="18" charset="0"/>
              </a:rPr>
              <a:t>goal is to present to all stakeholders a recommendation on how to proceed with development, including a plan, estimated cost and schedule, and expected benefits and cost savings.</a:t>
            </a:r>
          </a:p>
          <a:p>
            <a:pPr algn="just"/>
            <a:endParaRPr lang="en-US" sz="1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vision statement and the critical issues relative to requirements and the operational concept are addressed.</a:t>
            </a:r>
          </a:p>
          <a:p>
            <a:pPr algn="just"/>
            <a:endParaRPr lang="en-US" sz="1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A </a:t>
            </a:r>
            <a:r>
              <a:rPr lang="en-US" sz="2200" dirty="0">
                <a:latin typeface="Times New Roman" pitchFamily="18" charset="0"/>
                <a:cs typeface="Times New Roman" pitchFamily="18" charset="0"/>
              </a:rPr>
              <a:t>draft architecture document and a prototype architecture demonstration provide evidence of the completeness of the vision and the software development plan.</a:t>
            </a:r>
          </a:p>
          <a:p>
            <a:pPr algn="just"/>
            <a:endParaRPr lang="en-US" sz="1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A </a:t>
            </a:r>
            <a:r>
              <a:rPr lang="en-US" sz="2200" dirty="0">
                <a:latin typeface="Times New Roman" pitchFamily="18" charset="0"/>
                <a:cs typeface="Times New Roman" pitchFamily="18" charset="0"/>
              </a:rPr>
              <a:t>successfully completed life-cycle objectives milestone will result in authorization from all stakeholders to proceed with the elaboration phase</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152400" y="152400"/>
            <a:ext cx="8839200" cy="6553200"/>
          </a:xfrm>
        </p:spPr>
        <p:txBody>
          <a:bodyPr>
            <a:noAutofit/>
          </a:bodyPr>
          <a:lstStyle/>
          <a:p>
            <a:pPr algn="just">
              <a:buFontTx/>
              <a:buNone/>
            </a:pPr>
            <a:r>
              <a:rPr lang="en-US" sz="2200" b="1" dirty="0" smtClean="0">
                <a:latin typeface="Times New Roman" pitchFamily="18" charset="0"/>
                <a:cs typeface="Times New Roman" pitchFamily="18" charset="0"/>
              </a:rPr>
              <a:t>Life–Cycle </a:t>
            </a:r>
            <a:r>
              <a:rPr lang="en-US" sz="2200" b="1" dirty="0">
                <a:latin typeface="Times New Roman" pitchFamily="18" charset="0"/>
                <a:cs typeface="Times New Roman" pitchFamily="18" charset="0"/>
              </a:rPr>
              <a:t>Architecture Milestone</a:t>
            </a:r>
          </a:p>
          <a:p>
            <a:pPr algn="just"/>
            <a:endParaRPr lang="en-US" sz="1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It occurs at the end of the elaboration phase</a:t>
            </a:r>
            <a:r>
              <a:rPr lang="en-US" sz="2200" dirty="0" smtClean="0">
                <a:latin typeface="Times New Roman" pitchFamily="18" charset="0"/>
                <a:cs typeface="Times New Roman" pitchFamily="18" charset="0"/>
              </a:rPr>
              <a:t>.</a:t>
            </a:r>
          </a:p>
          <a:p>
            <a:pPr algn="just"/>
            <a:endParaRPr lang="en-US" sz="2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Its primary goal is to demonstrate an </a:t>
            </a:r>
            <a:r>
              <a:rPr lang="en-US" sz="2200" b="1" dirty="0">
                <a:latin typeface="Times New Roman" pitchFamily="18" charset="0"/>
                <a:cs typeface="Times New Roman" pitchFamily="18" charset="0"/>
              </a:rPr>
              <a:t>executable architecture to all stakeholders</a:t>
            </a:r>
            <a:r>
              <a:rPr lang="en-US" sz="2200" dirty="0">
                <a:latin typeface="Times New Roman" pitchFamily="18" charset="0"/>
                <a:cs typeface="Times New Roman" pitchFamily="18" charset="0"/>
              </a:rPr>
              <a:t>.</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A </a:t>
            </a:r>
            <a:r>
              <a:rPr lang="en-US" sz="2200" dirty="0">
                <a:latin typeface="Times New Roman" pitchFamily="18" charset="0"/>
                <a:cs typeface="Times New Roman" pitchFamily="18" charset="0"/>
              </a:rPr>
              <a:t>more </a:t>
            </a:r>
            <a:r>
              <a:rPr lang="en-US" sz="2200" b="1" dirty="0">
                <a:latin typeface="Times New Roman" pitchFamily="18" charset="0"/>
                <a:cs typeface="Times New Roman" pitchFamily="18" charset="0"/>
              </a:rPr>
              <a:t>detailed plan</a:t>
            </a:r>
            <a:r>
              <a:rPr lang="en-US" sz="2200" dirty="0">
                <a:latin typeface="Times New Roman" pitchFamily="18" charset="0"/>
                <a:cs typeface="Times New Roman" pitchFamily="18" charset="0"/>
              </a:rPr>
              <a:t> for the construction phase is presented for approval.</a:t>
            </a:r>
          </a:p>
          <a:p>
            <a:pPr algn="just"/>
            <a:endParaRPr lang="en-US" sz="2200" b="1" dirty="0" smtClean="0">
              <a:latin typeface="Times New Roman" pitchFamily="18" charset="0"/>
              <a:cs typeface="Times New Roman" pitchFamily="18" charset="0"/>
            </a:endParaRPr>
          </a:p>
          <a:p>
            <a:pPr algn="just"/>
            <a:r>
              <a:rPr lang="en-US" sz="2200" b="1" dirty="0" smtClean="0">
                <a:latin typeface="Times New Roman" pitchFamily="18" charset="0"/>
                <a:cs typeface="Times New Roman" pitchFamily="18" charset="0"/>
              </a:rPr>
              <a:t>Critical </a:t>
            </a:r>
            <a:r>
              <a:rPr lang="en-US" sz="2200" b="1" dirty="0">
                <a:latin typeface="Times New Roman" pitchFamily="18" charset="0"/>
                <a:cs typeface="Times New Roman" pitchFamily="18" charset="0"/>
              </a:rPr>
              <a:t>issues</a:t>
            </a:r>
            <a:r>
              <a:rPr lang="en-US" sz="2200" dirty="0">
                <a:latin typeface="Times New Roman" pitchFamily="18" charset="0"/>
                <a:cs typeface="Times New Roman" pitchFamily="18" charset="0"/>
              </a:rPr>
              <a:t> related to requirements and the operational concept are addressed.</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This </a:t>
            </a:r>
            <a:r>
              <a:rPr lang="en-US" sz="2200" dirty="0">
                <a:latin typeface="Times New Roman" pitchFamily="18" charset="0"/>
                <a:cs typeface="Times New Roman" pitchFamily="18" charset="0"/>
              </a:rPr>
              <a:t>review will also produce </a:t>
            </a:r>
            <a:r>
              <a:rPr lang="en-US" sz="2200" b="1" dirty="0" smtClean="0">
                <a:latin typeface="Times New Roman" pitchFamily="18" charset="0"/>
                <a:cs typeface="Times New Roman" pitchFamily="18" charset="0"/>
              </a:rPr>
              <a:t>agreement</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on a baseline architecture, baseline vision, baseline software development plan, and evaluation criteria for the initial operational capability milestone</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152400" y="152400"/>
            <a:ext cx="8839200" cy="6553200"/>
          </a:xfrm>
        </p:spPr>
        <p:txBody>
          <a:bodyPr>
            <a:noAutofit/>
          </a:bodyPr>
          <a:lstStyle/>
          <a:p>
            <a:pPr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baseline architecture consists of both a </a:t>
            </a:r>
            <a:r>
              <a:rPr lang="en-US" sz="2200" b="1" dirty="0">
                <a:latin typeface="Times New Roman" pitchFamily="18" charset="0"/>
                <a:cs typeface="Times New Roman" pitchFamily="18" charset="0"/>
              </a:rPr>
              <a:t>human-readable representation</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and </a:t>
            </a:r>
            <a:r>
              <a:rPr lang="en-US" sz="2200" dirty="0">
                <a:latin typeface="Times New Roman" pitchFamily="18" charset="0"/>
                <a:cs typeface="Times New Roman" pitchFamily="18" charset="0"/>
              </a:rPr>
              <a:t>a </a:t>
            </a:r>
            <a:r>
              <a:rPr lang="en-US" sz="2200" b="1" dirty="0">
                <a:latin typeface="Times New Roman" pitchFamily="18" charset="0"/>
                <a:cs typeface="Times New Roman" pitchFamily="18" charset="0"/>
              </a:rPr>
              <a:t>configuration-controlled set of software components</a:t>
            </a:r>
            <a:r>
              <a:rPr lang="en-US" sz="2200" dirty="0">
                <a:latin typeface="Times New Roman" pitchFamily="18" charset="0"/>
                <a:cs typeface="Times New Roman" pitchFamily="18" charset="0"/>
              </a:rPr>
              <a:t> captured in the engineering artifacts.</a:t>
            </a:r>
          </a:p>
          <a:p>
            <a:pPr algn="just"/>
            <a:endParaRPr lang="en-US" sz="2200" dirty="0" smtClean="0">
              <a:latin typeface="Times New Roman" pitchFamily="18" charset="0"/>
              <a:cs typeface="Times New Roman" pitchFamily="18" charset="0"/>
            </a:endParaRPr>
          </a:p>
          <a:p>
            <a:pPr algn="just"/>
            <a:r>
              <a:rPr lang="en-US" sz="2200" dirty="0" smtClean="0">
                <a:latin typeface="Times New Roman" pitchFamily="18" charset="0"/>
                <a:cs typeface="Times New Roman" pitchFamily="18" charset="0"/>
              </a:rPr>
              <a:t>A </a:t>
            </a:r>
            <a:r>
              <a:rPr lang="en-US" sz="2200" dirty="0">
                <a:latin typeface="Times New Roman" pitchFamily="18" charset="0"/>
                <a:cs typeface="Times New Roman" pitchFamily="18" charset="0"/>
              </a:rPr>
              <a:t>successfully completed life-cycle architecture milestone will result in authorization from the stakeholders to proceed with the construction phase</a:t>
            </a:r>
            <a:r>
              <a:rPr lang="en-US" sz="2200" dirty="0" smtClean="0">
                <a:latin typeface="Times New Roman" pitchFamily="18" charset="0"/>
                <a:cs typeface="Times New Roman" pitchFamily="18" charset="0"/>
              </a:rPr>
              <a:t>.</a:t>
            </a:r>
          </a:p>
          <a:p>
            <a:pPr algn="just"/>
            <a:endParaRPr lang="en-US" sz="2200" b="1" dirty="0" smtClean="0">
              <a:latin typeface="Times New Roman" pitchFamily="18" charset="0"/>
              <a:cs typeface="Times New Roman" pitchFamily="18" charset="0"/>
            </a:endParaRPr>
          </a:p>
          <a:p>
            <a:pPr marL="344488" indent="-344488" algn="just"/>
            <a:r>
              <a:rPr lang="en-US" sz="2200" dirty="0" smtClean="0">
                <a:latin typeface="Times New Roman" pitchFamily="18" charset="0"/>
                <a:cs typeface="Times New Roman" pitchFamily="18" charset="0"/>
              </a:rPr>
              <a:t>The most important major milestone is the event that transitions the project from the elaboration phase into the construction phase, the content of the milestone is elaborated here in more detail.</a:t>
            </a:r>
          </a:p>
          <a:p>
            <a:pPr marL="344488" indent="-344488" algn="just"/>
            <a:endParaRPr lang="en-US" sz="2200" dirty="0" smtClean="0">
              <a:latin typeface="Times New Roman" pitchFamily="18" charset="0"/>
              <a:cs typeface="Times New Roman" pitchFamily="18" charset="0"/>
            </a:endParaRPr>
          </a:p>
          <a:p>
            <a:pPr marL="344488" indent="-344488" algn="just"/>
            <a:r>
              <a:rPr lang="en-US" sz="2200" dirty="0" smtClean="0">
                <a:latin typeface="Times New Roman" pitchFamily="18" charset="0"/>
                <a:cs typeface="Times New Roman" pitchFamily="18" charset="0"/>
              </a:rPr>
              <a:t>From management and contractual standpoint, this major milestone corresponds to achieving a software development state in which the </a:t>
            </a:r>
            <a:r>
              <a:rPr lang="en-US" sz="2200" b="1" dirty="0" smtClean="0">
                <a:latin typeface="Times New Roman" pitchFamily="18" charset="0"/>
                <a:cs typeface="Times New Roman" pitchFamily="18" charset="0"/>
              </a:rPr>
              <a:t>research and development stage</a:t>
            </a:r>
            <a:r>
              <a:rPr lang="en-US" sz="2200" dirty="0" smtClean="0">
                <a:latin typeface="Times New Roman" pitchFamily="18" charset="0"/>
                <a:cs typeface="Times New Roman" pitchFamily="18" charset="0"/>
              </a:rPr>
              <a:t> is concluding and the </a:t>
            </a:r>
            <a:r>
              <a:rPr lang="en-US" sz="2200" b="1" dirty="0" smtClean="0">
                <a:latin typeface="Times New Roman" pitchFamily="18" charset="0"/>
                <a:cs typeface="Times New Roman" pitchFamily="18" charset="0"/>
              </a:rPr>
              <a:t>production stage</a:t>
            </a:r>
            <a:r>
              <a:rPr lang="en-US" sz="2200" dirty="0" smtClean="0">
                <a:latin typeface="Times New Roman" pitchFamily="18" charset="0"/>
                <a:cs typeface="Times New Roman" pitchFamily="18" charset="0"/>
              </a:rPr>
              <a:t> is initiated.</a:t>
            </a:r>
          </a:p>
          <a:p>
            <a:pPr algn="just"/>
            <a:endParaRPr lang="en-US" sz="2200" b="1"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152400" y="152400"/>
            <a:ext cx="8839200" cy="6553200"/>
          </a:xfrm>
        </p:spPr>
        <p:txBody>
          <a:bodyPr>
            <a:noAutofit/>
          </a:bodyPr>
          <a:lstStyle/>
          <a:p>
            <a:pPr marL="609600" indent="-609600" algn="just"/>
            <a:r>
              <a:rPr lang="en-US" sz="2200" dirty="0" smtClean="0">
                <a:latin typeface="Times New Roman" pitchFamily="18" charset="0"/>
                <a:cs typeface="Times New Roman" pitchFamily="18" charset="0"/>
              </a:rPr>
              <a:t>A </a:t>
            </a:r>
            <a:r>
              <a:rPr lang="en-US" sz="2200" dirty="0">
                <a:latin typeface="Times New Roman" pitchFamily="18" charset="0"/>
                <a:cs typeface="Times New Roman" pitchFamily="18" charset="0"/>
              </a:rPr>
              <a:t>software development project ready for this transition exhibits the following characteristics :</a:t>
            </a:r>
          </a:p>
          <a:p>
            <a:pPr marL="609600" indent="-609600" algn="just">
              <a:buFontTx/>
              <a:buAutoNum type="arabicPeriod"/>
            </a:pPr>
            <a:endParaRPr lang="en-US" sz="1200" dirty="0">
              <a:latin typeface="Times New Roman" pitchFamily="18" charset="0"/>
              <a:cs typeface="Times New Roman" pitchFamily="18" charset="0"/>
            </a:endParaRPr>
          </a:p>
          <a:p>
            <a:pPr marL="609600" indent="-609600" algn="just">
              <a:buFontTx/>
              <a:buAutoNum type="arabicPeriod"/>
            </a:pPr>
            <a:r>
              <a:rPr lang="en-US" sz="2200" dirty="0">
                <a:latin typeface="Times New Roman" pitchFamily="18" charset="0"/>
                <a:cs typeface="Times New Roman" pitchFamily="18" charset="0"/>
              </a:rPr>
              <a:t>The </a:t>
            </a:r>
            <a:r>
              <a:rPr lang="en-US" sz="2200" b="1" dirty="0">
                <a:latin typeface="Times New Roman" pitchFamily="18" charset="0"/>
                <a:cs typeface="Times New Roman" pitchFamily="18" charset="0"/>
              </a:rPr>
              <a:t>critical use cases have been defined</a:t>
            </a:r>
            <a:r>
              <a:rPr lang="en-US" sz="2200" dirty="0">
                <a:latin typeface="Times New Roman" pitchFamily="18" charset="0"/>
                <a:cs typeface="Times New Roman" pitchFamily="18" charset="0"/>
              </a:rPr>
              <a:t>, agreed upon by stakeholders, and codified into a set of scenarios for evaluating the evolving architecture.</a:t>
            </a:r>
          </a:p>
          <a:p>
            <a:pPr marL="609600" indent="-609600" algn="just">
              <a:buFontTx/>
              <a:buAutoNum type="arabicPeriod"/>
            </a:pPr>
            <a:endParaRPr lang="en-US" sz="2200" dirty="0" smtClean="0">
              <a:latin typeface="Times New Roman" pitchFamily="18" charset="0"/>
              <a:cs typeface="Times New Roman" pitchFamily="18" charset="0"/>
            </a:endParaRPr>
          </a:p>
          <a:p>
            <a:pPr marL="609600" indent="-609600" algn="just">
              <a:buFontTx/>
              <a:buAutoNum type="arabicPeriod"/>
            </a:pPr>
            <a:r>
              <a:rPr lang="en-US" sz="2200" dirty="0" smtClean="0">
                <a:latin typeface="Times New Roman" pitchFamily="18" charset="0"/>
                <a:cs typeface="Times New Roman" pitchFamily="18" charset="0"/>
              </a:rPr>
              <a:t>A </a:t>
            </a:r>
            <a:r>
              <a:rPr lang="en-US" sz="2200" b="1" dirty="0">
                <a:latin typeface="Times New Roman" pitchFamily="18" charset="0"/>
                <a:cs typeface="Times New Roman" pitchFamily="18" charset="0"/>
              </a:rPr>
              <a:t>stable architecture has been </a:t>
            </a:r>
            <a:r>
              <a:rPr lang="en-US" sz="2200" b="1" dirty="0" err="1" smtClean="0">
                <a:latin typeface="Times New Roman" pitchFamily="18" charset="0"/>
                <a:cs typeface="Times New Roman" pitchFamily="18" charset="0"/>
              </a:rPr>
              <a:t>baselined</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in the source language format. Stability means that the important qualities of the architecture </a:t>
            </a:r>
            <a:r>
              <a:rPr lang="en-US" sz="2200" dirty="0" smtClean="0">
                <a:latin typeface="Times New Roman" pitchFamily="18" charset="0"/>
                <a:cs typeface="Times New Roman" pitchFamily="18" charset="0"/>
              </a:rPr>
              <a:t>(performance</a:t>
            </a:r>
            <a:r>
              <a:rPr lang="en-US" sz="2200" dirty="0">
                <a:latin typeface="Times New Roman" pitchFamily="18" charset="0"/>
                <a:cs typeface="Times New Roman" pitchFamily="18" charset="0"/>
              </a:rPr>
              <a:t>, robustness, scalability, </a:t>
            </a:r>
            <a:r>
              <a:rPr lang="en-US" sz="2200" dirty="0" smtClean="0">
                <a:latin typeface="Times New Roman" pitchFamily="18" charset="0"/>
                <a:cs typeface="Times New Roman" pitchFamily="18" charset="0"/>
              </a:rPr>
              <a:t>adaptability) </a:t>
            </a:r>
            <a:r>
              <a:rPr lang="en-US" sz="2200" dirty="0">
                <a:latin typeface="Times New Roman" pitchFamily="18" charset="0"/>
                <a:cs typeface="Times New Roman" pitchFamily="18" charset="0"/>
              </a:rPr>
              <a:t>have been demonstrated against the critical use cases to resolve all major requirements and design and planning risks.</a:t>
            </a:r>
          </a:p>
          <a:p>
            <a:pPr marL="609600" indent="-609600" algn="just">
              <a:buFontTx/>
              <a:buAutoNum type="arabicPeriod"/>
            </a:pPr>
            <a:endParaRPr lang="en-US" sz="2200" dirty="0" smtClean="0">
              <a:latin typeface="Times New Roman" pitchFamily="18" charset="0"/>
              <a:cs typeface="Times New Roman" pitchFamily="18" charset="0"/>
            </a:endParaRPr>
          </a:p>
          <a:p>
            <a:pPr marL="609600" indent="-609600" algn="just">
              <a:buFontTx/>
              <a:buAutoNum type="arabicPeriod"/>
            </a:pPr>
            <a:r>
              <a:rPr lang="en-US" sz="2200" dirty="0" smtClean="0">
                <a:latin typeface="Times New Roman" pitchFamily="18" charset="0"/>
                <a:cs typeface="Times New Roman" pitchFamily="18" charset="0"/>
              </a:rPr>
              <a:t>The </a:t>
            </a:r>
            <a:r>
              <a:rPr lang="en-US" sz="2200" b="1" dirty="0">
                <a:latin typeface="Times New Roman" pitchFamily="18" charset="0"/>
                <a:cs typeface="Times New Roman" pitchFamily="18" charset="0"/>
              </a:rPr>
              <a:t>risk profile is well understood</a:t>
            </a:r>
            <a:r>
              <a:rPr lang="en-US" sz="2200" dirty="0" smtClean="0">
                <a:latin typeface="Times New Roman" pitchFamily="18" charset="0"/>
                <a:cs typeface="Times New Roman" pitchFamily="18" charset="0"/>
              </a:rPr>
              <a:t>.</a:t>
            </a:r>
          </a:p>
          <a:p>
            <a:pPr marL="609600" indent="-609600" algn="just">
              <a:buFontTx/>
              <a:buAutoNum type="arabicPeriod"/>
            </a:pPr>
            <a:endParaRPr lang="en-US" sz="2200" dirty="0" smtClean="0">
              <a:latin typeface="Times New Roman" pitchFamily="18" charset="0"/>
              <a:cs typeface="Times New Roman" pitchFamily="18" charset="0"/>
            </a:endParaRPr>
          </a:p>
          <a:p>
            <a:pPr marL="609600" indent="-609600" algn="just">
              <a:buFontTx/>
              <a:buAutoNum type="arabicPeriod"/>
            </a:pPr>
            <a:r>
              <a:rPr lang="en-US" sz="2200" dirty="0" smtClean="0">
                <a:latin typeface="Times New Roman" pitchFamily="18" charset="0"/>
                <a:cs typeface="Times New Roman" pitchFamily="18" charset="0"/>
              </a:rPr>
              <a:t>The </a:t>
            </a:r>
            <a:r>
              <a:rPr lang="en-US" sz="2200" b="1" dirty="0" smtClean="0">
                <a:latin typeface="Times New Roman" pitchFamily="18" charset="0"/>
                <a:cs typeface="Times New Roman" pitchFamily="18" charset="0"/>
              </a:rPr>
              <a:t>development plan for the construction and transition phases is defined</a:t>
            </a:r>
            <a:r>
              <a:rPr lang="en-US" sz="2200" dirty="0" smtClean="0">
                <a:latin typeface="Times New Roman" pitchFamily="18" charset="0"/>
                <a:cs typeface="Times New Roman" pitchFamily="18" charset="0"/>
              </a:rPr>
              <a:t> with enough fidelity that construction can proceed with predictable results.</a:t>
            </a:r>
            <a:endParaRPr lang="en-US" sz="2200" dirty="0">
              <a:latin typeface="Times New Roman" pitchFamily="18" charset="0"/>
              <a:cs typeface="Times New Roman" pitchFamily="18" charset="0"/>
            </a:endParaRPr>
          </a:p>
          <a:p>
            <a:pPr marL="609600" indent="-609600" algn="just">
              <a:buFontTx/>
              <a:buNone/>
            </a:pPr>
            <a:endParaRPr lang="en-US" sz="2200"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76200" y="152400"/>
            <a:ext cx="8915400" cy="6553200"/>
          </a:xfrm>
        </p:spPr>
        <p:txBody>
          <a:bodyPr>
            <a:noAutofit/>
          </a:bodyPr>
          <a:lstStyle/>
          <a:p>
            <a:pPr marL="609600" indent="-609600" algn="just">
              <a:buFontTx/>
              <a:buNone/>
            </a:pPr>
            <a:r>
              <a:rPr lang="en-US" sz="2200" b="1" dirty="0" smtClean="0">
                <a:latin typeface="Times New Roman" pitchFamily="18" charset="0"/>
                <a:cs typeface="Times New Roman" pitchFamily="18" charset="0"/>
              </a:rPr>
              <a:t>Engineering artifacts available at the life-cycle architecture milestone</a:t>
            </a:r>
          </a:p>
          <a:p>
            <a:pPr marL="609600" indent="-609600" algn="just">
              <a:buFontTx/>
              <a:buNone/>
            </a:pPr>
            <a:endParaRPr lang="en-US" sz="1200" dirty="0" smtClean="0">
              <a:latin typeface="Times New Roman" pitchFamily="18" charset="0"/>
              <a:cs typeface="Times New Roman" pitchFamily="18" charset="0"/>
            </a:endParaRPr>
          </a:p>
          <a:p>
            <a:pPr marL="609600" indent="-609600" algn="just">
              <a:buFontTx/>
              <a:buNone/>
            </a:pPr>
            <a:r>
              <a:rPr lang="en-US" sz="2200" b="1" dirty="0" smtClean="0">
                <a:latin typeface="Times New Roman" pitchFamily="18" charset="0"/>
                <a:cs typeface="Times New Roman" pitchFamily="18" charset="0"/>
              </a:rPr>
              <a:t>I	Requirements</a:t>
            </a:r>
          </a:p>
          <a:p>
            <a:pPr marL="609600" indent="-609600" algn="just">
              <a:buFontTx/>
              <a:buNone/>
            </a:pPr>
            <a:r>
              <a:rPr lang="en-US" sz="2000" dirty="0" smtClean="0">
                <a:latin typeface="Times New Roman" pitchFamily="18" charset="0"/>
                <a:cs typeface="Times New Roman" pitchFamily="18" charset="0"/>
              </a:rPr>
              <a:t>	A. Use case model</a:t>
            </a:r>
          </a:p>
          <a:p>
            <a:pPr marL="609600" indent="-609600" algn="just">
              <a:buFontTx/>
              <a:buNone/>
            </a:pPr>
            <a:r>
              <a:rPr lang="en-US" sz="2000" dirty="0" smtClean="0">
                <a:latin typeface="Times New Roman" pitchFamily="18" charset="0"/>
                <a:cs typeface="Times New Roman" pitchFamily="18" charset="0"/>
              </a:rPr>
              <a:t>	B. Vision document (text, use cases)</a:t>
            </a:r>
          </a:p>
          <a:p>
            <a:pPr marL="609600" indent="-609600" algn="just">
              <a:buFontTx/>
              <a:buNone/>
            </a:pPr>
            <a:r>
              <a:rPr lang="en-US" sz="2000" dirty="0" smtClean="0">
                <a:latin typeface="Times New Roman" pitchFamily="18" charset="0"/>
                <a:cs typeface="Times New Roman" pitchFamily="18" charset="0"/>
              </a:rPr>
              <a:t>	C. Evaluation criteria for elaboration (text, scenarios)</a:t>
            </a:r>
          </a:p>
          <a:p>
            <a:pPr marL="609600" indent="-609600" algn="just">
              <a:buFontTx/>
              <a:buNone/>
            </a:pPr>
            <a:r>
              <a:rPr lang="en-US" sz="2200" b="1" dirty="0" smtClean="0">
                <a:latin typeface="Times New Roman" pitchFamily="18" charset="0"/>
                <a:cs typeface="Times New Roman" pitchFamily="18" charset="0"/>
              </a:rPr>
              <a:t>II	Architecture</a:t>
            </a:r>
          </a:p>
          <a:p>
            <a:pPr marL="609600" indent="-609600" algn="just">
              <a:buFontTx/>
              <a:buNone/>
            </a:pPr>
            <a:r>
              <a:rPr lang="en-US" sz="2000" dirty="0" smtClean="0">
                <a:latin typeface="Times New Roman" pitchFamily="18" charset="0"/>
                <a:cs typeface="Times New Roman" pitchFamily="18" charset="0"/>
              </a:rPr>
              <a:t>	A. Design view (object models)</a:t>
            </a:r>
          </a:p>
          <a:p>
            <a:pPr marL="609600" indent="-609600" algn="just">
              <a:buFontTx/>
              <a:buNone/>
            </a:pPr>
            <a:r>
              <a:rPr lang="en-US" sz="2000" dirty="0" smtClean="0">
                <a:latin typeface="Times New Roman" pitchFamily="18" charset="0"/>
                <a:cs typeface="Times New Roman" pitchFamily="18" charset="0"/>
              </a:rPr>
              <a:t>	B. Process view (if necessary, run-time layout, executable code structure)</a:t>
            </a:r>
          </a:p>
          <a:p>
            <a:pPr marL="609600" indent="-609600" algn="just">
              <a:buFontTx/>
              <a:buNone/>
            </a:pPr>
            <a:r>
              <a:rPr lang="en-US" sz="2000" dirty="0" smtClean="0">
                <a:latin typeface="Times New Roman" pitchFamily="18" charset="0"/>
                <a:cs typeface="Times New Roman" pitchFamily="18" charset="0"/>
              </a:rPr>
              <a:t>	C. Component view (subsystem layout, make/buy/reuse component identification)</a:t>
            </a:r>
          </a:p>
          <a:p>
            <a:pPr marL="609600" indent="-609600" algn="just">
              <a:buFontTx/>
              <a:buNone/>
            </a:pPr>
            <a:r>
              <a:rPr lang="en-US" sz="2000" dirty="0" smtClean="0">
                <a:latin typeface="Times New Roman" pitchFamily="18" charset="0"/>
                <a:cs typeface="Times New Roman" pitchFamily="18" charset="0"/>
              </a:rPr>
              <a:t>	D. Deployment view (target run-time layout, target executable code structure)</a:t>
            </a:r>
          </a:p>
          <a:p>
            <a:pPr marL="609600" indent="-609600" algn="just">
              <a:buFontTx/>
              <a:buNone/>
            </a:pPr>
            <a:r>
              <a:rPr lang="en-US" sz="2000" dirty="0" smtClean="0">
                <a:latin typeface="Times New Roman" pitchFamily="18" charset="0"/>
                <a:cs typeface="Times New Roman" pitchFamily="18" charset="0"/>
              </a:rPr>
              <a:t>	E. Use case view (test case structure, test result expectation)</a:t>
            </a:r>
          </a:p>
          <a:p>
            <a:pPr marL="609600" indent="-609600" algn="just">
              <a:buFontTx/>
              <a:buNone/>
            </a:pPr>
            <a:r>
              <a:rPr lang="en-US" sz="22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1. Draft user manual</a:t>
            </a:r>
          </a:p>
          <a:p>
            <a:pPr marL="609600" indent="-609600" algn="just">
              <a:buFontTx/>
              <a:buNone/>
            </a:pPr>
            <a:r>
              <a:rPr lang="en-US" sz="2200" b="1" dirty="0" smtClean="0">
                <a:latin typeface="Times New Roman" pitchFamily="18" charset="0"/>
                <a:cs typeface="Times New Roman" pitchFamily="18" charset="0"/>
              </a:rPr>
              <a:t>III	Source and executable libraries</a:t>
            </a:r>
          </a:p>
          <a:p>
            <a:pPr marL="609600" indent="-609600" algn="just">
              <a:buFontTx/>
              <a:buNone/>
            </a:pPr>
            <a:r>
              <a:rPr lang="en-US" sz="2000" dirty="0" smtClean="0">
                <a:latin typeface="Times New Roman" pitchFamily="18" charset="0"/>
                <a:cs typeface="Times New Roman" pitchFamily="18" charset="0"/>
              </a:rPr>
              <a:t>	A. Product components</a:t>
            </a:r>
          </a:p>
          <a:p>
            <a:pPr marL="609600" indent="-609600" algn="just">
              <a:buFontTx/>
              <a:buNone/>
            </a:pPr>
            <a:r>
              <a:rPr lang="en-US" sz="2000" dirty="0" smtClean="0">
                <a:latin typeface="Times New Roman" pitchFamily="18" charset="0"/>
                <a:cs typeface="Times New Roman" pitchFamily="18" charset="0"/>
              </a:rPr>
              <a:t>	B. Test components</a:t>
            </a:r>
          </a:p>
          <a:p>
            <a:pPr marL="609600" indent="-609600" algn="just">
              <a:buFontTx/>
              <a:buNone/>
            </a:pPr>
            <a:r>
              <a:rPr lang="en-US" sz="2000" dirty="0" smtClean="0">
                <a:latin typeface="Times New Roman" pitchFamily="18" charset="0"/>
                <a:cs typeface="Times New Roman" pitchFamily="18" charset="0"/>
              </a:rPr>
              <a:t>	C. Environment and tool components</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76200" y="152400"/>
            <a:ext cx="8915400" cy="6553200"/>
          </a:xfrm>
        </p:spPr>
        <p:txBody>
          <a:bodyPr>
            <a:noAutofit/>
          </a:bodyPr>
          <a:lstStyle/>
          <a:p>
            <a:pPr marL="609600" indent="-609600" algn="just">
              <a:buFontTx/>
              <a:buNone/>
            </a:pPr>
            <a:r>
              <a:rPr lang="en-US" sz="2200" b="1" dirty="0" smtClean="0">
                <a:latin typeface="Times New Roman" pitchFamily="18" charset="0"/>
                <a:cs typeface="Times New Roman" pitchFamily="18" charset="0"/>
              </a:rPr>
              <a:t>Default agendas for the life-cycle architecture milestone</a:t>
            </a:r>
          </a:p>
          <a:p>
            <a:pPr marL="609600" indent="-609600" algn="just">
              <a:buFontTx/>
              <a:buNone/>
            </a:pPr>
            <a:endParaRPr lang="en-US" sz="1200" b="1" dirty="0" smtClean="0">
              <a:latin typeface="Times New Roman" pitchFamily="18" charset="0"/>
              <a:cs typeface="Times New Roman" pitchFamily="18" charset="0"/>
            </a:endParaRPr>
          </a:p>
          <a:p>
            <a:pPr marL="609600" indent="-609600" algn="just">
              <a:buFontTx/>
              <a:buNone/>
            </a:pPr>
            <a:r>
              <a:rPr lang="en-US" sz="2200" b="1" dirty="0" smtClean="0">
                <a:latin typeface="Times New Roman" pitchFamily="18" charset="0"/>
                <a:cs typeface="Times New Roman" pitchFamily="18" charset="0"/>
              </a:rPr>
              <a:t>Presentation Agenda</a:t>
            </a:r>
          </a:p>
          <a:p>
            <a:pPr marL="609600" indent="-609600" algn="just">
              <a:buFontTx/>
              <a:buNone/>
            </a:pPr>
            <a:r>
              <a:rPr lang="en-US" sz="2200" b="1" dirty="0" smtClean="0">
                <a:latin typeface="Times New Roman" pitchFamily="18" charset="0"/>
                <a:cs typeface="Times New Roman" pitchFamily="18" charset="0"/>
              </a:rPr>
              <a:t>	I. Scope and objectives </a:t>
            </a:r>
            <a:r>
              <a:rPr lang="en-US" sz="2200" dirty="0" smtClean="0">
                <a:latin typeface="Times New Roman" pitchFamily="18" charset="0"/>
                <a:cs typeface="Times New Roman" pitchFamily="18" charset="0"/>
              </a:rPr>
              <a:t>(Demonstration overview)</a:t>
            </a:r>
          </a:p>
          <a:p>
            <a:pPr marL="609600" indent="-609600" algn="just">
              <a:buFontTx/>
              <a:buNone/>
            </a:pPr>
            <a:r>
              <a:rPr lang="en-US" sz="2200" b="1" dirty="0" smtClean="0">
                <a:latin typeface="Times New Roman" pitchFamily="18" charset="0"/>
                <a:cs typeface="Times New Roman" pitchFamily="18" charset="0"/>
              </a:rPr>
              <a:t>	II. Requirements assessment </a:t>
            </a:r>
            <a:r>
              <a:rPr lang="en-US" sz="2200" dirty="0" smtClean="0">
                <a:latin typeface="Times New Roman" pitchFamily="18" charset="0"/>
                <a:cs typeface="Times New Roman" pitchFamily="18" charset="0"/>
              </a:rPr>
              <a:t>(Project vision and use cases, Primary scenarios and evaluation criteria)</a:t>
            </a:r>
          </a:p>
          <a:p>
            <a:pPr marL="609600" indent="-609600" algn="just">
              <a:buFontTx/>
              <a:buNone/>
            </a:pPr>
            <a:r>
              <a:rPr lang="en-US" sz="2200" b="1" dirty="0" smtClean="0">
                <a:latin typeface="Times New Roman" pitchFamily="18" charset="0"/>
                <a:cs typeface="Times New Roman" pitchFamily="18" charset="0"/>
              </a:rPr>
              <a:t>	III. Architecture assessment </a:t>
            </a:r>
            <a:r>
              <a:rPr lang="en-US" sz="2200" dirty="0" smtClean="0">
                <a:latin typeface="Times New Roman" pitchFamily="18" charset="0"/>
                <a:cs typeface="Times New Roman" pitchFamily="18" charset="0"/>
              </a:rPr>
              <a:t>(Progress, Quality)</a:t>
            </a:r>
          </a:p>
          <a:p>
            <a:pPr marL="609600" indent="-609600" algn="just">
              <a:buFontTx/>
              <a:buNone/>
            </a:pPr>
            <a:r>
              <a:rPr lang="en-US" sz="2200" b="1" dirty="0" smtClean="0">
                <a:latin typeface="Times New Roman" pitchFamily="18" charset="0"/>
                <a:cs typeface="Times New Roman" pitchFamily="18" charset="0"/>
              </a:rPr>
              <a:t>	IV. Construction phase plan assessment </a:t>
            </a:r>
            <a:r>
              <a:rPr lang="en-US" sz="2200" dirty="0" smtClean="0">
                <a:latin typeface="Times New Roman" pitchFamily="18" charset="0"/>
                <a:cs typeface="Times New Roman" pitchFamily="18" charset="0"/>
              </a:rPr>
              <a:t>(Iteration content and use case allocation, next iterations detailed plan and evaluation criteria, elaboration phase cost/schedule performance, construction phase resource plan and basis of estimate, risk assessment)</a:t>
            </a:r>
          </a:p>
          <a:p>
            <a:pPr marL="609600" indent="-609600" algn="just">
              <a:buFontTx/>
              <a:buNone/>
            </a:pPr>
            <a:r>
              <a:rPr lang="en-US" sz="2200" b="1" dirty="0" smtClean="0">
                <a:latin typeface="Times New Roman" pitchFamily="18" charset="0"/>
                <a:cs typeface="Times New Roman" pitchFamily="18" charset="0"/>
              </a:rPr>
              <a:t>Demonstration Agenda</a:t>
            </a:r>
          </a:p>
          <a:p>
            <a:pPr marL="609600" indent="-609600" algn="just">
              <a:buFontTx/>
              <a:buNone/>
            </a:pPr>
            <a:r>
              <a:rPr lang="en-US" sz="2200" b="1" dirty="0" smtClean="0">
                <a:latin typeface="Times New Roman" pitchFamily="18" charset="0"/>
                <a:cs typeface="Times New Roman" pitchFamily="18" charset="0"/>
              </a:rPr>
              <a:t>	I. Evaluation criteria</a:t>
            </a:r>
          </a:p>
          <a:p>
            <a:pPr marL="609600" indent="-609600" algn="just">
              <a:buFontTx/>
              <a:buNone/>
            </a:pPr>
            <a:r>
              <a:rPr lang="en-US" sz="2200" b="1" dirty="0" smtClean="0">
                <a:latin typeface="Times New Roman" pitchFamily="18" charset="0"/>
                <a:cs typeface="Times New Roman" pitchFamily="18" charset="0"/>
              </a:rPr>
              <a:t>	II. Architecture subset summary</a:t>
            </a:r>
          </a:p>
          <a:p>
            <a:pPr marL="609600" indent="-609600" algn="just">
              <a:buFontTx/>
              <a:buNone/>
            </a:pPr>
            <a:r>
              <a:rPr lang="en-US" sz="2200" b="1" dirty="0" smtClean="0">
                <a:latin typeface="Times New Roman" pitchFamily="18" charset="0"/>
                <a:cs typeface="Times New Roman" pitchFamily="18" charset="0"/>
              </a:rPr>
              <a:t>	III. Demonstration environment summary</a:t>
            </a:r>
          </a:p>
          <a:p>
            <a:pPr marL="609600" indent="-609600" algn="just">
              <a:buFontTx/>
              <a:buNone/>
            </a:pPr>
            <a:r>
              <a:rPr lang="en-US" sz="2200" b="1" dirty="0" smtClean="0">
                <a:latin typeface="Times New Roman" pitchFamily="18" charset="0"/>
                <a:cs typeface="Times New Roman" pitchFamily="18" charset="0"/>
              </a:rPr>
              <a:t>	IV. Scripted demonstration scenarios</a:t>
            </a:r>
          </a:p>
          <a:p>
            <a:pPr marL="609600" indent="-609600" algn="just">
              <a:buFontTx/>
              <a:buNone/>
            </a:pPr>
            <a:r>
              <a:rPr lang="en-US" sz="2200" b="1" dirty="0" smtClean="0">
                <a:latin typeface="Times New Roman" pitchFamily="18" charset="0"/>
                <a:cs typeface="Times New Roman" pitchFamily="18" charset="0"/>
              </a:rPr>
              <a:t>	V. Evaluation criteria results and follow-up items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1"/>
          </p:nvPr>
        </p:nvSpPr>
        <p:spPr>
          <a:xfrm>
            <a:off x="228600" y="228600"/>
            <a:ext cx="8686800" cy="6400800"/>
          </a:xfrm>
        </p:spPr>
        <p:txBody>
          <a:bodyPr>
            <a:noAutofit/>
          </a:bodyPr>
          <a:lstStyle/>
          <a:p>
            <a:pPr marL="609600" indent="-609600" algn="just">
              <a:buFontTx/>
              <a:buNone/>
            </a:pPr>
            <a:r>
              <a:rPr lang="en-US" sz="2200" dirty="0" smtClean="0">
                <a:latin typeface="Times New Roman" pitchFamily="18" charset="0"/>
                <a:cs typeface="Times New Roman" pitchFamily="18" charset="0"/>
              </a:rPr>
              <a:t>	One of the flaws in conventional software process was presenting the life cycle as a sequential thread of activities, from requirements to design to code to test to delivery. 	</a:t>
            </a:r>
          </a:p>
          <a:p>
            <a:pPr marL="609600" indent="-609600" algn="just">
              <a:buFontTx/>
              <a:buNone/>
            </a:pPr>
            <a:endParaRPr lang="en-US" sz="1200" dirty="0" smtClean="0">
              <a:latin typeface="Times New Roman" pitchFamily="18" charset="0"/>
              <a:cs typeface="Times New Roman" pitchFamily="18" charset="0"/>
            </a:endParaRPr>
          </a:p>
          <a:p>
            <a:pPr marL="609600" indent="-609600" algn="just">
              <a:buFontTx/>
              <a:buNone/>
            </a:pPr>
            <a:r>
              <a:rPr lang="en-US" sz="2200" dirty="0" smtClean="0">
                <a:latin typeface="Times New Roman" pitchFamily="18" charset="0"/>
                <a:cs typeface="Times New Roman" pitchFamily="18" charset="0"/>
              </a:rPr>
              <a:t>	A modern process avoids the life cycle phases after the predominant activities.</a:t>
            </a:r>
          </a:p>
          <a:p>
            <a:pPr marL="609600" indent="-609600" algn="just">
              <a:buFontTx/>
              <a:buNone/>
            </a:pPr>
            <a:endParaRPr lang="en-US" sz="1200" dirty="0" smtClean="0">
              <a:latin typeface="Times New Roman" pitchFamily="18" charset="0"/>
              <a:cs typeface="Times New Roman" pitchFamily="18" charset="0"/>
            </a:endParaRPr>
          </a:p>
          <a:p>
            <a:pPr marL="609600" indent="-609600" algn="just">
              <a:buFontTx/>
              <a:buNone/>
            </a:pPr>
            <a:r>
              <a:rPr lang="en-US" sz="2200" dirty="0" smtClean="0">
                <a:latin typeface="Times New Roman" pitchFamily="18" charset="0"/>
                <a:cs typeface="Times New Roman" pitchFamily="18" charset="0"/>
              </a:rPr>
              <a:t>	The phases – inception, elaboration, construction and transition – specify the state of the project rather than a sequence of activities. </a:t>
            </a:r>
          </a:p>
          <a:p>
            <a:pPr marL="609600" indent="-609600" algn="just">
              <a:buFontTx/>
              <a:buNone/>
            </a:pPr>
            <a:endParaRPr lang="en-US" sz="1200" dirty="0" smtClean="0">
              <a:latin typeface="Times New Roman" pitchFamily="18" charset="0"/>
              <a:cs typeface="Times New Roman" pitchFamily="18" charset="0"/>
            </a:endParaRPr>
          </a:p>
          <a:p>
            <a:pPr marL="609600" indent="-609600" algn="just">
              <a:buFontTx/>
              <a:buNone/>
            </a:pPr>
            <a:r>
              <a:rPr lang="en-US" sz="2200" dirty="0" smtClean="0">
                <a:latin typeface="Times New Roman" pitchFamily="18" charset="0"/>
                <a:cs typeface="Times New Roman" pitchFamily="18" charset="0"/>
              </a:rPr>
              <a:t>	The intent is to recognize explicitly the amount of activities in all phases and avoid the interference that there is a sequential progression from requirements to design to code to test to delivery.</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152400" y="152400"/>
            <a:ext cx="8839200" cy="6553200"/>
          </a:xfrm>
        </p:spPr>
        <p:txBody>
          <a:bodyPr>
            <a:noAutofit/>
          </a:bodyPr>
          <a:lstStyle/>
          <a:p>
            <a:pPr marL="609600" indent="-609600" algn="just">
              <a:buFontTx/>
              <a:buNone/>
            </a:pPr>
            <a:r>
              <a:rPr lang="en-US" sz="2200" b="1" dirty="0" smtClean="0">
                <a:latin typeface="Times New Roman" pitchFamily="18" charset="0"/>
                <a:cs typeface="Times New Roman" pitchFamily="18" charset="0"/>
              </a:rPr>
              <a:t>Initial Operational Capability Milestone</a:t>
            </a:r>
          </a:p>
          <a:p>
            <a:pPr marL="609600" indent="-609600" algn="just">
              <a:buFontTx/>
              <a:buNone/>
            </a:pPr>
            <a:endParaRPr lang="en-US" sz="1200" b="1" dirty="0" smtClean="0">
              <a:latin typeface="Times New Roman" pitchFamily="18" charset="0"/>
              <a:cs typeface="Times New Roman" pitchFamily="18" charset="0"/>
            </a:endParaRPr>
          </a:p>
          <a:p>
            <a:pPr marL="609600" indent="-609600" algn="just">
              <a:buFontTx/>
              <a:buNone/>
            </a:pPr>
            <a:r>
              <a:rPr lang="en-US" sz="2200" dirty="0" smtClean="0">
                <a:latin typeface="Times New Roman" pitchFamily="18" charset="0"/>
                <a:cs typeface="Times New Roman" pitchFamily="18" charset="0"/>
              </a:rPr>
              <a:t>	It occurs late in the construction phase.</a:t>
            </a:r>
          </a:p>
          <a:p>
            <a:pPr marL="609600" indent="-609600" algn="just">
              <a:buFontTx/>
              <a:buNone/>
            </a:pPr>
            <a:endParaRPr lang="en-US" sz="1200" dirty="0" smtClean="0">
              <a:latin typeface="Times New Roman" pitchFamily="18" charset="0"/>
              <a:cs typeface="Times New Roman" pitchFamily="18" charset="0"/>
            </a:endParaRPr>
          </a:p>
          <a:p>
            <a:pPr marL="609600" indent="-609600" algn="just">
              <a:buFontTx/>
              <a:buNone/>
            </a:pPr>
            <a:r>
              <a:rPr lang="en-US" sz="2200" dirty="0" smtClean="0">
                <a:latin typeface="Times New Roman" pitchFamily="18" charset="0"/>
                <a:cs typeface="Times New Roman" pitchFamily="18" charset="0"/>
              </a:rPr>
              <a:t>	The goals are to assess the readiness of the software to begin the transition into customer/user sites and to authorize the start of accepting testing,.</a:t>
            </a:r>
          </a:p>
          <a:p>
            <a:pPr marL="609600" indent="-609600" algn="just">
              <a:buFontTx/>
              <a:buNone/>
            </a:pPr>
            <a:endParaRPr lang="en-US" sz="1200" dirty="0" smtClean="0">
              <a:latin typeface="Times New Roman" pitchFamily="18" charset="0"/>
              <a:cs typeface="Times New Roman" pitchFamily="18" charset="0"/>
            </a:endParaRPr>
          </a:p>
          <a:p>
            <a:pPr marL="609600" indent="-609600" algn="just">
              <a:buFontTx/>
              <a:buNone/>
            </a:pPr>
            <a:r>
              <a:rPr lang="en-US" sz="2200" dirty="0" smtClean="0">
                <a:latin typeface="Times New Roman" pitchFamily="18" charset="0"/>
                <a:cs typeface="Times New Roman" pitchFamily="18" charset="0"/>
              </a:rPr>
              <a:t>	Issues are addressed concerning installation instructions, software version descriptions, user and operator manuals, and the ability of the development organization to support user sites.</a:t>
            </a:r>
          </a:p>
          <a:p>
            <a:pPr marL="609600" indent="-609600" algn="just">
              <a:buFontTx/>
              <a:buNone/>
            </a:pPr>
            <a:endParaRPr lang="en-US" sz="1200" dirty="0" smtClean="0">
              <a:latin typeface="Times New Roman" pitchFamily="18" charset="0"/>
              <a:cs typeface="Times New Roman" pitchFamily="18" charset="0"/>
            </a:endParaRPr>
          </a:p>
          <a:p>
            <a:pPr marL="609600" indent="-609600" algn="just">
              <a:buFontTx/>
              <a:buNone/>
            </a:pPr>
            <a:r>
              <a:rPr lang="en-US" sz="2200" dirty="0" smtClean="0">
                <a:latin typeface="Times New Roman" pitchFamily="18" charset="0"/>
                <a:cs typeface="Times New Roman" pitchFamily="18" charset="0"/>
              </a:rPr>
              <a:t>	Software metrics quality are reviewed to determine whether quality is sufficient for transition.</a:t>
            </a:r>
          </a:p>
          <a:p>
            <a:pPr marL="609600" indent="-609600" algn="just">
              <a:buFontTx/>
              <a:buNone/>
            </a:pPr>
            <a:endParaRPr lang="en-US" sz="1200" dirty="0" smtClean="0">
              <a:latin typeface="Times New Roman" pitchFamily="18" charset="0"/>
              <a:cs typeface="Times New Roman" pitchFamily="18" charset="0"/>
            </a:endParaRPr>
          </a:p>
          <a:p>
            <a:pPr marL="609600" indent="-609600" algn="just">
              <a:buFontTx/>
              <a:buNone/>
            </a:pPr>
            <a:r>
              <a:rPr lang="en-US" sz="2200" dirty="0" smtClean="0">
                <a:latin typeface="Times New Roman" pitchFamily="18" charset="0"/>
                <a:cs typeface="Times New Roman" pitchFamily="18" charset="0"/>
              </a:rPr>
              <a:t>	The readiness of the test environment and the test software for acceptance testing is assessed.</a:t>
            </a:r>
          </a:p>
          <a:p>
            <a:pPr marL="609600" indent="-609600" algn="just">
              <a:buFontTx/>
              <a:buNone/>
            </a:pPr>
            <a:endParaRPr lang="en-US" sz="1200" dirty="0" smtClean="0">
              <a:latin typeface="Times New Roman" pitchFamily="18" charset="0"/>
              <a:cs typeface="Times New Roman" pitchFamily="18" charset="0"/>
            </a:endParaRPr>
          </a:p>
          <a:p>
            <a:pPr marL="609600" indent="-609600" algn="just">
              <a:buFontTx/>
              <a:buNone/>
            </a:pPr>
            <a:r>
              <a:rPr lang="en-US" sz="2200" dirty="0" smtClean="0">
                <a:latin typeface="Times New Roman" pitchFamily="18" charset="0"/>
                <a:cs typeface="Times New Roman" pitchFamily="18" charset="0"/>
              </a:rPr>
              <a:t>	Acceptance testing can be done incrementally across multiple iterations or can be completed entirely during the transition phase.</a:t>
            </a:r>
            <a:endParaRPr lang="en-US" sz="2200" dirty="0">
              <a:latin typeface="Times New Roman" pitchFamily="18" charset="0"/>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152400" y="152400"/>
            <a:ext cx="8839200" cy="6553200"/>
          </a:xfrm>
        </p:spPr>
        <p:txBody>
          <a:bodyPr>
            <a:noAutofit/>
          </a:bodyPr>
          <a:lstStyle/>
          <a:p>
            <a:pPr marL="609600" indent="-609600" algn="just">
              <a:buFontTx/>
              <a:buNone/>
            </a:pPr>
            <a:r>
              <a:rPr lang="en-US" sz="2200" dirty="0" smtClean="0">
                <a:latin typeface="Times New Roman" pitchFamily="18" charset="0"/>
                <a:cs typeface="Times New Roman" pitchFamily="18" charset="0"/>
              </a:rPr>
              <a:t>	The initiation of the transition phase is not necessarily the completion of the construction phase.</a:t>
            </a:r>
          </a:p>
          <a:p>
            <a:pPr marL="609600" indent="-609600" algn="just">
              <a:buFontTx/>
              <a:buNone/>
            </a:pPr>
            <a:endParaRPr lang="en-US" sz="1200" dirty="0" smtClean="0">
              <a:latin typeface="Times New Roman" pitchFamily="18" charset="0"/>
              <a:cs typeface="Times New Roman" pitchFamily="18" charset="0"/>
            </a:endParaRPr>
          </a:p>
          <a:p>
            <a:pPr marL="609600" indent="-609600" algn="just">
              <a:buFontTx/>
              <a:buNone/>
            </a:pPr>
            <a:r>
              <a:rPr lang="en-US" sz="2200" dirty="0" smtClean="0">
                <a:latin typeface="Times New Roman" pitchFamily="18" charset="0"/>
                <a:cs typeface="Times New Roman" pitchFamily="18" charset="0"/>
              </a:rPr>
              <a:t>	These phases typically overlap until an initial product is delivered to the user for self-sufficient operation.</a:t>
            </a:r>
          </a:p>
          <a:p>
            <a:pPr marL="609600" indent="-609600" algn="just">
              <a:buFontTx/>
              <a:buNone/>
            </a:pPr>
            <a:endParaRPr lang="en-US" sz="2200" dirty="0">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152400" y="152400"/>
            <a:ext cx="8839200" cy="6553200"/>
          </a:xfrm>
        </p:spPr>
        <p:txBody>
          <a:bodyPr>
            <a:normAutofit/>
          </a:bodyPr>
          <a:lstStyle/>
          <a:p>
            <a:pPr marL="609600" indent="-609600" algn="just">
              <a:buFontTx/>
              <a:buNone/>
            </a:pPr>
            <a:r>
              <a:rPr lang="en-US" sz="2200" b="1" dirty="0" smtClean="0">
                <a:latin typeface="Times New Roman" pitchFamily="18" charset="0"/>
                <a:cs typeface="Times New Roman" pitchFamily="18" charset="0"/>
              </a:rPr>
              <a:t>Product </a:t>
            </a:r>
            <a:r>
              <a:rPr lang="en-US" sz="2200" b="1" dirty="0">
                <a:latin typeface="Times New Roman" pitchFamily="18" charset="0"/>
                <a:cs typeface="Times New Roman" pitchFamily="18" charset="0"/>
              </a:rPr>
              <a:t>Release Milestone</a:t>
            </a:r>
          </a:p>
          <a:p>
            <a:pPr marL="609600" indent="-609600" algn="just"/>
            <a:endParaRPr lang="en-US" sz="1200" dirty="0">
              <a:latin typeface="Times New Roman" pitchFamily="18" charset="0"/>
              <a:cs typeface="Times New Roman" pitchFamily="18" charset="0"/>
            </a:endParaRPr>
          </a:p>
          <a:p>
            <a:pPr marL="609600" indent="-609600" algn="just"/>
            <a:r>
              <a:rPr lang="en-US" sz="2200" dirty="0">
                <a:latin typeface="Times New Roman" pitchFamily="18" charset="0"/>
                <a:cs typeface="Times New Roman" pitchFamily="18" charset="0"/>
              </a:rPr>
              <a:t>It occurs at the end of transition phase.</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Its </a:t>
            </a:r>
            <a:r>
              <a:rPr lang="en-US" sz="2200" dirty="0">
                <a:latin typeface="Times New Roman" pitchFamily="18" charset="0"/>
                <a:cs typeface="Times New Roman" pitchFamily="18" charset="0"/>
              </a:rPr>
              <a:t>goal is to assess the completion of the software and its transition to the support organization.</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results of acceptance testing are reviewed, and all open issues are addressed.</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These </a:t>
            </a:r>
            <a:r>
              <a:rPr lang="en-US" sz="2200" dirty="0">
                <a:latin typeface="Times New Roman" pitchFamily="18" charset="0"/>
                <a:cs typeface="Times New Roman" pitchFamily="18" charset="0"/>
              </a:rPr>
              <a:t>issues could include installation instructions, software version descriptions, user and operator manuals, software support manuals, and the installation of the development environment at the support sites.</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Software </a:t>
            </a:r>
            <a:r>
              <a:rPr lang="en-US" sz="2200" dirty="0">
                <a:latin typeface="Times New Roman" pitchFamily="18" charset="0"/>
                <a:cs typeface="Times New Roman" pitchFamily="18" charset="0"/>
              </a:rPr>
              <a:t>quality metrics are reviewed to determine whether quality is sufficient for transition to the support organization.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152400" y="152400"/>
            <a:ext cx="8839200" cy="6553200"/>
          </a:xfrm>
        </p:spPr>
        <p:txBody>
          <a:bodyPr>
            <a:noAutofit/>
          </a:bodyPr>
          <a:lstStyle/>
          <a:p>
            <a:pPr marL="609600" indent="-609600" algn="just">
              <a:buFontTx/>
              <a:buNone/>
            </a:pPr>
            <a:r>
              <a:rPr lang="en-US" sz="2200" b="1" dirty="0" smtClean="0">
                <a:latin typeface="Times New Roman" pitchFamily="18" charset="0"/>
                <a:cs typeface="Times New Roman" pitchFamily="18" charset="0"/>
              </a:rPr>
              <a:t>Minor </a:t>
            </a:r>
            <a:r>
              <a:rPr lang="en-US" sz="2200" b="1" dirty="0">
                <a:latin typeface="Times New Roman" pitchFamily="18" charset="0"/>
                <a:cs typeface="Times New Roman" pitchFamily="18" charset="0"/>
              </a:rPr>
              <a:t>milestones</a:t>
            </a:r>
          </a:p>
          <a:p>
            <a:pPr marL="609600" indent="-609600" algn="just">
              <a:buFontTx/>
              <a:buNone/>
            </a:pPr>
            <a:endParaRPr lang="en-US" sz="1200" b="1" dirty="0">
              <a:latin typeface="Times New Roman" pitchFamily="18" charset="0"/>
              <a:cs typeface="Times New Roman" pitchFamily="18" charset="0"/>
            </a:endParaRPr>
          </a:p>
          <a:p>
            <a:pPr marL="609600" indent="-609600" algn="just">
              <a:buFontTx/>
              <a:buNone/>
            </a:pPr>
            <a:r>
              <a:rPr lang="en-US" sz="2200" dirty="0">
                <a:latin typeface="Times New Roman" pitchFamily="18" charset="0"/>
                <a:cs typeface="Times New Roman" pitchFamily="18" charset="0"/>
              </a:rPr>
              <a:t>	The number of iteration-specific, informal milestones depends on the content and length of </a:t>
            </a:r>
            <a:r>
              <a:rPr lang="en-US" sz="2200" dirty="0" smtClean="0">
                <a:latin typeface="Times New Roman" pitchFamily="18" charset="0"/>
                <a:cs typeface="Times New Roman" pitchFamily="18" charset="0"/>
              </a:rPr>
              <a:t>the iteration</a:t>
            </a:r>
            <a:r>
              <a:rPr lang="en-US" sz="2200" dirty="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marL="609600" indent="-609600" algn="just">
              <a:buFontTx/>
              <a:buNone/>
            </a:pPr>
            <a:endParaRPr lang="en-US" sz="1200" dirty="0" smtClean="0">
              <a:latin typeface="Times New Roman" pitchFamily="18" charset="0"/>
              <a:cs typeface="Times New Roman" pitchFamily="18" charset="0"/>
            </a:endParaRPr>
          </a:p>
          <a:p>
            <a:pPr marL="609600" indent="-609600" algn="just">
              <a:buFontTx/>
              <a:buNone/>
            </a:pPr>
            <a:r>
              <a:rPr lang="en-US" sz="2200" dirty="0" smtClean="0">
                <a:latin typeface="Times New Roman" pitchFamily="18" charset="0"/>
                <a:cs typeface="Times New Roman" pitchFamily="18" charset="0"/>
              </a:rPr>
              <a:t>	Only </a:t>
            </a:r>
            <a:r>
              <a:rPr lang="en-US" sz="2200" dirty="0">
                <a:latin typeface="Times New Roman" pitchFamily="18" charset="0"/>
                <a:cs typeface="Times New Roman" pitchFamily="18" charset="0"/>
              </a:rPr>
              <a:t>two minor milestones </a:t>
            </a:r>
            <a:r>
              <a:rPr lang="en-US" sz="2200" dirty="0" smtClean="0">
                <a:latin typeface="Times New Roman" pitchFamily="18" charset="0"/>
                <a:cs typeface="Times New Roman" pitchFamily="18" charset="0"/>
              </a:rPr>
              <a:t>are needed </a:t>
            </a:r>
            <a:r>
              <a:rPr lang="en-US" sz="2200" dirty="0">
                <a:latin typeface="Times New Roman" pitchFamily="18" charset="0"/>
                <a:cs typeface="Times New Roman" pitchFamily="18" charset="0"/>
              </a:rPr>
              <a:t>: </a:t>
            </a:r>
          </a:p>
          <a:p>
            <a:pPr marL="609600" indent="-609600" algn="just"/>
            <a:endParaRPr lang="en-US" sz="2200" b="1" dirty="0">
              <a:latin typeface="Times New Roman" pitchFamily="18" charset="0"/>
              <a:cs typeface="Times New Roman" pitchFamily="18" charset="0"/>
            </a:endParaRPr>
          </a:p>
          <a:p>
            <a:pPr marL="609600" indent="-609600" algn="just">
              <a:buFontTx/>
              <a:buAutoNum type="arabicPeriod"/>
            </a:pPr>
            <a:r>
              <a:rPr lang="en-US" sz="2200" b="1" dirty="0">
                <a:latin typeface="Times New Roman" pitchFamily="18" charset="0"/>
                <a:cs typeface="Times New Roman" pitchFamily="18" charset="0"/>
              </a:rPr>
              <a:t>The iteration readiness review : </a:t>
            </a:r>
            <a:r>
              <a:rPr lang="en-US" sz="2200" dirty="0">
                <a:latin typeface="Times New Roman" pitchFamily="18" charset="0"/>
                <a:cs typeface="Times New Roman" pitchFamily="18" charset="0"/>
              </a:rPr>
              <a:t>This informal milestone is conducted at the start of each iteration to review the detailed iteration plan and the evaluation criteria that have been allocated to this iteration.</a:t>
            </a:r>
            <a:endParaRPr lang="en-US" sz="2200" b="1" dirty="0">
              <a:latin typeface="Times New Roman" pitchFamily="18" charset="0"/>
              <a:cs typeface="Times New Roman" pitchFamily="18" charset="0"/>
            </a:endParaRPr>
          </a:p>
          <a:p>
            <a:pPr marL="609600" indent="-609600" algn="just">
              <a:buFontTx/>
              <a:buAutoNum type="arabicPeriod"/>
            </a:pPr>
            <a:endParaRPr lang="en-US" sz="2200" b="1" dirty="0" smtClean="0">
              <a:latin typeface="Times New Roman" pitchFamily="18" charset="0"/>
              <a:cs typeface="Times New Roman" pitchFamily="18" charset="0"/>
            </a:endParaRPr>
          </a:p>
          <a:p>
            <a:pPr marL="609600" indent="-609600" algn="just">
              <a:buFontTx/>
              <a:buAutoNum type="arabicPeriod"/>
            </a:pPr>
            <a:r>
              <a:rPr lang="en-US" sz="2200" b="1" dirty="0" smtClean="0">
                <a:latin typeface="Times New Roman" pitchFamily="18" charset="0"/>
                <a:cs typeface="Times New Roman" pitchFamily="18" charset="0"/>
              </a:rPr>
              <a:t>The </a:t>
            </a:r>
            <a:r>
              <a:rPr lang="en-US" sz="2200" b="1" dirty="0">
                <a:latin typeface="Times New Roman" pitchFamily="18" charset="0"/>
                <a:cs typeface="Times New Roman" pitchFamily="18" charset="0"/>
              </a:rPr>
              <a:t>iteration assessment review : </a:t>
            </a:r>
            <a:r>
              <a:rPr lang="en-US" sz="2200" dirty="0">
                <a:latin typeface="Times New Roman" pitchFamily="18" charset="0"/>
                <a:cs typeface="Times New Roman" pitchFamily="18" charset="0"/>
              </a:rPr>
              <a:t>This informal milestone is conducted at the  end of each iteration to assess the degree to which the iteration achieved its objectives and satisfied its evaluation criteria, to review iteration results, to review qualification results, to determine the amount of rework to be done, and to review the impact of the iteration results on the plan for subsequent iterations</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152400" y="152400"/>
            <a:ext cx="8839200" cy="6553200"/>
          </a:xfrm>
        </p:spPr>
        <p:txBody>
          <a:bodyPr>
            <a:normAutofit/>
          </a:bodyPr>
          <a:lstStyle/>
          <a:p>
            <a:pPr marL="609600" indent="-609600" algn="just"/>
            <a:r>
              <a:rPr lang="en-US" sz="2200" dirty="0" smtClean="0">
                <a:latin typeface="Times New Roman" pitchFamily="18" charset="0"/>
                <a:cs typeface="Times New Roman" pitchFamily="18" charset="0"/>
              </a:rPr>
              <a:t>For </a:t>
            </a:r>
            <a:r>
              <a:rPr lang="en-US" sz="2200" dirty="0">
                <a:latin typeface="Times New Roman" pitchFamily="18" charset="0"/>
                <a:cs typeface="Times New Roman" pitchFamily="18" charset="0"/>
              </a:rPr>
              <a:t>longer iterations, more intermediate review points may be necessary.</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All </a:t>
            </a:r>
            <a:r>
              <a:rPr lang="en-US" sz="2200" dirty="0">
                <a:latin typeface="Times New Roman" pitchFamily="18" charset="0"/>
                <a:cs typeface="Times New Roman" pitchFamily="18" charset="0"/>
              </a:rPr>
              <a:t>iterations are not created equal.</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An </a:t>
            </a:r>
            <a:r>
              <a:rPr lang="en-US" sz="2200" dirty="0">
                <a:latin typeface="Times New Roman" pitchFamily="18" charset="0"/>
                <a:cs typeface="Times New Roman" pitchFamily="18" charset="0"/>
              </a:rPr>
              <a:t>iteration can take on very different forms and priorities, depending on where the project is in the life cycle.</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Early </a:t>
            </a:r>
            <a:r>
              <a:rPr lang="en-US" sz="2200" dirty="0">
                <a:latin typeface="Times New Roman" pitchFamily="18" charset="0"/>
                <a:cs typeface="Times New Roman" pitchFamily="18" charset="0"/>
              </a:rPr>
              <a:t>iterations focus on analysis and design, with substantial elements of discovery, experimentation, and risk assessment.</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Later </a:t>
            </a:r>
            <a:r>
              <a:rPr lang="en-US" sz="2200" dirty="0">
                <a:latin typeface="Times New Roman" pitchFamily="18" charset="0"/>
                <a:cs typeface="Times New Roman" pitchFamily="18" charset="0"/>
              </a:rPr>
              <a:t>iterations focus much more on completeness, consistency, usability, and change management</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152400" y="152400"/>
            <a:ext cx="8839200" cy="6553200"/>
          </a:xfrm>
        </p:spPr>
        <p:txBody>
          <a:bodyPr>
            <a:normAutofit/>
          </a:bodyPr>
          <a:lstStyle/>
          <a:p>
            <a:pPr marL="609600" indent="-609600"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milestones of an iteration and its associated evaluation criteria need to focus the engineering activities on the project priorities as defined in the overall software development plan, business case, and vision.</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format and content of these minor milestones tend to be highly dependent on the project and organizational culture.</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body" idx="1"/>
          </p:nvPr>
        </p:nvSpPr>
        <p:spPr>
          <a:xfrm>
            <a:off x="152400" y="152400"/>
            <a:ext cx="8839200" cy="6553200"/>
          </a:xfrm>
        </p:spPr>
        <p:txBody>
          <a:bodyPr/>
          <a:lstStyle/>
          <a:p>
            <a:pPr>
              <a:buFontTx/>
              <a:buNone/>
            </a:pPr>
            <a:r>
              <a:rPr lang="en-US" sz="2200" b="1" dirty="0">
                <a:latin typeface="Times New Roman" pitchFamily="18" charset="0"/>
                <a:cs typeface="Times New Roman" pitchFamily="18" charset="0"/>
              </a:rPr>
              <a:t>Typical minor milestones in the life cycle of an iteration</a:t>
            </a:r>
          </a:p>
          <a:p>
            <a:pPr>
              <a:buFontTx/>
              <a:buNone/>
            </a:pPr>
            <a:endParaRPr lang="en-US" sz="1600" b="1" dirty="0"/>
          </a:p>
          <a:p>
            <a:pPr>
              <a:buFontTx/>
              <a:buNone/>
            </a:pPr>
            <a:endParaRPr lang="en-US" sz="1600" b="1" dirty="0"/>
          </a:p>
        </p:txBody>
      </p:sp>
      <p:sp>
        <p:nvSpPr>
          <p:cNvPr id="64517" name="Rectangle 5"/>
          <p:cNvSpPr>
            <a:spLocks noChangeArrowheads="1"/>
          </p:cNvSpPr>
          <p:nvPr/>
        </p:nvSpPr>
        <p:spPr bwMode="auto">
          <a:xfrm>
            <a:off x="1143000" y="838200"/>
            <a:ext cx="2057400" cy="4572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Management </a:t>
            </a:r>
          </a:p>
        </p:txBody>
      </p:sp>
      <p:sp>
        <p:nvSpPr>
          <p:cNvPr id="64518" name="Rectangle 6"/>
          <p:cNvSpPr>
            <a:spLocks noChangeArrowheads="1"/>
          </p:cNvSpPr>
          <p:nvPr/>
        </p:nvSpPr>
        <p:spPr bwMode="auto">
          <a:xfrm>
            <a:off x="1676400" y="1295400"/>
            <a:ext cx="2286000" cy="3810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Requirements </a:t>
            </a:r>
          </a:p>
        </p:txBody>
      </p:sp>
      <p:sp>
        <p:nvSpPr>
          <p:cNvPr id="64519" name="Rectangle 7"/>
          <p:cNvSpPr>
            <a:spLocks noChangeArrowheads="1"/>
          </p:cNvSpPr>
          <p:nvPr/>
        </p:nvSpPr>
        <p:spPr bwMode="auto">
          <a:xfrm>
            <a:off x="2286000" y="1676400"/>
            <a:ext cx="2362200" cy="3810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Design </a:t>
            </a:r>
          </a:p>
        </p:txBody>
      </p:sp>
      <p:sp>
        <p:nvSpPr>
          <p:cNvPr id="64520" name="Rectangle 8"/>
          <p:cNvSpPr>
            <a:spLocks noChangeArrowheads="1"/>
          </p:cNvSpPr>
          <p:nvPr/>
        </p:nvSpPr>
        <p:spPr bwMode="auto">
          <a:xfrm>
            <a:off x="3048000" y="2057400"/>
            <a:ext cx="2743200" cy="3810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Implementation </a:t>
            </a:r>
          </a:p>
        </p:txBody>
      </p:sp>
      <p:sp>
        <p:nvSpPr>
          <p:cNvPr id="64521" name="Rectangle 9"/>
          <p:cNvSpPr>
            <a:spLocks noChangeArrowheads="1"/>
          </p:cNvSpPr>
          <p:nvPr/>
        </p:nvSpPr>
        <p:spPr bwMode="auto">
          <a:xfrm>
            <a:off x="3886200" y="2438400"/>
            <a:ext cx="3124200" cy="3810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Assessment </a:t>
            </a:r>
          </a:p>
        </p:txBody>
      </p:sp>
      <p:sp>
        <p:nvSpPr>
          <p:cNvPr id="64522" name="Rectangle 10"/>
          <p:cNvSpPr>
            <a:spLocks noChangeArrowheads="1"/>
          </p:cNvSpPr>
          <p:nvPr/>
        </p:nvSpPr>
        <p:spPr bwMode="auto">
          <a:xfrm>
            <a:off x="4876800" y="2819400"/>
            <a:ext cx="2819400" cy="3810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Deployment </a:t>
            </a:r>
          </a:p>
        </p:txBody>
      </p:sp>
      <p:sp>
        <p:nvSpPr>
          <p:cNvPr id="64523" name="AutoShape 11"/>
          <p:cNvSpPr>
            <a:spLocks noChangeArrowheads="1"/>
          </p:cNvSpPr>
          <p:nvPr/>
        </p:nvSpPr>
        <p:spPr bwMode="auto">
          <a:xfrm>
            <a:off x="990600" y="1295400"/>
            <a:ext cx="381000" cy="381000"/>
          </a:xfrm>
          <a:prstGeom prst="triangle">
            <a:avLst>
              <a:gd name="adj" fmla="val 50000"/>
            </a:avLst>
          </a:prstGeom>
          <a:solidFill>
            <a:schemeClr val="tx1"/>
          </a:solidFill>
          <a:ln w="9525">
            <a:solidFill>
              <a:schemeClr val="tx1"/>
            </a:solidFill>
            <a:miter lim="800000"/>
          </a:ln>
          <a:effectLst/>
        </p:spPr>
        <p:txBody>
          <a:bodyPr wrap="none" anchor="ctr"/>
          <a:lstStyle/>
          <a:p>
            <a:endParaRPr lang="en-US"/>
          </a:p>
        </p:txBody>
      </p:sp>
      <p:sp>
        <p:nvSpPr>
          <p:cNvPr id="64524" name="AutoShape 12"/>
          <p:cNvSpPr>
            <a:spLocks noChangeArrowheads="1"/>
          </p:cNvSpPr>
          <p:nvPr/>
        </p:nvSpPr>
        <p:spPr bwMode="auto">
          <a:xfrm>
            <a:off x="2133600" y="2057400"/>
            <a:ext cx="381000" cy="381000"/>
          </a:xfrm>
          <a:prstGeom prst="triangle">
            <a:avLst>
              <a:gd name="adj" fmla="val 50000"/>
            </a:avLst>
          </a:prstGeom>
          <a:solidFill>
            <a:schemeClr val="tx1"/>
          </a:solidFill>
          <a:ln w="9525">
            <a:solidFill>
              <a:schemeClr val="tx1"/>
            </a:solidFill>
            <a:miter lim="800000"/>
          </a:ln>
          <a:effectLst/>
        </p:spPr>
        <p:txBody>
          <a:bodyPr wrap="none" anchor="ctr"/>
          <a:lstStyle/>
          <a:p>
            <a:endParaRPr lang="en-US"/>
          </a:p>
        </p:txBody>
      </p:sp>
      <p:sp>
        <p:nvSpPr>
          <p:cNvPr id="64525" name="AutoShape 13"/>
          <p:cNvSpPr>
            <a:spLocks noChangeArrowheads="1"/>
          </p:cNvSpPr>
          <p:nvPr/>
        </p:nvSpPr>
        <p:spPr bwMode="auto">
          <a:xfrm>
            <a:off x="2895600" y="2438400"/>
            <a:ext cx="381000" cy="381000"/>
          </a:xfrm>
          <a:prstGeom prst="triangle">
            <a:avLst>
              <a:gd name="adj" fmla="val 50000"/>
            </a:avLst>
          </a:prstGeom>
          <a:solidFill>
            <a:schemeClr val="tx1"/>
          </a:solidFill>
          <a:ln w="9525">
            <a:solidFill>
              <a:schemeClr val="tx1"/>
            </a:solidFill>
            <a:miter lim="800000"/>
          </a:ln>
          <a:effectLst/>
        </p:spPr>
        <p:txBody>
          <a:bodyPr wrap="none" anchor="ctr"/>
          <a:lstStyle/>
          <a:p>
            <a:endParaRPr lang="en-US"/>
          </a:p>
        </p:txBody>
      </p:sp>
      <p:sp>
        <p:nvSpPr>
          <p:cNvPr id="64526" name="AutoShape 14"/>
          <p:cNvSpPr>
            <a:spLocks noChangeArrowheads="1"/>
          </p:cNvSpPr>
          <p:nvPr/>
        </p:nvSpPr>
        <p:spPr bwMode="auto">
          <a:xfrm>
            <a:off x="5486400" y="3200400"/>
            <a:ext cx="381000" cy="381000"/>
          </a:xfrm>
          <a:prstGeom prst="triangle">
            <a:avLst>
              <a:gd name="adj" fmla="val 50000"/>
            </a:avLst>
          </a:prstGeom>
          <a:solidFill>
            <a:schemeClr val="tx1"/>
          </a:solidFill>
          <a:ln w="9525">
            <a:solidFill>
              <a:schemeClr val="tx1"/>
            </a:solidFill>
            <a:miter lim="800000"/>
          </a:ln>
          <a:effectLst/>
        </p:spPr>
        <p:txBody>
          <a:bodyPr wrap="none" anchor="ctr"/>
          <a:lstStyle/>
          <a:p>
            <a:endParaRPr lang="en-US"/>
          </a:p>
        </p:txBody>
      </p:sp>
      <p:sp>
        <p:nvSpPr>
          <p:cNvPr id="64527" name="AutoShape 15"/>
          <p:cNvSpPr>
            <a:spLocks noChangeArrowheads="1"/>
          </p:cNvSpPr>
          <p:nvPr/>
        </p:nvSpPr>
        <p:spPr bwMode="auto">
          <a:xfrm>
            <a:off x="7467600" y="3200400"/>
            <a:ext cx="381000" cy="381000"/>
          </a:xfrm>
          <a:prstGeom prst="triangle">
            <a:avLst>
              <a:gd name="adj" fmla="val 50000"/>
            </a:avLst>
          </a:prstGeom>
          <a:solidFill>
            <a:schemeClr val="tx1"/>
          </a:solidFill>
          <a:ln w="9525">
            <a:solidFill>
              <a:schemeClr val="tx1"/>
            </a:solidFill>
            <a:miter lim="800000"/>
          </a:ln>
          <a:effectLst/>
        </p:spPr>
        <p:txBody>
          <a:bodyPr wrap="none" anchor="ctr"/>
          <a:lstStyle/>
          <a:p>
            <a:endParaRPr lang="en-US"/>
          </a:p>
        </p:txBody>
      </p:sp>
      <p:sp>
        <p:nvSpPr>
          <p:cNvPr id="64528" name="Line 16"/>
          <p:cNvSpPr>
            <a:spLocks noChangeShapeType="1"/>
          </p:cNvSpPr>
          <p:nvPr/>
        </p:nvSpPr>
        <p:spPr bwMode="auto">
          <a:xfrm>
            <a:off x="1143000" y="1676400"/>
            <a:ext cx="0" cy="4191000"/>
          </a:xfrm>
          <a:prstGeom prst="line">
            <a:avLst/>
          </a:prstGeom>
          <a:noFill/>
          <a:ln w="9525">
            <a:solidFill>
              <a:schemeClr val="tx1"/>
            </a:solidFill>
            <a:round/>
          </a:ln>
          <a:effectLst/>
        </p:spPr>
        <p:txBody>
          <a:bodyPr/>
          <a:lstStyle/>
          <a:p>
            <a:endParaRPr lang="en-US"/>
          </a:p>
        </p:txBody>
      </p:sp>
      <p:sp>
        <p:nvSpPr>
          <p:cNvPr id="64529" name="Line 17"/>
          <p:cNvSpPr>
            <a:spLocks noChangeShapeType="1"/>
          </p:cNvSpPr>
          <p:nvPr/>
        </p:nvSpPr>
        <p:spPr bwMode="auto">
          <a:xfrm>
            <a:off x="2286000" y="2438400"/>
            <a:ext cx="0" cy="3429000"/>
          </a:xfrm>
          <a:prstGeom prst="line">
            <a:avLst/>
          </a:prstGeom>
          <a:noFill/>
          <a:ln w="9525">
            <a:solidFill>
              <a:schemeClr val="tx1"/>
            </a:solidFill>
            <a:round/>
          </a:ln>
          <a:effectLst/>
        </p:spPr>
        <p:txBody>
          <a:bodyPr/>
          <a:lstStyle/>
          <a:p>
            <a:endParaRPr lang="en-US"/>
          </a:p>
        </p:txBody>
      </p:sp>
      <p:sp>
        <p:nvSpPr>
          <p:cNvPr id="64530" name="Line 18"/>
          <p:cNvSpPr>
            <a:spLocks noChangeShapeType="1"/>
          </p:cNvSpPr>
          <p:nvPr/>
        </p:nvSpPr>
        <p:spPr bwMode="auto">
          <a:xfrm>
            <a:off x="3048000" y="2819400"/>
            <a:ext cx="0" cy="3048000"/>
          </a:xfrm>
          <a:prstGeom prst="line">
            <a:avLst/>
          </a:prstGeom>
          <a:noFill/>
          <a:ln w="9525">
            <a:solidFill>
              <a:schemeClr val="tx1"/>
            </a:solidFill>
            <a:round/>
          </a:ln>
          <a:effectLst/>
        </p:spPr>
        <p:txBody>
          <a:bodyPr/>
          <a:lstStyle/>
          <a:p>
            <a:endParaRPr lang="en-US"/>
          </a:p>
        </p:txBody>
      </p:sp>
      <p:sp>
        <p:nvSpPr>
          <p:cNvPr id="64531" name="Line 19"/>
          <p:cNvSpPr>
            <a:spLocks noChangeShapeType="1"/>
          </p:cNvSpPr>
          <p:nvPr/>
        </p:nvSpPr>
        <p:spPr bwMode="auto">
          <a:xfrm>
            <a:off x="5715000" y="3581400"/>
            <a:ext cx="0" cy="2286000"/>
          </a:xfrm>
          <a:prstGeom prst="line">
            <a:avLst/>
          </a:prstGeom>
          <a:noFill/>
          <a:ln w="9525">
            <a:solidFill>
              <a:schemeClr val="tx1"/>
            </a:solidFill>
            <a:round/>
          </a:ln>
          <a:effectLst/>
        </p:spPr>
        <p:txBody>
          <a:bodyPr/>
          <a:lstStyle/>
          <a:p>
            <a:endParaRPr lang="en-US"/>
          </a:p>
        </p:txBody>
      </p:sp>
      <p:sp>
        <p:nvSpPr>
          <p:cNvPr id="64532" name="Line 20"/>
          <p:cNvSpPr>
            <a:spLocks noChangeShapeType="1"/>
          </p:cNvSpPr>
          <p:nvPr/>
        </p:nvSpPr>
        <p:spPr bwMode="auto">
          <a:xfrm>
            <a:off x="7620000" y="3581400"/>
            <a:ext cx="0" cy="2286000"/>
          </a:xfrm>
          <a:prstGeom prst="line">
            <a:avLst/>
          </a:prstGeom>
          <a:noFill/>
          <a:ln w="9525">
            <a:solidFill>
              <a:schemeClr val="tx1"/>
            </a:solidFill>
            <a:round/>
          </a:ln>
          <a:effectLst/>
        </p:spPr>
        <p:txBody>
          <a:bodyPr/>
          <a:lstStyle/>
          <a:p>
            <a:endParaRPr lang="en-US"/>
          </a:p>
        </p:txBody>
      </p:sp>
      <p:sp>
        <p:nvSpPr>
          <p:cNvPr id="64533" name="Rectangle 21"/>
          <p:cNvSpPr>
            <a:spLocks noChangeArrowheads="1"/>
          </p:cNvSpPr>
          <p:nvPr/>
        </p:nvSpPr>
        <p:spPr bwMode="auto">
          <a:xfrm>
            <a:off x="1143000" y="4495800"/>
            <a:ext cx="6477000" cy="381000"/>
          </a:xfrm>
          <a:prstGeom prst="rect">
            <a:avLst/>
          </a:prstGeom>
          <a:solidFill>
            <a:srgbClr val="D0CDD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Iteration N</a:t>
            </a:r>
          </a:p>
        </p:txBody>
      </p:sp>
      <p:sp>
        <p:nvSpPr>
          <p:cNvPr id="64534" name="AutoShape 22"/>
          <p:cNvSpPr>
            <a:spLocks noChangeArrowheads="1"/>
          </p:cNvSpPr>
          <p:nvPr/>
        </p:nvSpPr>
        <p:spPr bwMode="auto">
          <a:xfrm rot="-5400000">
            <a:off x="6248400" y="2743200"/>
            <a:ext cx="457200" cy="4724400"/>
          </a:xfrm>
          <a:prstGeom prst="flowChartDocument">
            <a:avLst/>
          </a:prstGeom>
          <a:solidFill>
            <a:schemeClr val="accent1"/>
          </a:solidFill>
          <a:ln w="9525">
            <a:solidFill>
              <a:schemeClr val="tx1"/>
            </a:solidFill>
            <a:miter lim="800000"/>
          </a:ln>
          <a:effectLst/>
        </p:spPr>
        <p:txBody>
          <a:bodyPr vert="eaVert" wrap="none" anchor="ctr"/>
          <a:lstStyle/>
          <a:p>
            <a:pPr algn="ctr"/>
            <a:r>
              <a:rPr lang="en-US" b="1" dirty="0">
                <a:latin typeface="Times New Roman" pitchFamily="18" charset="0"/>
                <a:cs typeface="Times New Roman" pitchFamily="18" charset="0"/>
              </a:rPr>
              <a:t>Iteration N + 1 </a:t>
            </a:r>
          </a:p>
        </p:txBody>
      </p:sp>
      <p:sp>
        <p:nvSpPr>
          <p:cNvPr id="64535" name="AutoShape 23"/>
          <p:cNvSpPr>
            <a:spLocks noChangeArrowheads="1"/>
          </p:cNvSpPr>
          <p:nvPr/>
        </p:nvSpPr>
        <p:spPr bwMode="auto">
          <a:xfrm rot="5400000">
            <a:off x="1371600" y="2819400"/>
            <a:ext cx="457200" cy="2895600"/>
          </a:xfrm>
          <a:prstGeom prst="flowChartDocument">
            <a:avLst/>
          </a:prstGeom>
          <a:solidFill>
            <a:schemeClr val="accent1"/>
          </a:solidFill>
          <a:ln w="9525">
            <a:solidFill>
              <a:schemeClr val="tx1"/>
            </a:solidFill>
            <a:miter lim="800000"/>
          </a:ln>
          <a:effectLst/>
        </p:spPr>
        <p:txBody>
          <a:bodyPr rot="10800000" vert="eaVert" wrap="none" anchor="ctr"/>
          <a:lstStyle/>
          <a:p>
            <a:pPr algn="ctr"/>
            <a:r>
              <a:rPr lang="en-US" b="1" dirty="0">
                <a:latin typeface="Times New Roman" pitchFamily="18" charset="0"/>
                <a:cs typeface="Times New Roman" pitchFamily="18" charset="0"/>
              </a:rPr>
              <a:t>Iteration N - 1</a:t>
            </a:r>
          </a:p>
        </p:txBody>
      </p:sp>
      <p:sp>
        <p:nvSpPr>
          <p:cNvPr id="64537" name="Text Box 25"/>
          <p:cNvSpPr txBox="1">
            <a:spLocks noChangeArrowheads="1"/>
          </p:cNvSpPr>
          <p:nvPr/>
        </p:nvSpPr>
        <p:spPr bwMode="auto">
          <a:xfrm>
            <a:off x="533400" y="5943600"/>
            <a:ext cx="1295400" cy="646331"/>
          </a:xfrm>
          <a:prstGeom prst="rect">
            <a:avLst/>
          </a:prstGeom>
          <a:noFill/>
          <a:ln w="9525">
            <a:noFill/>
            <a:miter lim="800000"/>
          </a:ln>
          <a:effectLst/>
        </p:spPr>
        <p:txBody>
          <a:bodyPr>
            <a:spAutoFit/>
          </a:bodyPr>
          <a:lstStyle/>
          <a:p>
            <a:pPr>
              <a:spcBef>
                <a:spcPct val="50000"/>
              </a:spcBef>
            </a:pPr>
            <a:r>
              <a:rPr lang="en-US" b="1" dirty="0">
                <a:latin typeface="Times New Roman" pitchFamily="18" charset="0"/>
                <a:cs typeface="Times New Roman" pitchFamily="18" charset="0"/>
              </a:rPr>
              <a:t>Iteration N Initiation</a:t>
            </a:r>
          </a:p>
        </p:txBody>
      </p:sp>
      <p:sp>
        <p:nvSpPr>
          <p:cNvPr id="64538" name="Text Box 26"/>
          <p:cNvSpPr txBox="1">
            <a:spLocks noChangeArrowheads="1"/>
          </p:cNvSpPr>
          <p:nvPr/>
        </p:nvSpPr>
        <p:spPr bwMode="auto">
          <a:xfrm>
            <a:off x="1676400" y="5867400"/>
            <a:ext cx="1219200" cy="923330"/>
          </a:xfrm>
          <a:prstGeom prst="rect">
            <a:avLst/>
          </a:prstGeom>
          <a:noFill/>
          <a:ln w="9525">
            <a:noFill/>
            <a:miter lim="800000"/>
          </a:ln>
          <a:effectLst/>
        </p:spPr>
        <p:txBody>
          <a:bodyPr wrap="square">
            <a:spAutoFit/>
          </a:bodyPr>
          <a:lstStyle/>
          <a:p>
            <a:pPr>
              <a:spcBef>
                <a:spcPct val="50000"/>
              </a:spcBef>
            </a:pPr>
            <a:r>
              <a:rPr lang="en-US" b="1" dirty="0">
                <a:latin typeface="Times New Roman" pitchFamily="18" charset="0"/>
                <a:cs typeface="Times New Roman" pitchFamily="18" charset="0"/>
              </a:rPr>
              <a:t>Iteration Readiness Review</a:t>
            </a:r>
          </a:p>
        </p:txBody>
      </p:sp>
      <p:sp>
        <p:nvSpPr>
          <p:cNvPr id="64539" name="Text Box 27"/>
          <p:cNvSpPr txBox="1">
            <a:spLocks noChangeArrowheads="1"/>
          </p:cNvSpPr>
          <p:nvPr/>
        </p:nvSpPr>
        <p:spPr bwMode="auto">
          <a:xfrm>
            <a:off x="2743200" y="5915025"/>
            <a:ext cx="1524000" cy="923330"/>
          </a:xfrm>
          <a:prstGeom prst="rect">
            <a:avLst/>
          </a:prstGeom>
          <a:noFill/>
          <a:ln w="9525">
            <a:noFill/>
            <a:miter lim="800000"/>
          </a:ln>
          <a:effectLst/>
        </p:spPr>
        <p:txBody>
          <a:bodyPr wrap="square">
            <a:spAutoFit/>
          </a:bodyPr>
          <a:lstStyle/>
          <a:p>
            <a:pPr>
              <a:spcBef>
                <a:spcPct val="50000"/>
              </a:spcBef>
            </a:pPr>
            <a:r>
              <a:rPr lang="en-US" b="1" dirty="0">
                <a:latin typeface="Times New Roman" pitchFamily="18" charset="0"/>
                <a:cs typeface="Times New Roman" pitchFamily="18" charset="0"/>
              </a:rPr>
              <a:t>Iteration Design Walkthrough</a:t>
            </a:r>
          </a:p>
        </p:txBody>
      </p:sp>
      <p:sp>
        <p:nvSpPr>
          <p:cNvPr id="64540" name="Text Box 28"/>
          <p:cNvSpPr txBox="1">
            <a:spLocks noChangeArrowheads="1"/>
          </p:cNvSpPr>
          <p:nvPr/>
        </p:nvSpPr>
        <p:spPr bwMode="auto">
          <a:xfrm>
            <a:off x="5334000" y="5867400"/>
            <a:ext cx="1447800" cy="923330"/>
          </a:xfrm>
          <a:prstGeom prst="rect">
            <a:avLst/>
          </a:prstGeom>
          <a:noFill/>
          <a:ln w="9525">
            <a:noFill/>
            <a:miter lim="800000"/>
          </a:ln>
          <a:effectLst/>
        </p:spPr>
        <p:txBody>
          <a:bodyPr>
            <a:spAutoFit/>
          </a:bodyPr>
          <a:lstStyle/>
          <a:p>
            <a:pPr>
              <a:spcBef>
                <a:spcPct val="50000"/>
              </a:spcBef>
            </a:pPr>
            <a:r>
              <a:rPr lang="en-US" b="1" dirty="0">
                <a:latin typeface="Times New Roman" pitchFamily="18" charset="0"/>
                <a:cs typeface="Times New Roman" pitchFamily="18" charset="0"/>
              </a:rPr>
              <a:t>Iteration Assessment Review</a:t>
            </a:r>
          </a:p>
        </p:txBody>
      </p:sp>
      <p:sp>
        <p:nvSpPr>
          <p:cNvPr id="64541" name="Text Box 29"/>
          <p:cNvSpPr txBox="1">
            <a:spLocks noChangeArrowheads="1"/>
          </p:cNvSpPr>
          <p:nvPr/>
        </p:nvSpPr>
        <p:spPr bwMode="auto">
          <a:xfrm>
            <a:off x="7239000" y="5943600"/>
            <a:ext cx="1219200" cy="304800"/>
          </a:xfrm>
          <a:prstGeom prst="rect">
            <a:avLst/>
          </a:prstGeom>
          <a:noFill/>
          <a:ln w="9525">
            <a:noFill/>
            <a:miter lim="800000"/>
          </a:ln>
          <a:effectLst/>
        </p:spPr>
        <p:txBody>
          <a:bodyPr>
            <a:spAutoFit/>
          </a:bodyPr>
          <a:lstStyle/>
          <a:p>
            <a:pPr>
              <a:spcBef>
                <a:spcPct val="50000"/>
              </a:spcBef>
            </a:pPr>
            <a:endParaRPr lang="en-US"/>
          </a:p>
        </p:txBody>
      </p:sp>
      <p:sp>
        <p:nvSpPr>
          <p:cNvPr id="64542" name="Text Box 30"/>
          <p:cNvSpPr txBox="1">
            <a:spLocks noChangeArrowheads="1"/>
          </p:cNvSpPr>
          <p:nvPr/>
        </p:nvSpPr>
        <p:spPr bwMode="auto">
          <a:xfrm>
            <a:off x="7010400" y="5943600"/>
            <a:ext cx="1447800" cy="646331"/>
          </a:xfrm>
          <a:prstGeom prst="rect">
            <a:avLst/>
          </a:prstGeom>
          <a:noFill/>
          <a:ln w="9525">
            <a:noFill/>
            <a:miter lim="800000"/>
          </a:ln>
          <a:effectLst/>
        </p:spPr>
        <p:txBody>
          <a:bodyPr>
            <a:spAutoFit/>
          </a:bodyPr>
          <a:lstStyle/>
          <a:p>
            <a:pPr>
              <a:spcBef>
                <a:spcPct val="50000"/>
              </a:spcBef>
            </a:pPr>
            <a:r>
              <a:rPr lang="en-US" b="1" dirty="0">
                <a:latin typeface="Times New Roman" pitchFamily="18" charset="0"/>
                <a:cs typeface="Times New Roman" pitchFamily="18" charset="0"/>
              </a:rPr>
              <a:t>Iteration N Closeout</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body" idx="1"/>
          </p:nvPr>
        </p:nvSpPr>
        <p:spPr>
          <a:xfrm>
            <a:off x="152400" y="152400"/>
            <a:ext cx="8839200" cy="6553200"/>
          </a:xfrm>
        </p:spPr>
        <p:txBody>
          <a:bodyPr>
            <a:normAutofit/>
          </a:bodyPr>
          <a:lstStyle/>
          <a:p>
            <a:pPr marL="609600" indent="-609600" algn="just">
              <a:buFontTx/>
              <a:buNone/>
            </a:pPr>
            <a:r>
              <a:rPr lang="en-US" sz="2200" b="1" dirty="0">
                <a:latin typeface="Times New Roman" pitchFamily="18" charset="0"/>
                <a:cs typeface="Times New Roman" pitchFamily="18" charset="0"/>
              </a:rPr>
              <a:t>Periodic Status Assessments</a:t>
            </a:r>
          </a:p>
          <a:p>
            <a:pPr marL="609600" indent="-609600" algn="just">
              <a:buFontTx/>
              <a:buNone/>
            </a:pPr>
            <a:endParaRPr lang="en-US" sz="2200" dirty="0">
              <a:latin typeface="Times New Roman" pitchFamily="18" charset="0"/>
              <a:cs typeface="Times New Roman" pitchFamily="18" charset="0"/>
            </a:endParaRPr>
          </a:p>
          <a:p>
            <a:pPr marL="609600" indent="-609600" algn="just"/>
            <a:r>
              <a:rPr lang="en-US" sz="2200" dirty="0">
                <a:latin typeface="Times New Roman" pitchFamily="18" charset="0"/>
                <a:cs typeface="Times New Roman" pitchFamily="18" charset="0"/>
              </a:rPr>
              <a:t>Managing risks require continuous attention to all the interacting activities of  a software development effort.</a:t>
            </a:r>
          </a:p>
          <a:p>
            <a:pPr marL="609600" indent="-609600" algn="just"/>
            <a:endParaRPr lang="en-US" sz="2200" dirty="0">
              <a:latin typeface="Times New Roman" pitchFamily="18" charset="0"/>
              <a:cs typeface="Times New Roman" pitchFamily="18" charset="0"/>
            </a:endParaRPr>
          </a:p>
          <a:p>
            <a:pPr marL="609600" indent="-609600" algn="just"/>
            <a:r>
              <a:rPr lang="en-US" sz="2200" dirty="0">
                <a:latin typeface="Times New Roman" pitchFamily="18" charset="0"/>
                <a:cs typeface="Times New Roman" pitchFamily="18" charset="0"/>
              </a:rPr>
              <a:t>Periodic status assessments are management reviews conducted at regular intervals </a:t>
            </a:r>
            <a:r>
              <a:rPr lang="en-US" sz="2200" dirty="0" smtClean="0">
                <a:latin typeface="Times New Roman" pitchFamily="18" charset="0"/>
                <a:cs typeface="Times New Roman" pitchFamily="18" charset="0"/>
              </a:rPr>
              <a:t>to </a:t>
            </a:r>
            <a:r>
              <a:rPr lang="en-US" sz="2200" dirty="0">
                <a:latin typeface="Times New Roman" pitchFamily="18" charset="0"/>
                <a:cs typeface="Times New Roman" pitchFamily="18" charset="0"/>
              </a:rPr>
              <a:t>address progress and quality indicators, ensure continuous attention to project dynamics, and maintain open communications among all stakeholders.</a:t>
            </a:r>
          </a:p>
          <a:p>
            <a:pPr marL="609600" indent="-609600" algn="just"/>
            <a:endParaRPr lang="en-US" sz="2200" dirty="0">
              <a:latin typeface="Times New Roman" pitchFamily="18" charset="0"/>
              <a:cs typeface="Times New Roman" pitchFamily="18" charset="0"/>
            </a:endParaRPr>
          </a:p>
          <a:p>
            <a:pPr marL="609600" indent="-609600" algn="just"/>
            <a:r>
              <a:rPr lang="en-US" sz="2200" dirty="0">
                <a:latin typeface="Times New Roman" pitchFamily="18" charset="0"/>
                <a:cs typeface="Times New Roman" pitchFamily="18" charset="0"/>
              </a:rPr>
              <a:t>The principal objective of these assessments is to ensure that the expectations of all stakeholders are synchronized and consistent. Stakeholders can be contractor, customer, user, subcontractor.</a:t>
            </a:r>
          </a:p>
          <a:p>
            <a:pPr marL="609600" indent="-609600" algn="just"/>
            <a:endParaRPr lang="en-US" sz="2200" dirty="0">
              <a:latin typeface="Times New Roman" pitchFamily="18" charset="0"/>
              <a:cs typeface="Times New Roman" pitchFamily="18" charset="0"/>
            </a:endParaRPr>
          </a:p>
          <a:p>
            <a:pPr marL="609600" indent="-609600" algn="just"/>
            <a:r>
              <a:rPr lang="en-US" sz="2200" dirty="0">
                <a:latin typeface="Times New Roman" pitchFamily="18" charset="0"/>
                <a:cs typeface="Times New Roman" pitchFamily="18" charset="0"/>
              </a:rPr>
              <a:t>They serve as project snapshots. </a:t>
            </a:r>
          </a:p>
          <a:p>
            <a:pPr marL="609600" indent="-609600" algn="just">
              <a:buFontTx/>
              <a:buAutoNum type="arabicPeriod"/>
            </a:pP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body" idx="1"/>
          </p:nvPr>
        </p:nvSpPr>
        <p:spPr>
          <a:xfrm>
            <a:off x="152400" y="152400"/>
            <a:ext cx="8839200" cy="6553200"/>
          </a:xfrm>
        </p:spPr>
        <p:txBody>
          <a:bodyPr>
            <a:normAutofit/>
          </a:bodyPr>
          <a:lstStyle/>
          <a:p>
            <a:pPr marL="609600" indent="-609600" algn="just">
              <a:buNone/>
            </a:pPr>
            <a:r>
              <a:rPr lang="en-US" sz="2200" dirty="0" smtClean="0">
                <a:latin typeface="Times New Roman" pitchFamily="18" charset="0"/>
                <a:cs typeface="Times New Roman" pitchFamily="18" charset="0"/>
              </a:rPr>
              <a:t>Status assessments provide the following :</a:t>
            </a:r>
          </a:p>
          <a:p>
            <a:pPr marL="609600" indent="-609600" algn="just">
              <a:buNone/>
            </a:pPr>
            <a:endParaRPr lang="en-US" sz="1200" dirty="0" smtClean="0">
              <a:latin typeface="Times New Roman" pitchFamily="18" charset="0"/>
              <a:cs typeface="Times New Roman" pitchFamily="18" charset="0"/>
            </a:endParaRPr>
          </a:p>
          <a:p>
            <a:pPr marL="609600" indent="-609600" algn="just">
              <a:buFontTx/>
              <a:buAutoNum type="arabicPeriod"/>
            </a:pPr>
            <a:r>
              <a:rPr lang="en-US" sz="2200" dirty="0" smtClean="0">
                <a:latin typeface="Times New Roman" pitchFamily="18" charset="0"/>
                <a:cs typeface="Times New Roman" pitchFamily="18" charset="0"/>
              </a:rPr>
              <a:t>A </a:t>
            </a:r>
            <a:r>
              <a:rPr lang="en-US" sz="2200" dirty="0">
                <a:latin typeface="Times New Roman" pitchFamily="18" charset="0"/>
                <a:cs typeface="Times New Roman" pitchFamily="18" charset="0"/>
              </a:rPr>
              <a:t>mechanism for openly addressing, communicating, and resolving management issues, technical issues, and project risks.</a:t>
            </a:r>
          </a:p>
          <a:p>
            <a:pPr marL="609600" indent="-609600" algn="just">
              <a:buFontTx/>
              <a:buAutoNum type="arabicPeriod"/>
            </a:pPr>
            <a:r>
              <a:rPr lang="en-US" sz="2200" dirty="0">
                <a:latin typeface="Times New Roman" pitchFamily="18" charset="0"/>
                <a:cs typeface="Times New Roman" pitchFamily="18" charset="0"/>
              </a:rPr>
              <a:t>Objective data derived directly from on-going activities and evolving product configurations.</a:t>
            </a:r>
          </a:p>
          <a:p>
            <a:pPr marL="609600" indent="-609600" algn="just">
              <a:buFontTx/>
              <a:buAutoNum type="arabicPeriod"/>
            </a:pPr>
            <a:r>
              <a:rPr lang="en-US" sz="2200" dirty="0">
                <a:latin typeface="Times New Roman" pitchFamily="18" charset="0"/>
                <a:cs typeface="Times New Roman" pitchFamily="18" charset="0"/>
              </a:rPr>
              <a:t>A mechanism for disseminating process, progress, quality trends, practices, and experience information to and from all stakeholders in an open forum.</a:t>
            </a:r>
          </a:p>
          <a:p>
            <a:pPr marL="609600" indent="-609600" algn="just"/>
            <a:endParaRPr lang="en-US" sz="1200" dirty="0">
              <a:latin typeface="Times New Roman" pitchFamily="18" charset="0"/>
              <a:cs typeface="Times New Roman" pitchFamily="18" charset="0"/>
            </a:endParaRPr>
          </a:p>
          <a:p>
            <a:pPr marL="609600" indent="-609600" algn="just"/>
            <a:r>
              <a:rPr lang="en-US" sz="2200" dirty="0">
                <a:latin typeface="Times New Roman" pitchFamily="18" charset="0"/>
                <a:cs typeface="Times New Roman" pitchFamily="18" charset="0"/>
              </a:rPr>
              <a:t>Recurring themes from unsuccessful projects include status assessments that are </a:t>
            </a:r>
          </a:p>
          <a:p>
            <a:pPr marL="609600" indent="-609600" algn="just">
              <a:buFontTx/>
              <a:buAutoNum type="arabicPeriod"/>
            </a:pPr>
            <a:endParaRPr lang="en-US" sz="1200" dirty="0">
              <a:latin typeface="Times New Roman" pitchFamily="18" charset="0"/>
              <a:cs typeface="Times New Roman" pitchFamily="18" charset="0"/>
            </a:endParaRPr>
          </a:p>
          <a:p>
            <a:pPr marL="609600" indent="-609600" algn="just">
              <a:buFontTx/>
              <a:buAutoNum type="arabicPeriod"/>
            </a:pPr>
            <a:r>
              <a:rPr lang="en-US" sz="2200" dirty="0">
                <a:latin typeface="Times New Roman" pitchFamily="18" charset="0"/>
                <a:cs typeface="Times New Roman" pitchFamily="18" charset="0"/>
              </a:rPr>
              <a:t>High-overhead activities, because the work associated with generating the status is separate from the everyday work.</a:t>
            </a:r>
          </a:p>
          <a:p>
            <a:pPr marL="609600" indent="-609600" algn="just">
              <a:buFontTx/>
              <a:buAutoNum type="arabicPeriod"/>
            </a:pPr>
            <a:r>
              <a:rPr lang="en-US" sz="2200" dirty="0">
                <a:latin typeface="Times New Roman" pitchFamily="18" charset="0"/>
                <a:cs typeface="Times New Roman" pitchFamily="18" charset="0"/>
              </a:rPr>
              <a:t>Frequently cancelled, because of higher priority issues that require resolution.</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body" idx="1"/>
          </p:nvPr>
        </p:nvSpPr>
        <p:spPr>
          <a:xfrm>
            <a:off x="152400" y="152400"/>
            <a:ext cx="8763000" cy="6553200"/>
          </a:xfrm>
        </p:spPr>
        <p:txBody>
          <a:bodyPr>
            <a:normAutofit/>
          </a:bodyPr>
          <a:lstStyle/>
          <a:p>
            <a:pPr algn="just"/>
            <a:r>
              <a:rPr lang="en-US" sz="2200" dirty="0">
                <a:latin typeface="Times New Roman" pitchFamily="18" charset="0"/>
                <a:cs typeface="Times New Roman" pitchFamily="18" charset="0"/>
              </a:rPr>
              <a:t>Recurring themes from successful projects include status assessments that are</a:t>
            </a:r>
          </a:p>
          <a:p>
            <a:pPr algn="just">
              <a:buFontTx/>
              <a:buAutoNum type="arabicPeriod"/>
            </a:pPr>
            <a:endParaRPr lang="en-US" sz="2200" dirty="0">
              <a:latin typeface="Times New Roman" pitchFamily="18" charset="0"/>
              <a:cs typeface="Times New Roman" pitchFamily="18" charset="0"/>
            </a:endParaRPr>
          </a:p>
          <a:p>
            <a:pPr algn="just">
              <a:buFontTx/>
              <a:buAutoNum type="arabicPeriod"/>
            </a:pPr>
            <a:r>
              <a:rPr lang="en-US" sz="2200" dirty="0">
                <a:latin typeface="Times New Roman" pitchFamily="18" charset="0"/>
                <a:cs typeface="Times New Roman" pitchFamily="18" charset="0"/>
              </a:rPr>
              <a:t>Low-overhead activities, because the material already exists as everyday management data</a:t>
            </a:r>
          </a:p>
          <a:p>
            <a:pPr algn="just">
              <a:buFontTx/>
              <a:buAutoNum type="arabicPeriod"/>
            </a:pPr>
            <a:r>
              <a:rPr lang="en-US" sz="2200" dirty="0">
                <a:latin typeface="Times New Roman" pitchFamily="18" charset="0"/>
                <a:cs typeface="Times New Roman" pitchFamily="18" charset="0"/>
              </a:rPr>
              <a:t>Rarely cancelled, because they are considered too important.</a:t>
            </a:r>
          </a:p>
          <a:p>
            <a:pPr algn="just"/>
            <a:endParaRPr lang="en-US" sz="2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They are crucial for focusing continuous attention on the evolving health of the project and its dynamic priorities.</a:t>
            </a:r>
          </a:p>
          <a:p>
            <a:pPr algn="just"/>
            <a:endParaRPr lang="en-US" sz="2200" dirty="0">
              <a:latin typeface="Times New Roman" pitchFamily="18" charset="0"/>
              <a:cs typeface="Times New Roman" pitchFamily="18" charset="0"/>
            </a:endParaRPr>
          </a:p>
          <a:p>
            <a:pPr algn="just"/>
            <a:r>
              <a:rPr lang="en-US" sz="2200" dirty="0">
                <a:latin typeface="Times New Roman" pitchFamily="18" charset="0"/>
                <a:cs typeface="Times New Roman" pitchFamily="18" charset="0"/>
              </a:rPr>
              <a:t>They force the software project manager to collect and review the data periodically, force outside peer review, and encourage dissemination of best practices to and from other stakeholders.</a:t>
            </a:r>
          </a:p>
          <a:p>
            <a:pPr algn="just">
              <a:buFontTx/>
              <a:buNone/>
            </a:pPr>
            <a:endParaRPr lang="en-US" sz="22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152400" y="228600"/>
            <a:ext cx="8839200" cy="6477000"/>
          </a:xfrm>
        </p:spPr>
        <p:txBody>
          <a:bodyPr>
            <a:noAutofit/>
          </a:bodyPr>
          <a:lstStyle/>
          <a:p>
            <a:pPr marL="609600" indent="-609600" algn="just">
              <a:buFontTx/>
              <a:buNone/>
            </a:pPr>
            <a:r>
              <a:rPr lang="en-US" sz="2200" b="1" dirty="0">
                <a:latin typeface="Times New Roman" pitchFamily="18" charset="0"/>
                <a:cs typeface="Times New Roman" pitchFamily="18" charset="0"/>
              </a:rPr>
              <a:t>Software Process workflows</a:t>
            </a:r>
          </a:p>
          <a:p>
            <a:pPr marL="609600" indent="-609600" algn="just">
              <a:buFontTx/>
              <a:buNone/>
            </a:pPr>
            <a:endParaRPr lang="en-US" sz="1200" dirty="0">
              <a:latin typeface="Times New Roman" pitchFamily="18" charset="0"/>
              <a:cs typeface="Times New Roman" pitchFamily="18" charset="0"/>
            </a:endParaRPr>
          </a:p>
          <a:p>
            <a:pPr marL="609600" indent="-609600" algn="just">
              <a:buFontTx/>
              <a:buNone/>
            </a:pPr>
            <a:r>
              <a:rPr lang="en-US" sz="2200" dirty="0">
                <a:latin typeface="Times New Roman" pitchFamily="18" charset="0"/>
                <a:cs typeface="Times New Roman" pitchFamily="18" charset="0"/>
              </a:rPr>
              <a:t>	The </a:t>
            </a:r>
            <a:r>
              <a:rPr lang="en-US" sz="2200" dirty="0" err="1" smtClean="0">
                <a:latin typeface="Times New Roman" pitchFamily="18" charset="0"/>
                <a:cs typeface="Times New Roman" pitchFamily="18" charset="0"/>
              </a:rPr>
              <a:t>macroprocess</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comprises discrete phases and iterations, but not discrete activities. A range </a:t>
            </a:r>
            <a:r>
              <a:rPr lang="en-US" sz="2200" dirty="0" smtClean="0">
                <a:latin typeface="Times New Roman" pitchFamily="18" charset="0"/>
                <a:cs typeface="Times New Roman" pitchFamily="18" charset="0"/>
              </a:rPr>
              <a:t>of activities </a:t>
            </a:r>
            <a:r>
              <a:rPr lang="en-US" sz="2200" dirty="0">
                <a:latin typeface="Times New Roman" pitchFamily="18" charset="0"/>
                <a:cs typeface="Times New Roman" pitchFamily="18" charset="0"/>
              </a:rPr>
              <a:t>occurs in each phase and iteration. </a:t>
            </a:r>
            <a:endParaRPr lang="en-US" sz="2200" dirty="0" smtClean="0">
              <a:latin typeface="Times New Roman" pitchFamily="18" charset="0"/>
              <a:cs typeface="Times New Roman" pitchFamily="18" charset="0"/>
            </a:endParaRPr>
          </a:p>
          <a:p>
            <a:pPr marL="609600" indent="-609600" algn="just">
              <a:buFontTx/>
              <a:buNone/>
            </a:pPr>
            <a:r>
              <a:rPr lang="en-US" sz="1200" dirty="0" smtClean="0">
                <a:latin typeface="Times New Roman" pitchFamily="18" charset="0"/>
                <a:cs typeface="Times New Roman" pitchFamily="18" charset="0"/>
              </a:rPr>
              <a:t>	</a:t>
            </a:r>
          </a:p>
          <a:p>
            <a:pPr marL="609600" indent="-609600" algn="just">
              <a:buFontTx/>
              <a:buNone/>
            </a:pPr>
            <a:r>
              <a:rPr lang="en-US" sz="2200" dirty="0" smtClean="0">
                <a:latin typeface="Times New Roman" pitchFamily="18" charset="0"/>
                <a:cs typeface="Times New Roman" pitchFamily="18" charset="0"/>
              </a:rPr>
              <a:t>	The </a:t>
            </a:r>
            <a:r>
              <a:rPr lang="en-US" sz="2200" dirty="0">
                <a:latin typeface="Times New Roman" pitchFamily="18" charset="0"/>
                <a:cs typeface="Times New Roman" pitchFamily="18" charset="0"/>
              </a:rPr>
              <a:t>next-level process description is the </a:t>
            </a:r>
            <a:r>
              <a:rPr lang="en-US" sz="2200" dirty="0" err="1" smtClean="0">
                <a:latin typeface="Times New Roman" pitchFamily="18" charset="0"/>
                <a:cs typeface="Times New Roman" pitchFamily="18" charset="0"/>
              </a:rPr>
              <a:t>microprocess</a:t>
            </a:r>
            <a:r>
              <a:rPr lang="en-US" sz="2200" dirty="0" smtClean="0">
                <a:latin typeface="Times New Roman" pitchFamily="18" charset="0"/>
                <a:cs typeface="Times New Roman" pitchFamily="18" charset="0"/>
              </a:rPr>
              <a:t> or workflows</a:t>
            </a:r>
            <a:r>
              <a:rPr lang="en-US" sz="2200" dirty="0">
                <a:latin typeface="Times New Roman" pitchFamily="18" charset="0"/>
                <a:cs typeface="Times New Roman" pitchFamily="18" charset="0"/>
              </a:rPr>
              <a:t>, that produce the artifacts. </a:t>
            </a:r>
            <a:endParaRPr lang="en-US" sz="2200" dirty="0" smtClean="0">
              <a:latin typeface="Times New Roman" pitchFamily="18" charset="0"/>
              <a:cs typeface="Times New Roman" pitchFamily="18" charset="0"/>
            </a:endParaRPr>
          </a:p>
          <a:p>
            <a:pPr marL="609600" indent="-609600" algn="just">
              <a:buFontTx/>
              <a:buNone/>
            </a:pPr>
            <a:endParaRPr lang="en-US" sz="1200" dirty="0" smtClean="0">
              <a:latin typeface="Times New Roman" pitchFamily="18" charset="0"/>
              <a:cs typeface="Times New Roman" pitchFamily="18" charset="0"/>
            </a:endParaRPr>
          </a:p>
          <a:p>
            <a:pPr marL="609600" indent="-609600" algn="just">
              <a:buFontTx/>
              <a:buNone/>
            </a:pPr>
            <a:r>
              <a:rPr lang="en-US" sz="2200" dirty="0" smtClean="0">
                <a:latin typeface="Times New Roman" pitchFamily="18" charset="0"/>
                <a:cs typeface="Times New Roman" pitchFamily="18" charset="0"/>
              </a:rPr>
              <a:t>	The </a:t>
            </a:r>
            <a:r>
              <a:rPr lang="en-US" sz="2200" dirty="0">
                <a:latin typeface="Times New Roman" pitchFamily="18" charset="0"/>
                <a:cs typeface="Times New Roman" pitchFamily="18" charset="0"/>
              </a:rPr>
              <a:t>term </a:t>
            </a:r>
            <a:r>
              <a:rPr lang="en-US" sz="2200" b="1" dirty="0">
                <a:latin typeface="Times New Roman" pitchFamily="18" charset="0"/>
                <a:cs typeface="Times New Roman" pitchFamily="18" charset="0"/>
              </a:rPr>
              <a:t>workflow</a:t>
            </a:r>
            <a:r>
              <a:rPr lang="en-US" sz="2200" dirty="0">
                <a:latin typeface="Times New Roman" pitchFamily="18" charset="0"/>
                <a:cs typeface="Times New Roman" pitchFamily="18" charset="0"/>
              </a:rPr>
              <a:t> is used to mean a thread of cohesive and </a:t>
            </a:r>
            <a:r>
              <a:rPr lang="en-US" sz="2200" dirty="0" smtClean="0">
                <a:latin typeface="Times New Roman" pitchFamily="18" charset="0"/>
                <a:cs typeface="Times New Roman" pitchFamily="18" charset="0"/>
              </a:rPr>
              <a:t>mostly sequential </a:t>
            </a:r>
            <a:r>
              <a:rPr lang="en-US" sz="2200" dirty="0">
                <a:latin typeface="Times New Roman" pitchFamily="18" charset="0"/>
                <a:cs typeface="Times New Roman" pitchFamily="18" charset="0"/>
              </a:rPr>
              <a:t>activities. Workflows are mapped to product artifacts and project teams. </a:t>
            </a:r>
            <a:endParaRPr lang="en-US" sz="2200" dirty="0" smtClean="0">
              <a:latin typeface="Times New Roman" pitchFamily="18" charset="0"/>
              <a:cs typeface="Times New Roman" pitchFamily="18" charset="0"/>
            </a:endParaRPr>
          </a:p>
          <a:p>
            <a:pPr marL="609600" indent="-609600" algn="just">
              <a:buFontTx/>
              <a:buNone/>
            </a:pPr>
            <a:endParaRPr lang="en-US" sz="1200" dirty="0" smtClean="0">
              <a:latin typeface="Times New Roman" pitchFamily="18" charset="0"/>
              <a:cs typeface="Times New Roman" pitchFamily="18" charset="0"/>
            </a:endParaRPr>
          </a:p>
          <a:p>
            <a:pPr marL="609600" indent="-609600" algn="just">
              <a:buFontTx/>
              <a:buNone/>
            </a:pPr>
            <a:r>
              <a:rPr lang="en-US" sz="2200" dirty="0" smtClean="0">
                <a:latin typeface="Times New Roman" pitchFamily="18" charset="0"/>
                <a:cs typeface="Times New Roman" pitchFamily="18" charset="0"/>
              </a:rPr>
              <a:t>	There </a:t>
            </a:r>
            <a:r>
              <a:rPr lang="en-US" sz="2200" dirty="0">
                <a:latin typeface="Times New Roman" pitchFamily="18" charset="0"/>
                <a:cs typeface="Times New Roman" pitchFamily="18" charset="0"/>
              </a:rPr>
              <a:t>are seven </a:t>
            </a:r>
            <a:r>
              <a:rPr lang="en-US" sz="2200" dirty="0" smtClean="0">
                <a:latin typeface="Times New Roman" pitchFamily="18" charset="0"/>
                <a:cs typeface="Times New Roman" pitchFamily="18" charset="0"/>
              </a:rPr>
              <a:t>top-level workflows</a:t>
            </a:r>
            <a:r>
              <a:rPr lang="en-US" sz="2200" dirty="0">
                <a:latin typeface="Times New Roman" pitchFamily="18" charset="0"/>
                <a:cs typeface="Times New Roman" pitchFamily="18" charset="0"/>
              </a:rPr>
              <a:t>. </a:t>
            </a:r>
          </a:p>
          <a:p>
            <a:pPr marL="609600" indent="-609600" algn="just">
              <a:buFontTx/>
              <a:buAutoNum type="arabicPeriod"/>
            </a:pPr>
            <a:endParaRPr lang="en-US" sz="1200" dirty="0">
              <a:latin typeface="Times New Roman" pitchFamily="18" charset="0"/>
              <a:cs typeface="Times New Roman" pitchFamily="18" charset="0"/>
            </a:endParaRPr>
          </a:p>
          <a:p>
            <a:pPr marL="609600" indent="-609600" algn="just">
              <a:buFontTx/>
              <a:buAutoNum type="arabicPeriod"/>
            </a:pPr>
            <a:r>
              <a:rPr lang="en-US" sz="2200" b="1" dirty="0">
                <a:latin typeface="Times New Roman" pitchFamily="18" charset="0"/>
                <a:cs typeface="Times New Roman" pitchFamily="18" charset="0"/>
              </a:rPr>
              <a:t>Management workflow : </a:t>
            </a:r>
            <a:r>
              <a:rPr lang="en-US" sz="2200" dirty="0">
                <a:latin typeface="Times New Roman" pitchFamily="18" charset="0"/>
                <a:cs typeface="Times New Roman" pitchFamily="18" charset="0"/>
              </a:rPr>
              <a:t>Controlling the process and ensuring win conditions for all stakeholders.</a:t>
            </a:r>
          </a:p>
          <a:p>
            <a:pPr marL="609600" indent="-609600" algn="just">
              <a:buFontTx/>
              <a:buAutoNum type="arabicPeriod"/>
            </a:pPr>
            <a:endParaRPr lang="en-US" sz="1200" b="1" dirty="0">
              <a:latin typeface="Times New Roman" pitchFamily="18" charset="0"/>
              <a:cs typeface="Times New Roman" pitchFamily="18" charset="0"/>
            </a:endParaRPr>
          </a:p>
          <a:p>
            <a:pPr marL="609600" indent="-609600" algn="just">
              <a:buFontTx/>
              <a:buAutoNum type="arabicPeriod"/>
            </a:pPr>
            <a:r>
              <a:rPr lang="en-US" sz="2200" b="1" dirty="0">
                <a:latin typeface="Times New Roman" pitchFamily="18" charset="0"/>
                <a:cs typeface="Times New Roman" pitchFamily="18" charset="0"/>
              </a:rPr>
              <a:t>Environment workflow : </a:t>
            </a:r>
            <a:r>
              <a:rPr lang="en-US" sz="2200" dirty="0">
                <a:latin typeface="Times New Roman" pitchFamily="18" charset="0"/>
                <a:cs typeface="Times New Roman" pitchFamily="18" charset="0"/>
              </a:rPr>
              <a:t>Automating the process and evolving the maintenance environment.</a:t>
            </a:r>
          </a:p>
          <a:p>
            <a:pPr marL="609600" indent="-609600" algn="just">
              <a:buFontTx/>
              <a:buNone/>
            </a:pPr>
            <a:endParaRPr lang="en-US" sz="2200" b="1" dirty="0">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body" idx="1"/>
          </p:nvPr>
        </p:nvSpPr>
        <p:spPr>
          <a:xfrm>
            <a:off x="152400" y="152400"/>
            <a:ext cx="8763000" cy="6553200"/>
          </a:xfrm>
        </p:spPr>
        <p:txBody>
          <a:bodyPr>
            <a:noAutofit/>
          </a:bodyPr>
          <a:lstStyle/>
          <a:p>
            <a:pPr algn="just">
              <a:buFontTx/>
              <a:buNone/>
            </a:pPr>
            <a:r>
              <a:rPr lang="en-US" sz="2100" b="1" dirty="0" smtClean="0">
                <a:latin typeface="Times New Roman" pitchFamily="18" charset="0"/>
                <a:cs typeface="Times New Roman" pitchFamily="18" charset="0"/>
              </a:rPr>
              <a:t>Default </a:t>
            </a:r>
            <a:r>
              <a:rPr lang="en-US" sz="2100" b="1" dirty="0">
                <a:latin typeface="Times New Roman" pitchFamily="18" charset="0"/>
                <a:cs typeface="Times New Roman" pitchFamily="18" charset="0"/>
              </a:rPr>
              <a:t>content of status assessment reviews </a:t>
            </a:r>
          </a:p>
          <a:p>
            <a:pPr algn="just"/>
            <a:r>
              <a:rPr lang="en-US" sz="2100" b="1" dirty="0" smtClean="0">
                <a:latin typeface="Times New Roman" pitchFamily="18" charset="0"/>
                <a:cs typeface="Times New Roman" pitchFamily="18" charset="0"/>
              </a:rPr>
              <a:t>Personnel : </a:t>
            </a:r>
            <a:r>
              <a:rPr lang="en-US" sz="2100" dirty="0">
                <a:latin typeface="Times New Roman" pitchFamily="18" charset="0"/>
                <a:cs typeface="Times New Roman" pitchFamily="18" charset="0"/>
              </a:rPr>
              <a:t>a) Staffing plan Vs. Actual	</a:t>
            </a:r>
            <a:r>
              <a:rPr lang="en-US" sz="2100" dirty="0" smtClean="0">
                <a:latin typeface="Times New Roman" pitchFamily="18" charset="0"/>
                <a:cs typeface="Times New Roman" pitchFamily="18" charset="0"/>
              </a:rPr>
              <a:t>s</a:t>
            </a:r>
            <a:endParaRPr lang="en-US" sz="2100" dirty="0">
              <a:latin typeface="Times New Roman" pitchFamily="18" charset="0"/>
              <a:cs typeface="Times New Roman" pitchFamily="18" charset="0"/>
            </a:endParaRPr>
          </a:p>
          <a:p>
            <a:pPr algn="just">
              <a:buFontTx/>
              <a:buNone/>
            </a:pPr>
            <a:r>
              <a:rPr lang="en-US" sz="2100" dirty="0">
                <a:latin typeface="Times New Roman" pitchFamily="18" charset="0"/>
                <a:cs typeface="Times New Roman" pitchFamily="18" charset="0"/>
              </a:rPr>
              <a:t>		</a:t>
            </a:r>
            <a:r>
              <a:rPr lang="en-US" sz="2100" dirty="0" smtClean="0">
                <a:latin typeface="Times New Roman" pitchFamily="18" charset="0"/>
                <a:cs typeface="Times New Roman" pitchFamily="18" charset="0"/>
              </a:rPr>
              <a:t>            b</a:t>
            </a:r>
            <a:r>
              <a:rPr lang="en-US" sz="2100" dirty="0">
                <a:latin typeface="Times New Roman" pitchFamily="18" charset="0"/>
                <a:cs typeface="Times New Roman" pitchFamily="18" charset="0"/>
              </a:rPr>
              <a:t>) Attritions, Additions</a:t>
            </a:r>
          </a:p>
          <a:p>
            <a:pPr algn="just"/>
            <a:r>
              <a:rPr lang="en-US" sz="2100" b="1" dirty="0">
                <a:latin typeface="Times New Roman" pitchFamily="18" charset="0"/>
                <a:cs typeface="Times New Roman" pitchFamily="18" charset="0"/>
              </a:rPr>
              <a:t>Financial Trends : </a:t>
            </a:r>
            <a:r>
              <a:rPr lang="en-US" sz="2100" dirty="0">
                <a:latin typeface="Times New Roman" pitchFamily="18" charset="0"/>
                <a:cs typeface="Times New Roman" pitchFamily="18" charset="0"/>
              </a:rPr>
              <a:t>a) Expenditure plan Vs. Actual for the previous, </a:t>
            </a:r>
            <a:r>
              <a:rPr lang="en-US" sz="2100" dirty="0" smtClean="0">
                <a:latin typeface="Times New Roman" pitchFamily="18" charset="0"/>
                <a:cs typeface="Times New Roman" pitchFamily="18" charset="0"/>
              </a:rPr>
              <a:t> current</a:t>
            </a:r>
            <a:r>
              <a:rPr lang="en-US" sz="2100" dirty="0">
                <a:latin typeface="Times New Roman" pitchFamily="18" charset="0"/>
                <a:cs typeface="Times New Roman" pitchFamily="18" charset="0"/>
              </a:rPr>
              <a:t>, and next major </a:t>
            </a:r>
            <a:r>
              <a:rPr lang="en-US" sz="2100" dirty="0" smtClean="0">
                <a:latin typeface="Times New Roman" pitchFamily="18" charset="0"/>
                <a:cs typeface="Times New Roman" pitchFamily="18" charset="0"/>
              </a:rPr>
              <a:t>milestones</a:t>
            </a:r>
            <a:endParaRPr lang="en-US" sz="2100" dirty="0">
              <a:latin typeface="Times New Roman" pitchFamily="18" charset="0"/>
              <a:cs typeface="Times New Roman" pitchFamily="18" charset="0"/>
            </a:endParaRPr>
          </a:p>
          <a:p>
            <a:pPr algn="just">
              <a:buFontTx/>
              <a:buNone/>
            </a:pPr>
            <a:r>
              <a:rPr lang="en-US" sz="2100" dirty="0">
                <a:latin typeface="Times New Roman" pitchFamily="18" charset="0"/>
                <a:cs typeface="Times New Roman" pitchFamily="18" charset="0"/>
              </a:rPr>
              <a:t>                                       b) Revenue forecasts</a:t>
            </a:r>
          </a:p>
          <a:p>
            <a:pPr algn="just"/>
            <a:r>
              <a:rPr lang="en-US" sz="2100" b="1" dirty="0">
                <a:latin typeface="Times New Roman" pitchFamily="18" charset="0"/>
                <a:cs typeface="Times New Roman" pitchFamily="18" charset="0"/>
              </a:rPr>
              <a:t>Top 10 risks : </a:t>
            </a:r>
            <a:r>
              <a:rPr lang="en-US" sz="2100" dirty="0">
                <a:latin typeface="Times New Roman" pitchFamily="18" charset="0"/>
                <a:cs typeface="Times New Roman" pitchFamily="18" charset="0"/>
              </a:rPr>
              <a:t>a) Issues and criticality resolution plans	</a:t>
            </a:r>
          </a:p>
          <a:p>
            <a:pPr algn="just">
              <a:buFontTx/>
              <a:buNone/>
            </a:pPr>
            <a:r>
              <a:rPr lang="en-US" sz="2100" dirty="0">
                <a:latin typeface="Times New Roman" pitchFamily="18" charset="0"/>
                <a:cs typeface="Times New Roman" pitchFamily="18" charset="0"/>
              </a:rPr>
              <a:t>		             b) Quantification ( cost, time, quality ) of exposure </a:t>
            </a:r>
          </a:p>
          <a:p>
            <a:pPr algn="just"/>
            <a:r>
              <a:rPr lang="en-US" sz="2100" b="1" dirty="0">
                <a:latin typeface="Times New Roman" pitchFamily="18" charset="0"/>
                <a:cs typeface="Times New Roman" pitchFamily="18" charset="0"/>
              </a:rPr>
              <a:t>Technical progress :</a:t>
            </a:r>
            <a:r>
              <a:rPr lang="en-US" sz="2100" dirty="0">
                <a:latin typeface="Times New Roman" pitchFamily="18" charset="0"/>
                <a:cs typeface="Times New Roman" pitchFamily="18" charset="0"/>
              </a:rPr>
              <a:t> a) Configuration baseline schedules for </a:t>
            </a:r>
            <a:r>
              <a:rPr lang="en-US" sz="2100" dirty="0" smtClean="0">
                <a:latin typeface="Times New Roman" pitchFamily="18" charset="0"/>
                <a:cs typeface="Times New Roman" pitchFamily="18" charset="0"/>
              </a:rPr>
              <a:t>major 				milestones </a:t>
            </a:r>
            <a:r>
              <a:rPr lang="en-US" sz="2100" dirty="0">
                <a:latin typeface="Times New Roman" pitchFamily="18" charset="0"/>
                <a:cs typeface="Times New Roman" pitchFamily="18" charset="0"/>
              </a:rPr>
              <a:t>	                             		      </a:t>
            </a:r>
            <a:r>
              <a:rPr lang="en-US" sz="2100" dirty="0" smtClean="0">
                <a:latin typeface="Times New Roman" pitchFamily="18" charset="0"/>
                <a:cs typeface="Times New Roman" pitchFamily="18" charset="0"/>
              </a:rPr>
              <a:t>			b</a:t>
            </a:r>
            <a:r>
              <a:rPr lang="en-US" sz="2100" dirty="0">
                <a:latin typeface="Times New Roman" pitchFamily="18" charset="0"/>
                <a:cs typeface="Times New Roman" pitchFamily="18" charset="0"/>
              </a:rPr>
              <a:t>) software management metrics and indicators</a:t>
            </a:r>
          </a:p>
          <a:p>
            <a:pPr algn="just">
              <a:buFontTx/>
              <a:buNone/>
            </a:pPr>
            <a:r>
              <a:rPr lang="en-US" sz="2100" dirty="0">
                <a:latin typeface="Times New Roman" pitchFamily="18" charset="0"/>
                <a:cs typeface="Times New Roman" pitchFamily="18" charset="0"/>
              </a:rPr>
              <a:t>		                         </a:t>
            </a:r>
            <a:r>
              <a:rPr lang="en-US" sz="2100" dirty="0" smtClean="0">
                <a:latin typeface="Times New Roman" pitchFamily="18" charset="0"/>
                <a:cs typeface="Times New Roman" pitchFamily="18" charset="0"/>
              </a:rPr>
              <a:t>	c</a:t>
            </a:r>
            <a:r>
              <a:rPr lang="en-US" sz="2100" dirty="0">
                <a:latin typeface="Times New Roman" pitchFamily="18" charset="0"/>
                <a:cs typeface="Times New Roman" pitchFamily="18" charset="0"/>
              </a:rPr>
              <a:t>) Current change trends</a:t>
            </a:r>
          </a:p>
          <a:p>
            <a:pPr algn="just">
              <a:buFontTx/>
              <a:buNone/>
            </a:pPr>
            <a:r>
              <a:rPr lang="en-US" sz="2100" dirty="0" smtClean="0">
                <a:latin typeface="Times New Roman" pitchFamily="18" charset="0"/>
                <a:cs typeface="Times New Roman" pitchFamily="18" charset="0"/>
              </a:rPr>
              <a:t>	            		d</a:t>
            </a:r>
            <a:r>
              <a:rPr lang="en-US" sz="2100" dirty="0">
                <a:latin typeface="Times New Roman" pitchFamily="18" charset="0"/>
                <a:cs typeface="Times New Roman" pitchFamily="18" charset="0"/>
              </a:rPr>
              <a:t>) Test and quality assessments</a:t>
            </a:r>
          </a:p>
          <a:p>
            <a:pPr algn="just"/>
            <a:r>
              <a:rPr lang="en-US" sz="2100" b="1" dirty="0">
                <a:latin typeface="Times New Roman" pitchFamily="18" charset="0"/>
                <a:cs typeface="Times New Roman" pitchFamily="18" charset="0"/>
              </a:rPr>
              <a:t>Major milestone </a:t>
            </a:r>
            <a:r>
              <a:rPr lang="en-US" sz="2100" b="1" dirty="0" smtClean="0">
                <a:latin typeface="Times New Roman" pitchFamily="18" charset="0"/>
                <a:cs typeface="Times New Roman" pitchFamily="18" charset="0"/>
              </a:rPr>
              <a:t>	</a:t>
            </a:r>
            <a:r>
              <a:rPr lang="en-US" sz="2100" dirty="0" smtClean="0">
                <a:latin typeface="Times New Roman" pitchFamily="18" charset="0"/>
                <a:cs typeface="Times New Roman" pitchFamily="18" charset="0"/>
              </a:rPr>
              <a:t>a</a:t>
            </a:r>
            <a:r>
              <a:rPr lang="en-US" sz="2100" dirty="0">
                <a:latin typeface="Times New Roman" pitchFamily="18" charset="0"/>
                <a:cs typeface="Times New Roman" pitchFamily="18" charset="0"/>
              </a:rPr>
              <a:t>) Plan, schedule, and risks for </a:t>
            </a:r>
            <a:r>
              <a:rPr lang="en-US" sz="2100" dirty="0" smtClean="0">
                <a:latin typeface="Times New Roman" pitchFamily="18" charset="0"/>
                <a:cs typeface="Times New Roman" pitchFamily="18" charset="0"/>
              </a:rPr>
              <a:t>the next </a:t>
            </a:r>
            <a:r>
              <a:rPr lang="en-US" sz="2100" dirty="0">
                <a:latin typeface="Times New Roman" pitchFamily="18" charset="0"/>
                <a:cs typeface="Times New Roman" pitchFamily="18" charset="0"/>
              </a:rPr>
              <a:t>major </a:t>
            </a:r>
            <a:r>
              <a:rPr lang="en-US" sz="2100" dirty="0" smtClean="0">
                <a:latin typeface="Times New Roman" pitchFamily="18" charset="0"/>
                <a:cs typeface="Times New Roman" pitchFamily="18" charset="0"/>
              </a:rPr>
              <a:t>      plans and results 	milestone</a:t>
            </a:r>
            <a:r>
              <a:rPr lang="en-US" sz="2100" dirty="0">
                <a:latin typeface="Times New Roman" pitchFamily="18" charset="0"/>
                <a:cs typeface="Times New Roman" pitchFamily="18" charset="0"/>
              </a:rPr>
              <a:t>		                                                 </a:t>
            </a:r>
            <a:r>
              <a:rPr lang="en-US" sz="2100" dirty="0" smtClean="0">
                <a:latin typeface="Times New Roman" pitchFamily="18" charset="0"/>
                <a:cs typeface="Times New Roman" pitchFamily="18" charset="0"/>
              </a:rPr>
              <a:t>			b</a:t>
            </a:r>
            <a:r>
              <a:rPr lang="en-US" sz="2100" dirty="0">
                <a:latin typeface="Times New Roman" pitchFamily="18" charset="0"/>
                <a:cs typeface="Times New Roman" pitchFamily="18" charset="0"/>
              </a:rPr>
              <a:t>) Pass/fail results for </a:t>
            </a:r>
            <a:r>
              <a:rPr lang="en-US" sz="2100" dirty="0" smtClean="0">
                <a:latin typeface="Times New Roman" pitchFamily="18" charset="0"/>
                <a:cs typeface="Times New Roman" pitchFamily="18" charset="0"/>
              </a:rPr>
              <a:t>all 	acceptance criteria</a:t>
            </a:r>
            <a:r>
              <a:rPr lang="en-US" sz="2100" dirty="0">
                <a:latin typeface="Times New Roman" pitchFamily="18" charset="0"/>
                <a:cs typeface="Times New Roman" pitchFamily="18" charset="0"/>
              </a:rPr>
              <a:t>	</a:t>
            </a:r>
            <a:endParaRPr lang="en-US" sz="2100" dirty="0" smtClean="0">
              <a:latin typeface="Times New Roman" pitchFamily="18" charset="0"/>
              <a:cs typeface="Times New Roman" pitchFamily="18" charset="0"/>
            </a:endParaRPr>
          </a:p>
          <a:p>
            <a:pPr algn="just"/>
            <a:r>
              <a:rPr lang="en-US" sz="2100" b="1" dirty="0" smtClean="0">
                <a:latin typeface="Times New Roman" pitchFamily="18" charset="0"/>
                <a:cs typeface="Times New Roman" pitchFamily="18" charset="0"/>
              </a:rPr>
              <a:t>Total product scope :</a:t>
            </a:r>
            <a:r>
              <a:rPr lang="en-US" sz="2100" dirty="0" smtClean="0">
                <a:latin typeface="Times New Roman" pitchFamily="18" charset="0"/>
                <a:cs typeface="Times New Roman" pitchFamily="18" charset="0"/>
              </a:rPr>
              <a:t> a) Total size, growth, and acceptance criteria perturbations</a:t>
            </a:r>
            <a:endParaRPr lang="en-US" sz="2100" dirty="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a:xfrm>
            <a:off x="152400" y="152400"/>
            <a:ext cx="8839200" cy="6553200"/>
          </a:xfrm>
        </p:spPr>
        <p:txBody>
          <a:bodyPr>
            <a:normAutofit/>
          </a:bodyPr>
          <a:lstStyle/>
          <a:p>
            <a:pPr marL="609600" indent="-609600" algn="ctr">
              <a:buFontTx/>
              <a:buNone/>
            </a:pPr>
            <a:r>
              <a:rPr lang="en-US" sz="2200" b="1" dirty="0">
                <a:latin typeface="Times New Roman" pitchFamily="18" charset="0"/>
                <a:cs typeface="Times New Roman" pitchFamily="18" charset="0"/>
              </a:rPr>
              <a:t>SOFTWARE MANAGEMENT DISCIPLINES</a:t>
            </a:r>
          </a:p>
          <a:p>
            <a:pPr marL="609600" indent="-609600" algn="just">
              <a:buFontTx/>
              <a:buNone/>
            </a:pPr>
            <a:endParaRPr lang="en-US" sz="2200" dirty="0">
              <a:latin typeface="Times New Roman" pitchFamily="18" charset="0"/>
              <a:cs typeface="Times New Roman" pitchFamily="18" charset="0"/>
            </a:endParaRPr>
          </a:p>
          <a:p>
            <a:pPr marL="609600" indent="-609600" algn="ctr">
              <a:buFontTx/>
              <a:buNone/>
            </a:pPr>
            <a:r>
              <a:rPr lang="en-US" sz="2200" b="1" dirty="0" smtClean="0">
                <a:latin typeface="Times New Roman" pitchFamily="18" charset="0"/>
                <a:cs typeface="Times New Roman" pitchFamily="18" charset="0"/>
              </a:rPr>
              <a:t>ITERATIVE PROCESS PLANNING</a:t>
            </a:r>
          </a:p>
          <a:p>
            <a:pPr marL="609600" indent="-609600" algn="just"/>
            <a:endParaRPr lang="en-US" sz="2200" dirty="0">
              <a:latin typeface="Times New Roman" pitchFamily="18" charset="0"/>
              <a:cs typeface="Times New Roman" pitchFamily="18" charset="0"/>
            </a:endParaRPr>
          </a:p>
          <a:p>
            <a:pPr marL="609600" indent="-609600" algn="just"/>
            <a:r>
              <a:rPr lang="en-US" sz="2200" dirty="0">
                <a:latin typeface="Times New Roman" pitchFamily="18" charset="0"/>
                <a:cs typeface="Times New Roman" pitchFamily="18" charset="0"/>
              </a:rPr>
              <a:t>Like software development, project planning requires an iterative process.</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Plans </a:t>
            </a:r>
            <a:r>
              <a:rPr lang="en-US" sz="2200" dirty="0">
                <a:latin typeface="Times New Roman" pitchFamily="18" charset="0"/>
                <a:cs typeface="Times New Roman" pitchFamily="18" charset="0"/>
              </a:rPr>
              <a:t>have an engineering stage, during which the plan is developed, and a production stage, when the plan is executed.</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Plans </a:t>
            </a:r>
            <a:r>
              <a:rPr lang="en-US" sz="2200" dirty="0">
                <a:latin typeface="Times New Roman" pitchFamily="18" charset="0"/>
                <a:cs typeface="Times New Roman" pitchFamily="18" charset="0"/>
              </a:rPr>
              <a:t>must evolve as the understanding evolves of the problem space and the solution space.</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Planning </a:t>
            </a:r>
            <a:r>
              <a:rPr lang="en-US" sz="2200" dirty="0">
                <a:latin typeface="Times New Roman" pitchFamily="18" charset="0"/>
                <a:cs typeface="Times New Roman" pitchFamily="18" charset="0"/>
              </a:rPr>
              <a:t>errors are just like product errors : the sooner in the life cycle they are resolved, the less impact they have on project success.</a:t>
            </a:r>
          </a:p>
          <a:p>
            <a:pPr marL="609600" indent="-609600" algn="just">
              <a:buFontTx/>
              <a:buNone/>
            </a:pPr>
            <a:endParaRPr lang="en-US" sz="2200" dirty="0">
              <a:latin typeface="Times New Roman" pitchFamily="18" charset="0"/>
              <a:cs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a:xfrm>
            <a:off x="152400" y="152400"/>
            <a:ext cx="8839200" cy="6553200"/>
          </a:xfrm>
        </p:spPr>
        <p:txBody>
          <a:bodyPr>
            <a:normAutofit/>
          </a:bodyPr>
          <a:lstStyle/>
          <a:p>
            <a:pPr marL="609600" indent="-609600" algn="just">
              <a:buFontTx/>
              <a:buNone/>
            </a:pPr>
            <a:r>
              <a:rPr lang="en-US" sz="2200" b="1" dirty="0" smtClean="0">
                <a:latin typeface="Times New Roman" pitchFamily="18" charset="0"/>
                <a:cs typeface="Times New Roman" pitchFamily="18" charset="0"/>
              </a:rPr>
              <a:t>Work </a:t>
            </a:r>
            <a:r>
              <a:rPr lang="en-US" sz="2200" b="1" dirty="0">
                <a:latin typeface="Times New Roman" pitchFamily="18" charset="0"/>
                <a:cs typeface="Times New Roman" pitchFamily="18" charset="0"/>
              </a:rPr>
              <a:t>Breakdown Structure :</a:t>
            </a:r>
          </a:p>
          <a:p>
            <a:pPr marL="609600" indent="-609600" algn="just">
              <a:buFontTx/>
              <a:buNone/>
            </a:pPr>
            <a:endParaRPr lang="en-US" sz="1200" dirty="0">
              <a:latin typeface="Times New Roman" pitchFamily="18" charset="0"/>
              <a:cs typeface="Times New Roman" pitchFamily="18" charset="0"/>
            </a:endParaRPr>
          </a:p>
          <a:p>
            <a:pPr marL="609600" indent="-609600" algn="just"/>
            <a:r>
              <a:rPr lang="en-US" sz="2200" dirty="0">
                <a:latin typeface="Times New Roman" pitchFamily="18" charset="0"/>
                <a:cs typeface="Times New Roman" pitchFamily="18" charset="0"/>
              </a:rPr>
              <a:t>For a software project success, a good WBS and its synchronization with the process framework are critical factors.</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development of WBS is dependent on the project management style, organizational culture, customer preference, financial constraints, and several other </a:t>
            </a:r>
            <a:r>
              <a:rPr lang="en-US" sz="2200" dirty="0" smtClean="0">
                <a:latin typeface="Times New Roman" pitchFamily="18" charset="0"/>
                <a:cs typeface="Times New Roman" pitchFamily="18" charset="0"/>
              </a:rPr>
              <a:t>hard-to-define</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project-specific </a:t>
            </a:r>
            <a:r>
              <a:rPr lang="en-US" sz="2200" dirty="0">
                <a:latin typeface="Times New Roman" pitchFamily="18" charset="0"/>
                <a:cs typeface="Times New Roman" pitchFamily="18" charset="0"/>
              </a:rPr>
              <a:t>parameters.</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A </a:t>
            </a:r>
            <a:r>
              <a:rPr lang="en-US" sz="2200" dirty="0">
                <a:latin typeface="Times New Roman" pitchFamily="18" charset="0"/>
                <a:cs typeface="Times New Roman" pitchFamily="18" charset="0"/>
              </a:rPr>
              <a:t>WBS is simply a hierarchy of elements that decomposes the project plan into the discrete work tasks.</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A </a:t>
            </a:r>
            <a:r>
              <a:rPr lang="en-US" sz="2200" dirty="0">
                <a:latin typeface="Times New Roman" pitchFamily="18" charset="0"/>
                <a:cs typeface="Times New Roman" pitchFamily="18" charset="0"/>
              </a:rPr>
              <a:t>WBS provides the following information structure :</a:t>
            </a:r>
          </a:p>
          <a:p>
            <a:pPr marL="609600" indent="-609600" algn="just">
              <a:buFontTx/>
              <a:buAutoNum type="arabicPeriod"/>
            </a:pPr>
            <a:endParaRPr lang="en-US" sz="1200" dirty="0">
              <a:latin typeface="Times New Roman" pitchFamily="18" charset="0"/>
              <a:cs typeface="Times New Roman" pitchFamily="18" charset="0"/>
            </a:endParaRPr>
          </a:p>
          <a:p>
            <a:pPr marL="609600" indent="-609600" algn="just">
              <a:buFontTx/>
              <a:buAutoNum type="arabicPeriod"/>
            </a:pPr>
            <a:r>
              <a:rPr lang="en-US" sz="2200" dirty="0">
                <a:latin typeface="Times New Roman" pitchFamily="18" charset="0"/>
                <a:cs typeface="Times New Roman" pitchFamily="18" charset="0"/>
              </a:rPr>
              <a:t>A </a:t>
            </a:r>
            <a:r>
              <a:rPr lang="en-US" sz="2200" dirty="0" smtClean="0">
                <a:latin typeface="Times New Roman" pitchFamily="18" charset="0"/>
                <a:cs typeface="Times New Roman" pitchFamily="18" charset="0"/>
              </a:rPr>
              <a:t>description </a:t>
            </a:r>
            <a:r>
              <a:rPr lang="en-US" sz="2200" dirty="0">
                <a:latin typeface="Times New Roman" pitchFamily="18" charset="0"/>
                <a:cs typeface="Times New Roman" pitchFamily="18" charset="0"/>
              </a:rPr>
              <a:t>of all significant work.</a:t>
            </a:r>
          </a:p>
          <a:p>
            <a:pPr marL="609600" indent="-609600" algn="just">
              <a:buFontTx/>
              <a:buAutoNum type="arabicPeriod"/>
            </a:pPr>
            <a:r>
              <a:rPr lang="en-US" sz="2200" dirty="0">
                <a:latin typeface="Times New Roman" pitchFamily="18" charset="0"/>
                <a:cs typeface="Times New Roman" pitchFamily="18" charset="0"/>
              </a:rPr>
              <a:t>A clear task decomposition for assignment of responsibilities.</a:t>
            </a:r>
          </a:p>
          <a:p>
            <a:pPr marL="609600" indent="-609600" algn="just">
              <a:buFontTx/>
              <a:buAutoNum type="arabicPeriod"/>
            </a:pPr>
            <a:r>
              <a:rPr lang="en-US" sz="2200" dirty="0">
                <a:latin typeface="Times New Roman" pitchFamily="18" charset="0"/>
                <a:cs typeface="Times New Roman" pitchFamily="18" charset="0"/>
              </a:rPr>
              <a:t>A framework for scheduling, budgeting, and expenditure tracking.</a:t>
            </a:r>
          </a:p>
          <a:p>
            <a:pPr marL="609600" indent="-609600" algn="just">
              <a:buFontTx/>
              <a:buNone/>
            </a:pPr>
            <a:endParaRPr lang="en-US" sz="2200" dirty="0">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a:xfrm>
            <a:off x="152400" y="152400"/>
            <a:ext cx="8763000" cy="6553200"/>
          </a:xfrm>
        </p:spPr>
        <p:txBody>
          <a:bodyPr>
            <a:normAutofit/>
          </a:bodyPr>
          <a:lstStyle/>
          <a:p>
            <a:pPr marL="609600" indent="-609600" algn="just">
              <a:buFontTx/>
              <a:buNone/>
            </a:pPr>
            <a:r>
              <a:rPr lang="en-US" sz="2200" b="1" dirty="0">
                <a:latin typeface="Times New Roman" pitchFamily="18" charset="0"/>
                <a:cs typeface="Times New Roman" pitchFamily="18" charset="0"/>
              </a:rPr>
              <a:t>Conventional WBS </a:t>
            </a:r>
            <a:r>
              <a:rPr lang="en-US" sz="2200" b="1" dirty="0" smtClean="0">
                <a:latin typeface="Times New Roman" pitchFamily="18" charset="0"/>
                <a:cs typeface="Times New Roman" pitchFamily="18" charset="0"/>
              </a:rPr>
              <a:t>Issues – </a:t>
            </a:r>
            <a:r>
              <a:rPr lang="en-US" sz="2200" dirty="0" smtClean="0">
                <a:latin typeface="Times New Roman" pitchFamily="18" charset="0"/>
                <a:cs typeface="Times New Roman" pitchFamily="18" charset="0"/>
              </a:rPr>
              <a:t>It </a:t>
            </a:r>
            <a:r>
              <a:rPr lang="en-US" sz="2200" dirty="0">
                <a:latin typeface="Times New Roman" pitchFamily="18" charset="0"/>
                <a:cs typeface="Times New Roman" pitchFamily="18" charset="0"/>
              </a:rPr>
              <a:t>suffers from three fundamental drawbacks :</a:t>
            </a:r>
          </a:p>
          <a:p>
            <a:pPr marL="609600" indent="-609600" algn="just">
              <a:buFontTx/>
              <a:buAutoNum type="arabicPeriod"/>
            </a:pPr>
            <a:endParaRPr lang="en-US" sz="2200" dirty="0">
              <a:latin typeface="Times New Roman" pitchFamily="18" charset="0"/>
              <a:cs typeface="Times New Roman" pitchFamily="18" charset="0"/>
            </a:endParaRPr>
          </a:p>
          <a:p>
            <a:pPr marL="609600" indent="-609600" algn="just">
              <a:buFontTx/>
              <a:buAutoNum type="arabicPeriod"/>
            </a:pPr>
            <a:r>
              <a:rPr lang="en-US" sz="2200" dirty="0">
                <a:latin typeface="Times New Roman" pitchFamily="18" charset="0"/>
                <a:cs typeface="Times New Roman" pitchFamily="18" charset="0"/>
              </a:rPr>
              <a:t>They are prematurely </a:t>
            </a:r>
            <a:r>
              <a:rPr lang="en-US" sz="2200" dirty="0" smtClean="0">
                <a:latin typeface="Times New Roman" pitchFamily="18" charset="0"/>
                <a:cs typeface="Times New Roman" pitchFamily="18" charset="0"/>
              </a:rPr>
              <a:t>structured </a:t>
            </a:r>
            <a:r>
              <a:rPr lang="en-US" sz="2200" dirty="0">
                <a:latin typeface="Times New Roman" pitchFamily="18" charset="0"/>
                <a:cs typeface="Times New Roman" pitchFamily="18" charset="0"/>
              </a:rPr>
              <a:t>around the product design.</a:t>
            </a:r>
          </a:p>
          <a:p>
            <a:pPr marL="609600" indent="-609600" algn="just">
              <a:buFontTx/>
              <a:buAutoNum type="arabicPeriod"/>
            </a:pPr>
            <a:endParaRPr lang="en-US" sz="2200" dirty="0" smtClean="0">
              <a:latin typeface="Times New Roman" pitchFamily="18" charset="0"/>
              <a:cs typeface="Times New Roman" pitchFamily="18" charset="0"/>
            </a:endParaRPr>
          </a:p>
          <a:p>
            <a:pPr marL="609600" indent="-609600" algn="just">
              <a:buFontTx/>
              <a:buAutoNum type="arabicPeriod"/>
            </a:pPr>
            <a:r>
              <a:rPr lang="en-US" sz="2200" dirty="0" smtClean="0">
                <a:latin typeface="Times New Roman" pitchFamily="18" charset="0"/>
                <a:cs typeface="Times New Roman" pitchFamily="18" charset="0"/>
              </a:rPr>
              <a:t>They </a:t>
            </a:r>
            <a:r>
              <a:rPr lang="en-US" sz="2200" dirty="0">
                <a:latin typeface="Times New Roman" pitchFamily="18" charset="0"/>
                <a:cs typeface="Times New Roman" pitchFamily="18" charset="0"/>
              </a:rPr>
              <a:t>are prematurely decomposed, planned, and budgeted in either too much or too little detail.</a:t>
            </a:r>
          </a:p>
          <a:p>
            <a:pPr marL="609600" indent="-609600" algn="just">
              <a:buFontTx/>
              <a:buAutoNum type="arabicPeriod"/>
            </a:pPr>
            <a:endParaRPr lang="en-US" sz="2200" dirty="0" smtClean="0">
              <a:latin typeface="Times New Roman" pitchFamily="18" charset="0"/>
              <a:cs typeface="Times New Roman" pitchFamily="18" charset="0"/>
            </a:endParaRPr>
          </a:p>
          <a:p>
            <a:pPr marL="609600" indent="-609600" algn="just">
              <a:buFontTx/>
              <a:buAutoNum type="arabicPeriod"/>
            </a:pPr>
            <a:r>
              <a:rPr lang="en-US" sz="2200" dirty="0" smtClean="0">
                <a:latin typeface="Times New Roman" pitchFamily="18" charset="0"/>
                <a:cs typeface="Times New Roman" pitchFamily="18" charset="0"/>
              </a:rPr>
              <a:t>They </a:t>
            </a:r>
            <a:r>
              <a:rPr lang="en-US" sz="2200" dirty="0">
                <a:latin typeface="Times New Roman" pitchFamily="18" charset="0"/>
                <a:cs typeface="Times New Roman" pitchFamily="18" charset="0"/>
              </a:rPr>
              <a:t>are project-specific, and cross-project comparisons are usually difficult or impossible.</a:t>
            </a:r>
          </a:p>
          <a:p>
            <a:pPr marL="609600" indent="-609600" algn="just">
              <a:buFontTx/>
              <a:buNone/>
            </a:pPr>
            <a:endParaRPr lang="en-US" sz="2200" dirty="0">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a:xfrm>
            <a:off x="152400" y="152400"/>
            <a:ext cx="8763000" cy="6553200"/>
          </a:xfrm>
        </p:spPr>
        <p:txBody>
          <a:bodyPr>
            <a:normAutofit/>
          </a:bodyPr>
          <a:lstStyle/>
          <a:p>
            <a:pPr marL="609600" indent="-609600" algn="just">
              <a:buFontTx/>
              <a:buNone/>
            </a:pPr>
            <a:r>
              <a:rPr lang="en-US" sz="2200" i="1" dirty="0" smtClean="0">
                <a:latin typeface="Times New Roman" pitchFamily="18" charset="0"/>
                <a:cs typeface="Times New Roman" pitchFamily="18" charset="0"/>
              </a:rPr>
              <a:t>	</a:t>
            </a:r>
            <a:r>
              <a:rPr lang="en-US" sz="2200" b="1" i="1" dirty="0" smtClean="0">
                <a:latin typeface="Times New Roman" pitchFamily="18" charset="0"/>
                <a:cs typeface="Times New Roman" pitchFamily="18" charset="0"/>
              </a:rPr>
              <a:t>Conventional </a:t>
            </a:r>
            <a:r>
              <a:rPr lang="en-US" sz="2200" b="1" i="1" dirty="0">
                <a:latin typeface="Times New Roman" pitchFamily="18" charset="0"/>
                <a:cs typeface="Times New Roman" pitchFamily="18" charset="0"/>
              </a:rPr>
              <a:t>work breakdown structures are prematurely structures around the product design </a:t>
            </a:r>
          </a:p>
          <a:p>
            <a:pPr marL="609600" indent="-609600" algn="just"/>
            <a:endParaRPr lang="en-US" sz="2200" dirty="0">
              <a:latin typeface="Times New Roman" pitchFamily="18" charset="0"/>
              <a:cs typeface="Times New Roman" pitchFamily="18" charset="0"/>
            </a:endParaRPr>
          </a:p>
          <a:p>
            <a:pPr marL="609600" indent="-609600" algn="just"/>
            <a:r>
              <a:rPr lang="en-US" sz="2200" dirty="0">
                <a:latin typeface="Times New Roman" pitchFamily="18" charset="0"/>
                <a:cs typeface="Times New Roman" pitchFamily="18" charset="0"/>
              </a:rPr>
              <a:t>It is structured primarily around the subsystems of its product architecture, then further decomposed into the components of each subsystem.</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Once </a:t>
            </a:r>
            <a:r>
              <a:rPr lang="en-US" sz="2200" dirty="0">
                <a:latin typeface="Times New Roman" pitchFamily="18" charset="0"/>
                <a:cs typeface="Times New Roman" pitchFamily="18" charset="0"/>
              </a:rPr>
              <a:t>this structure is ingrained in the WBS and then allocated to responsible managers with budgets, schedules, and expected deliverables, a concrete planning foundation has been set that is difficult and expensive to change.</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A </a:t>
            </a:r>
            <a:r>
              <a:rPr lang="en-US" sz="2200" dirty="0">
                <a:latin typeface="Times New Roman" pitchFamily="18" charset="0"/>
                <a:cs typeface="Times New Roman" pitchFamily="18" charset="0"/>
              </a:rPr>
              <a:t>WBS is the architecture for the financial plan.</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A loose </a:t>
            </a:r>
            <a:r>
              <a:rPr lang="en-US" sz="2200" dirty="0">
                <a:latin typeface="Times New Roman" pitchFamily="18" charset="0"/>
                <a:cs typeface="Times New Roman" pitchFamily="18" charset="0"/>
              </a:rPr>
              <a:t>coupling is desirable if either the plan or architecture is subject to change.</a:t>
            </a:r>
          </a:p>
          <a:p>
            <a:pPr marL="609600" indent="-609600" algn="just">
              <a:buFontTx/>
              <a:buNone/>
            </a:pPr>
            <a:endParaRPr lang="en-US" sz="2200" dirty="0">
              <a:latin typeface="Times New Roman" pitchFamily="18" charset="0"/>
              <a:cs typeface="Times New Roman" pitchFamily="18" charset="0"/>
            </a:endParaRPr>
          </a:p>
          <a:p>
            <a:pPr marL="609600" indent="-609600" algn="just"/>
            <a:endParaRPr lang="en-US" sz="2200" dirty="0">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a:xfrm>
            <a:off x="152400" y="152400"/>
            <a:ext cx="8763000" cy="6553200"/>
          </a:xfrm>
        </p:spPr>
        <p:txBody>
          <a:bodyPr>
            <a:normAutofit/>
          </a:bodyPr>
          <a:lstStyle/>
          <a:p>
            <a:pPr marL="609600" indent="-609600" algn="just">
              <a:buFontTx/>
              <a:buNone/>
            </a:pPr>
            <a:r>
              <a:rPr lang="en-US" sz="2200" i="1" dirty="0" smtClean="0">
                <a:latin typeface="Times New Roman" pitchFamily="18" charset="0"/>
                <a:cs typeface="Times New Roman" pitchFamily="18" charset="0"/>
              </a:rPr>
              <a:t>	</a:t>
            </a:r>
            <a:r>
              <a:rPr lang="en-US" sz="2200" b="1" i="1" dirty="0" smtClean="0">
                <a:latin typeface="Times New Roman" pitchFamily="18" charset="0"/>
                <a:cs typeface="Times New Roman" pitchFamily="18" charset="0"/>
              </a:rPr>
              <a:t>Conventional </a:t>
            </a:r>
            <a:r>
              <a:rPr lang="en-US" sz="2200" b="1" i="1" dirty="0">
                <a:latin typeface="Times New Roman" pitchFamily="18" charset="0"/>
                <a:cs typeface="Times New Roman" pitchFamily="18" charset="0"/>
              </a:rPr>
              <a:t>work breakdown structures are prematurely decomposed, planned, and budgeted in either </a:t>
            </a:r>
            <a:r>
              <a:rPr lang="en-US" sz="2200" b="1" i="1" dirty="0" smtClean="0">
                <a:latin typeface="Times New Roman" pitchFamily="18" charset="0"/>
                <a:cs typeface="Times New Roman" pitchFamily="18" charset="0"/>
              </a:rPr>
              <a:t>too little </a:t>
            </a:r>
            <a:r>
              <a:rPr lang="en-US" sz="2200" b="1" i="1" dirty="0">
                <a:latin typeface="Times New Roman" pitchFamily="18" charset="0"/>
                <a:cs typeface="Times New Roman" pitchFamily="18" charset="0"/>
              </a:rPr>
              <a:t>or too much detail </a:t>
            </a:r>
            <a:endParaRPr lang="en-US" sz="2200" b="1" dirty="0">
              <a:latin typeface="Times New Roman" pitchFamily="18" charset="0"/>
              <a:cs typeface="Times New Roman" pitchFamily="18" charset="0"/>
            </a:endParaRPr>
          </a:p>
          <a:p>
            <a:pPr marL="609600" indent="-609600" algn="just">
              <a:buFontTx/>
              <a:buNone/>
            </a:pPr>
            <a:endParaRPr lang="en-US" sz="2200" dirty="0">
              <a:latin typeface="Times New Roman" pitchFamily="18" charset="0"/>
              <a:cs typeface="Times New Roman" pitchFamily="18" charset="0"/>
            </a:endParaRPr>
          </a:p>
          <a:p>
            <a:pPr marL="609600" indent="-609600" algn="just"/>
            <a:r>
              <a:rPr lang="en-US" sz="2200" dirty="0">
                <a:latin typeface="Times New Roman" pitchFamily="18" charset="0"/>
                <a:cs typeface="Times New Roman" pitchFamily="18" charset="0"/>
              </a:rPr>
              <a:t>Large software projects tend to be over planned, and small projects tend to be under planned.</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management team plan out each element completely and creates a baseline budget and schedule for every task at the same level of detail.</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Most small-scale developments elaborate their WBSs to a single level only, with no supporting detail.</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The management team plans and conducts the project with coarse tasking and cost and schedule accountability.</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A WBS elaborated to at least two or three levels makes sense.</a:t>
            </a:r>
          </a:p>
          <a:p>
            <a:pPr marL="609600" indent="-609600" algn="just"/>
            <a:endParaRPr lang="en-US" sz="2200" dirty="0">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type="body" idx="1"/>
          </p:nvPr>
        </p:nvSpPr>
        <p:spPr>
          <a:xfrm>
            <a:off x="152400" y="228600"/>
            <a:ext cx="8839200" cy="6477000"/>
          </a:xfrm>
        </p:spPr>
        <p:txBody>
          <a:bodyPr/>
          <a:lstStyle/>
          <a:p>
            <a:pPr marL="609600" indent="-609600" algn="just">
              <a:buFontTx/>
              <a:buNone/>
            </a:pPr>
            <a:r>
              <a:rPr lang="en-US" sz="2200" i="1" dirty="0" smtClean="0">
                <a:latin typeface="Times New Roman" pitchFamily="18" charset="0"/>
                <a:cs typeface="Times New Roman" pitchFamily="18" charset="0"/>
              </a:rPr>
              <a:t>	</a:t>
            </a:r>
            <a:r>
              <a:rPr lang="en-US" sz="2200" b="1" i="1" dirty="0" smtClean="0">
                <a:latin typeface="Times New Roman" pitchFamily="18" charset="0"/>
                <a:cs typeface="Times New Roman" pitchFamily="18" charset="0"/>
              </a:rPr>
              <a:t>Conventional </a:t>
            </a:r>
            <a:r>
              <a:rPr lang="en-US" sz="2200" b="1" i="1" dirty="0">
                <a:latin typeface="Times New Roman" pitchFamily="18" charset="0"/>
                <a:cs typeface="Times New Roman" pitchFamily="18" charset="0"/>
              </a:rPr>
              <a:t>work breakdown structures are project-specific, and cross-project comparisons are </a:t>
            </a:r>
            <a:r>
              <a:rPr lang="en-US" sz="2200" b="1" i="1" dirty="0" smtClean="0">
                <a:latin typeface="Times New Roman" pitchFamily="18" charset="0"/>
                <a:cs typeface="Times New Roman" pitchFamily="18" charset="0"/>
              </a:rPr>
              <a:t>usually difficult </a:t>
            </a:r>
            <a:r>
              <a:rPr lang="en-US" sz="2200" b="1" i="1" dirty="0">
                <a:latin typeface="Times New Roman" pitchFamily="18" charset="0"/>
                <a:cs typeface="Times New Roman" pitchFamily="18" charset="0"/>
              </a:rPr>
              <a:t>or impossible </a:t>
            </a:r>
          </a:p>
          <a:p>
            <a:pPr marL="609600" indent="-609600" algn="just">
              <a:buFontTx/>
              <a:buNone/>
            </a:pPr>
            <a:endParaRPr lang="en-US" sz="2200" dirty="0">
              <a:latin typeface="Times New Roman" pitchFamily="18" charset="0"/>
              <a:cs typeface="Times New Roman" pitchFamily="18" charset="0"/>
            </a:endParaRPr>
          </a:p>
          <a:p>
            <a:pPr marL="609600" indent="-609600" algn="just"/>
            <a:r>
              <a:rPr lang="en-US" sz="2200" dirty="0">
                <a:latin typeface="Times New Roman" pitchFamily="18" charset="0"/>
                <a:cs typeface="Times New Roman" pitchFamily="18" charset="0"/>
              </a:rPr>
              <a:t>Most organizations allow individual projects to define their own project-specific structure tailored to the project manager’s style, the customer’s demands, or other project-specific preferences</a:t>
            </a:r>
            <a:r>
              <a:rPr lang="en-US" sz="2200" dirty="0" smtClean="0">
                <a:latin typeface="Times New Roman" pitchFamily="18" charset="0"/>
                <a:cs typeface="Times New Roman" pitchFamily="18" charset="0"/>
              </a:rPr>
              <a:t>.</a:t>
            </a:r>
          </a:p>
          <a:p>
            <a:pPr marL="609600" indent="-609600" algn="just"/>
            <a:endParaRPr lang="en-US" sz="2200" dirty="0">
              <a:latin typeface="Times New Roman" pitchFamily="18" charset="0"/>
              <a:cs typeface="Times New Roman" pitchFamily="18" charset="0"/>
            </a:endParaRPr>
          </a:p>
          <a:p>
            <a:pPr marL="609600" indent="-609600" algn="just"/>
            <a:r>
              <a:rPr lang="en-US" sz="2200" dirty="0">
                <a:latin typeface="Times New Roman" pitchFamily="18" charset="0"/>
                <a:cs typeface="Times New Roman" pitchFamily="18" charset="0"/>
              </a:rPr>
              <a:t>With no standard WBS structure, it is extremely difficult to compare plans, financial data, schedule data, organizational efficiencies, cost trends, productivity trends, or quality trends across multiple projects.</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Each </a:t>
            </a:r>
            <a:r>
              <a:rPr lang="en-US" sz="2200" dirty="0">
                <a:latin typeface="Times New Roman" pitchFamily="18" charset="0"/>
                <a:cs typeface="Times New Roman" pitchFamily="18" charset="0"/>
              </a:rPr>
              <a:t>project organizes the work differently and uses different units of measures</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a:xfrm>
            <a:off x="152400" y="152400"/>
            <a:ext cx="8839200" cy="6553200"/>
          </a:xfrm>
        </p:spPr>
        <p:txBody>
          <a:bodyPr>
            <a:noAutofit/>
          </a:bodyPr>
          <a:lstStyle/>
          <a:p>
            <a:pPr>
              <a:lnSpc>
                <a:spcPct val="90000"/>
              </a:lnSpc>
              <a:buFontTx/>
              <a:buNone/>
            </a:pPr>
            <a:r>
              <a:rPr lang="en-US" sz="2200" b="1" dirty="0">
                <a:latin typeface="Times New Roman" pitchFamily="18" charset="0"/>
                <a:cs typeface="Times New Roman" pitchFamily="18" charset="0"/>
              </a:rPr>
              <a:t>Conventional WBS, following the product hierarchy :</a:t>
            </a:r>
          </a:p>
          <a:p>
            <a:pPr>
              <a:lnSpc>
                <a:spcPct val="90000"/>
              </a:lnSpc>
              <a:buFontTx/>
              <a:buNone/>
            </a:pPr>
            <a:endParaRPr lang="en-US" sz="2200" dirty="0">
              <a:latin typeface="Times New Roman" pitchFamily="18" charset="0"/>
              <a:cs typeface="Times New Roman" pitchFamily="18" charset="0"/>
            </a:endParaRPr>
          </a:p>
          <a:p>
            <a:pPr>
              <a:lnSpc>
                <a:spcPct val="90000"/>
              </a:lnSpc>
              <a:buFontTx/>
              <a:buNone/>
            </a:pPr>
            <a:r>
              <a:rPr lang="en-US" sz="2200" dirty="0">
                <a:latin typeface="Times New Roman" pitchFamily="18" charset="0"/>
                <a:cs typeface="Times New Roman" pitchFamily="18" charset="0"/>
              </a:rPr>
              <a:t>Management </a:t>
            </a:r>
            <a:r>
              <a:rPr lang="en-US" sz="2200" dirty="0" smtClean="0">
                <a:latin typeface="Times New Roman" pitchFamily="18" charset="0"/>
                <a:cs typeface="Times New Roman" pitchFamily="18" charset="0"/>
              </a:rPr>
              <a:t>					</a:t>
            </a:r>
          </a:p>
          <a:p>
            <a:pPr>
              <a:lnSpc>
                <a:spcPct val="90000"/>
              </a:lnSpc>
              <a:buFontTx/>
              <a:buNone/>
            </a:pPr>
            <a:r>
              <a:rPr lang="en-US" sz="2200" dirty="0" smtClean="0">
                <a:latin typeface="Times New Roman" pitchFamily="18" charset="0"/>
                <a:cs typeface="Times New Roman" pitchFamily="18" charset="0"/>
              </a:rPr>
              <a:t>System requirements and design				</a:t>
            </a:r>
          </a:p>
          <a:p>
            <a:pPr>
              <a:lnSpc>
                <a:spcPct val="90000"/>
              </a:lnSpc>
              <a:buFontTx/>
              <a:buNone/>
            </a:pPr>
            <a:r>
              <a:rPr lang="en-US" sz="2200" dirty="0" smtClean="0">
                <a:latin typeface="Times New Roman" pitchFamily="18" charset="0"/>
                <a:cs typeface="Times New Roman" pitchFamily="18" charset="0"/>
              </a:rPr>
              <a:t>Subsystem </a:t>
            </a:r>
            <a:r>
              <a:rPr lang="en-US" sz="2200" dirty="0">
                <a:latin typeface="Times New Roman" pitchFamily="18" charset="0"/>
                <a:cs typeface="Times New Roman" pitchFamily="18" charset="0"/>
              </a:rPr>
              <a:t>1					    </a:t>
            </a:r>
          </a:p>
          <a:p>
            <a:pPr>
              <a:lnSpc>
                <a:spcPct val="90000"/>
              </a:lnSpc>
              <a:buFontTx/>
              <a:buNone/>
            </a:pPr>
            <a:r>
              <a:rPr lang="en-US" sz="2200" dirty="0">
                <a:latin typeface="Times New Roman" pitchFamily="18" charset="0"/>
                <a:cs typeface="Times New Roman" pitchFamily="18" charset="0"/>
              </a:rPr>
              <a:t>    Component 11				</a:t>
            </a:r>
          </a:p>
          <a:p>
            <a:pPr>
              <a:lnSpc>
                <a:spcPct val="90000"/>
              </a:lnSpc>
              <a:buFontTx/>
              <a:buNone/>
            </a:pPr>
            <a:r>
              <a:rPr lang="en-US" sz="2200" dirty="0">
                <a:latin typeface="Times New Roman" pitchFamily="18" charset="0"/>
                <a:cs typeface="Times New Roman" pitchFamily="18" charset="0"/>
              </a:rPr>
              <a:t>        Requirements				</a:t>
            </a:r>
          </a:p>
          <a:p>
            <a:pPr>
              <a:lnSpc>
                <a:spcPct val="90000"/>
              </a:lnSpc>
              <a:buFontTx/>
              <a:buNone/>
            </a:pPr>
            <a:r>
              <a:rPr lang="en-US" sz="2200" dirty="0">
                <a:latin typeface="Times New Roman" pitchFamily="18" charset="0"/>
                <a:cs typeface="Times New Roman" pitchFamily="18" charset="0"/>
              </a:rPr>
              <a:t>        Design					</a:t>
            </a:r>
          </a:p>
          <a:p>
            <a:pPr>
              <a:lnSpc>
                <a:spcPct val="90000"/>
              </a:lnSpc>
              <a:buFontTx/>
              <a:buNone/>
            </a:pPr>
            <a:r>
              <a:rPr lang="en-US" sz="2200" dirty="0">
                <a:latin typeface="Times New Roman" pitchFamily="18" charset="0"/>
                <a:cs typeface="Times New Roman" pitchFamily="18" charset="0"/>
              </a:rPr>
              <a:t>	Code					</a:t>
            </a:r>
          </a:p>
          <a:p>
            <a:pPr>
              <a:lnSpc>
                <a:spcPct val="90000"/>
              </a:lnSpc>
              <a:buFontTx/>
              <a:buNone/>
            </a:pPr>
            <a:r>
              <a:rPr lang="en-US" sz="2200" dirty="0">
                <a:latin typeface="Times New Roman" pitchFamily="18" charset="0"/>
                <a:cs typeface="Times New Roman" pitchFamily="18" charset="0"/>
              </a:rPr>
              <a:t>	Test					</a:t>
            </a:r>
          </a:p>
          <a:p>
            <a:pPr>
              <a:lnSpc>
                <a:spcPct val="90000"/>
              </a:lnSpc>
              <a:buFontTx/>
              <a:buNone/>
            </a:pPr>
            <a:r>
              <a:rPr lang="en-US" sz="2200" dirty="0">
                <a:latin typeface="Times New Roman" pitchFamily="18" charset="0"/>
                <a:cs typeface="Times New Roman" pitchFamily="18" charset="0"/>
              </a:rPr>
              <a:t>	Documentation				</a:t>
            </a:r>
          </a:p>
          <a:p>
            <a:pPr>
              <a:lnSpc>
                <a:spcPct val="90000"/>
              </a:lnSpc>
              <a:buFontTx/>
              <a:buNone/>
            </a:pPr>
            <a:r>
              <a:rPr lang="en-US" sz="2200" dirty="0">
                <a:latin typeface="Times New Roman" pitchFamily="18" charset="0"/>
                <a:cs typeface="Times New Roman" pitchFamily="18" charset="0"/>
              </a:rPr>
              <a:t>	…. ( similar structures for other subsystems )</a:t>
            </a:r>
          </a:p>
          <a:p>
            <a:pPr>
              <a:lnSpc>
                <a:spcPct val="90000"/>
              </a:lnSpc>
              <a:buFontTx/>
              <a:buNone/>
            </a:pPr>
            <a:r>
              <a:rPr lang="en-US" sz="2200" dirty="0">
                <a:latin typeface="Times New Roman" pitchFamily="18" charset="0"/>
                <a:cs typeface="Times New Roman" pitchFamily="18" charset="0"/>
              </a:rPr>
              <a:t>Subsystem M</a:t>
            </a:r>
          </a:p>
          <a:p>
            <a:pPr>
              <a:lnSpc>
                <a:spcPct val="90000"/>
              </a:lnSpc>
              <a:buFontTx/>
              <a:buNone/>
            </a:pPr>
            <a:r>
              <a:rPr lang="en-US" sz="2200" dirty="0">
                <a:latin typeface="Times New Roman" pitchFamily="18" charset="0"/>
                <a:cs typeface="Times New Roman" pitchFamily="18" charset="0"/>
              </a:rPr>
              <a:t>    Component M1</a:t>
            </a:r>
          </a:p>
          <a:p>
            <a:pPr>
              <a:lnSpc>
                <a:spcPct val="90000"/>
              </a:lnSpc>
              <a:buFontTx/>
              <a:buNone/>
            </a:pPr>
            <a:r>
              <a:rPr lang="en-US" sz="2200" dirty="0">
                <a:latin typeface="Times New Roman" pitchFamily="18" charset="0"/>
                <a:cs typeface="Times New Roman" pitchFamily="18" charset="0"/>
              </a:rPr>
              <a:t>	 Requirements</a:t>
            </a:r>
          </a:p>
          <a:p>
            <a:pPr>
              <a:lnSpc>
                <a:spcPct val="90000"/>
              </a:lnSpc>
              <a:buFontTx/>
              <a:buNone/>
            </a:pPr>
            <a:r>
              <a:rPr lang="en-US" sz="2200" dirty="0">
                <a:latin typeface="Times New Roman" pitchFamily="18" charset="0"/>
                <a:cs typeface="Times New Roman" pitchFamily="18" charset="0"/>
              </a:rPr>
              <a:t>        Design</a:t>
            </a:r>
          </a:p>
          <a:p>
            <a:pPr>
              <a:lnSpc>
                <a:spcPct val="90000"/>
              </a:lnSpc>
              <a:buFontTx/>
              <a:buNone/>
            </a:pPr>
            <a:r>
              <a:rPr lang="en-US" sz="2200" dirty="0">
                <a:latin typeface="Times New Roman" pitchFamily="18" charset="0"/>
                <a:cs typeface="Times New Roman" pitchFamily="18" charset="0"/>
              </a:rPr>
              <a:t>	Code</a:t>
            </a:r>
          </a:p>
          <a:p>
            <a:pPr>
              <a:lnSpc>
                <a:spcPct val="90000"/>
              </a:lnSpc>
              <a:buFontTx/>
              <a:buNone/>
            </a:pPr>
            <a:r>
              <a:rPr lang="en-US" sz="2200" dirty="0">
                <a:latin typeface="Times New Roman" pitchFamily="18" charset="0"/>
                <a:cs typeface="Times New Roman" pitchFamily="18" charset="0"/>
              </a:rPr>
              <a:t>	Test</a:t>
            </a:r>
          </a:p>
          <a:p>
            <a:pPr>
              <a:lnSpc>
                <a:spcPct val="90000"/>
              </a:lnSpc>
              <a:buFontTx/>
              <a:buNone/>
            </a:pPr>
            <a:r>
              <a:rPr lang="en-US" sz="220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a:xfrm>
            <a:off x="152400" y="152400"/>
            <a:ext cx="8839200" cy="6553200"/>
          </a:xfrm>
        </p:spPr>
        <p:txBody>
          <a:bodyPr>
            <a:normAutofit/>
          </a:bodyPr>
          <a:lstStyle/>
          <a:p>
            <a:pPr>
              <a:lnSpc>
                <a:spcPct val="90000"/>
              </a:lnSpc>
              <a:buFontTx/>
              <a:buNone/>
            </a:pPr>
            <a:r>
              <a:rPr lang="en-US" sz="2200" dirty="0" smtClean="0">
                <a:latin typeface="Times New Roman" pitchFamily="18" charset="0"/>
                <a:cs typeface="Times New Roman" pitchFamily="18" charset="0"/>
              </a:rPr>
              <a:t>           Documentation</a:t>
            </a:r>
          </a:p>
          <a:p>
            <a:pPr>
              <a:lnSpc>
                <a:spcPct val="90000"/>
              </a:lnSpc>
              <a:buFontTx/>
              <a:buNone/>
            </a:pPr>
            <a:r>
              <a:rPr lang="en-US" sz="2200" dirty="0" smtClean="0">
                <a:latin typeface="Times New Roman" pitchFamily="18" charset="0"/>
                <a:cs typeface="Times New Roman" pitchFamily="18" charset="0"/>
              </a:rPr>
              <a:t>	…. ( similar structures for other components )</a:t>
            </a:r>
          </a:p>
          <a:p>
            <a:pPr>
              <a:lnSpc>
                <a:spcPct val="90000"/>
              </a:lnSpc>
              <a:buFontTx/>
              <a:buNone/>
            </a:pPr>
            <a:r>
              <a:rPr lang="en-US" sz="2200" dirty="0" smtClean="0">
                <a:latin typeface="Times New Roman" pitchFamily="18" charset="0"/>
                <a:cs typeface="Times New Roman" pitchFamily="18" charset="0"/>
              </a:rPr>
              <a:t>    Component MN	 </a:t>
            </a:r>
          </a:p>
          <a:p>
            <a:pPr>
              <a:lnSpc>
                <a:spcPct val="90000"/>
              </a:lnSpc>
              <a:buFontTx/>
              <a:buNone/>
            </a:pPr>
            <a:r>
              <a:rPr lang="en-US" sz="2200" dirty="0" smtClean="0">
                <a:latin typeface="Times New Roman" pitchFamily="18" charset="0"/>
                <a:cs typeface="Times New Roman" pitchFamily="18" charset="0"/>
              </a:rPr>
              <a:t>	    Requirements</a:t>
            </a:r>
          </a:p>
          <a:p>
            <a:pPr>
              <a:lnSpc>
                <a:spcPct val="90000"/>
              </a:lnSpc>
              <a:buFontTx/>
              <a:buNone/>
            </a:pPr>
            <a:r>
              <a:rPr lang="en-US" sz="2200" dirty="0" smtClean="0">
                <a:latin typeface="Times New Roman" pitchFamily="18" charset="0"/>
                <a:cs typeface="Times New Roman" pitchFamily="18" charset="0"/>
              </a:rPr>
              <a:t>         Design</a:t>
            </a:r>
          </a:p>
          <a:p>
            <a:pPr>
              <a:lnSpc>
                <a:spcPct val="90000"/>
              </a:lnSpc>
              <a:buFontTx/>
              <a:buNone/>
            </a:pPr>
            <a:r>
              <a:rPr lang="en-US" sz="2200" dirty="0" smtClean="0">
                <a:latin typeface="Times New Roman" pitchFamily="18" charset="0"/>
                <a:cs typeface="Times New Roman" pitchFamily="18" charset="0"/>
              </a:rPr>
              <a:t>	    Code</a:t>
            </a:r>
          </a:p>
          <a:p>
            <a:pPr>
              <a:lnSpc>
                <a:spcPct val="90000"/>
              </a:lnSpc>
              <a:buFontTx/>
              <a:buNone/>
            </a:pPr>
            <a:r>
              <a:rPr lang="en-US" sz="2200" dirty="0" smtClean="0">
                <a:latin typeface="Times New Roman" pitchFamily="18" charset="0"/>
                <a:cs typeface="Times New Roman" pitchFamily="18" charset="0"/>
              </a:rPr>
              <a:t>	    Test</a:t>
            </a:r>
          </a:p>
          <a:p>
            <a:pPr>
              <a:lnSpc>
                <a:spcPct val="90000"/>
              </a:lnSpc>
              <a:buFontTx/>
              <a:buNone/>
            </a:pPr>
            <a:r>
              <a:rPr lang="en-US" sz="2200" dirty="0" smtClean="0">
                <a:latin typeface="Times New Roman" pitchFamily="18" charset="0"/>
                <a:cs typeface="Times New Roman" pitchFamily="18" charset="0"/>
              </a:rPr>
              <a:t>	    Documentation </a:t>
            </a:r>
            <a:r>
              <a:rPr lang="en-US" sz="2200" dirty="0">
                <a:latin typeface="Times New Roman" pitchFamily="18" charset="0"/>
                <a:cs typeface="Times New Roman" pitchFamily="18" charset="0"/>
              </a:rPr>
              <a:t>			</a:t>
            </a:r>
          </a:p>
          <a:p>
            <a:pPr>
              <a:lnSpc>
                <a:spcPct val="90000"/>
              </a:lnSpc>
              <a:buFontTx/>
              <a:buNone/>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Integration and test</a:t>
            </a:r>
          </a:p>
          <a:p>
            <a:pPr>
              <a:lnSpc>
                <a:spcPct val="90000"/>
              </a:lnSpc>
              <a:buFontTx/>
              <a:buNone/>
            </a:pPr>
            <a:r>
              <a:rPr lang="en-US" sz="2200" dirty="0" smtClean="0">
                <a:latin typeface="Times New Roman" pitchFamily="18" charset="0"/>
                <a:cs typeface="Times New Roman" pitchFamily="18" charset="0"/>
              </a:rPr>
              <a:t>	    Test planning</a:t>
            </a:r>
          </a:p>
          <a:p>
            <a:pPr>
              <a:lnSpc>
                <a:spcPct val="90000"/>
              </a:lnSpc>
              <a:buFontTx/>
              <a:buNone/>
            </a:pPr>
            <a:r>
              <a:rPr lang="en-US" sz="2200" dirty="0" smtClean="0">
                <a:latin typeface="Times New Roman" pitchFamily="18" charset="0"/>
                <a:cs typeface="Times New Roman" pitchFamily="18" charset="0"/>
              </a:rPr>
              <a:t>	    Test procedure preparation</a:t>
            </a:r>
          </a:p>
          <a:p>
            <a:pPr>
              <a:lnSpc>
                <a:spcPct val="90000"/>
              </a:lnSpc>
              <a:buFontTx/>
              <a:buNone/>
            </a:pPr>
            <a:r>
              <a:rPr lang="en-US" sz="2200" dirty="0" smtClean="0">
                <a:latin typeface="Times New Roman" pitchFamily="18" charset="0"/>
                <a:cs typeface="Times New Roman" pitchFamily="18" charset="0"/>
              </a:rPr>
              <a:t>	    Testing</a:t>
            </a:r>
          </a:p>
          <a:p>
            <a:pPr>
              <a:lnSpc>
                <a:spcPct val="90000"/>
              </a:lnSpc>
              <a:buFontTx/>
              <a:buNone/>
            </a:pPr>
            <a:r>
              <a:rPr lang="en-US" sz="2200" dirty="0" smtClean="0">
                <a:latin typeface="Times New Roman" pitchFamily="18" charset="0"/>
                <a:cs typeface="Times New Roman" pitchFamily="18" charset="0"/>
              </a:rPr>
              <a:t>         Test reports</a:t>
            </a:r>
          </a:p>
          <a:p>
            <a:pPr>
              <a:lnSpc>
                <a:spcPct val="90000"/>
              </a:lnSpc>
              <a:buFontTx/>
              <a:buNone/>
            </a:pPr>
            <a:r>
              <a:rPr lang="en-US" sz="2200" dirty="0" smtClean="0">
                <a:latin typeface="Times New Roman" pitchFamily="18" charset="0"/>
                <a:cs typeface="Times New Roman" pitchFamily="18" charset="0"/>
              </a:rPr>
              <a:t>	Other support areas</a:t>
            </a:r>
          </a:p>
          <a:p>
            <a:pPr>
              <a:lnSpc>
                <a:spcPct val="90000"/>
              </a:lnSpc>
              <a:buFontTx/>
              <a:buNone/>
            </a:pPr>
            <a:r>
              <a:rPr lang="en-US" sz="2200" dirty="0" smtClean="0">
                <a:latin typeface="Times New Roman" pitchFamily="18" charset="0"/>
                <a:cs typeface="Times New Roman" pitchFamily="18" charset="0"/>
              </a:rPr>
              <a:t>	    Configuration control</a:t>
            </a:r>
          </a:p>
          <a:p>
            <a:pPr>
              <a:lnSpc>
                <a:spcPct val="90000"/>
              </a:lnSpc>
              <a:buFontTx/>
              <a:buNone/>
            </a:pPr>
            <a:r>
              <a:rPr lang="en-US" sz="2200" dirty="0" smtClean="0">
                <a:latin typeface="Times New Roman" pitchFamily="18" charset="0"/>
                <a:cs typeface="Times New Roman" pitchFamily="18" charset="0"/>
              </a:rPr>
              <a:t>	    Quality assurance</a:t>
            </a:r>
          </a:p>
          <a:p>
            <a:pPr>
              <a:lnSpc>
                <a:spcPct val="90000"/>
              </a:lnSpc>
              <a:buFontTx/>
              <a:buNone/>
            </a:pPr>
            <a:r>
              <a:rPr lang="en-US" sz="2200" dirty="0" smtClean="0">
                <a:latin typeface="Times New Roman" pitchFamily="18" charset="0"/>
                <a:cs typeface="Times New Roman" pitchFamily="18" charset="0"/>
              </a:rPr>
              <a:t>	    System administration </a:t>
            </a:r>
            <a:r>
              <a:rPr lang="en-US" sz="2200" dirty="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a:xfrm>
            <a:off x="152400" y="152400"/>
            <a:ext cx="8839200" cy="6553200"/>
          </a:xfrm>
        </p:spPr>
        <p:txBody>
          <a:bodyPr>
            <a:noAutofit/>
          </a:bodyPr>
          <a:lstStyle/>
          <a:p>
            <a:pPr marL="609600" indent="-609600" algn="just">
              <a:buFontTx/>
              <a:buNone/>
            </a:pPr>
            <a:r>
              <a:rPr lang="en-US" sz="2200" b="1" dirty="0">
                <a:latin typeface="Times New Roman" pitchFamily="18" charset="0"/>
                <a:cs typeface="Times New Roman" pitchFamily="18" charset="0"/>
              </a:rPr>
              <a:t>Evolutionary Work Breakdown Structure</a:t>
            </a:r>
            <a:endParaRPr lang="en-US" sz="2200" dirty="0">
              <a:latin typeface="Times New Roman" pitchFamily="18" charset="0"/>
              <a:cs typeface="Times New Roman" pitchFamily="18" charset="0"/>
            </a:endParaRPr>
          </a:p>
          <a:p>
            <a:pPr marL="609600" indent="-609600" algn="just"/>
            <a:endParaRPr lang="en-US" sz="1200" dirty="0">
              <a:latin typeface="Times New Roman" pitchFamily="18" charset="0"/>
              <a:cs typeface="Times New Roman" pitchFamily="18" charset="0"/>
            </a:endParaRPr>
          </a:p>
          <a:p>
            <a:pPr marL="609600" indent="-609600" algn="just"/>
            <a:r>
              <a:rPr lang="en-US" sz="2200" dirty="0">
                <a:latin typeface="Times New Roman" pitchFamily="18" charset="0"/>
                <a:cs typeface="Times New Roman" pitchFamily="18" charset="0"/>
              </a:rPr>
              <a:t>It should organize the planning elements around the process framework rather than the product framework.</a:t>
            </a:r>
          </a:p>
          <a:p>
            <a:pPr marL="609600" indent="-609600" algn="just"/>
            <a:r>
              <a:rPr lang="en-US" sz="2200" dirty="0" smtClean="0">
                <a:latin typeface="Times New Roman" pitchFamily="18" charset="0"/>
                <a:cs typeface="Times New Roman" pitchFamily="18" charset="0"/>
              </a:rPr>
              <a:t>It better </a:t>
            </a:r>
            <a:r>
              <a:rPr lang="en-US" sz="2200" dirty="0">
                <a:latin typeface="Times New Roman" pitchFamily="18" charset="0"/>
                <a:cs typeface="Times New Roman" pitchFamily="18" charset="0"/>
              </a:rPr>
              <a:t>accommodates the expected changes in the evolving plan and allows the level of planning fidelity to evolve in a straightforward way.</a:t>
            </a:r>
          </a:p>
          <a:p>
            <a:pPr marL="609600" indent="-609600" algn="just"/>
            <a:r>
              <a:rPr lang="en-US" sz="2200" dirty="0">
                <a:latin typeface="Times New Roman" pitchFamily="18" charset="0"/>
                <a:cs typeface="Times New Roman" pitchFamily="18" charset="0"/>
              </a:rPr>
              <a:t>The basic recommendation for the WBS is to organize the hierarchy </a:t>
            </a:r>
            <a:r>
              <a:rPr lang="en-US" sz="2200" dirty="0" smtClean="0">
                <a:latin typeface="Times New Roman" pitchFamily="18" charset="0"/>
                <a:cs typeface="Times New Roman" pitchFamily="18" charset="0"/>
              </a:rPr>
              <a:t>as</a:t>
            </a:r>
            <a:endParaRPr lang="en-US" sz="2200" dirty="0">
              <a:latin typeface="Times New Roman" pitchFamily="18" charset="0"/>
              <a:cs typeface="Times New Roman" pitchFamily="18" charset="0"/>
            </a:endParaRPr>
          </a:p>
          <a:p>
            <a:pPr marL="609600" indent="-609600" algn="just">
              <a:buFontTx/>
              <a:buAutoNum type="arabicPeriod"/>
            </a:pPr>
            <a:endParaRPr lang="en-US" sz="1200" dirty="0">
              <a:latin typeface="Times New Roman" pitchFamily="18" charset="0"/>
              <a:cs typeface="Times New Roman" pitchFamily="18" charset="0"/>
            </a:endParaRPr>
          </a:p>
          <a:p>
            <a:pPr marL="609600" indent="-609600" algn="just">
              <a:buFontTx/>
              <a:buAutoNum type="arabicPeriod"/>
            </a:pPr>
            <a:r>
              <a:rPr lang="en-US" sz="2200" dirty="0">
                <a:latin typeface="Times New Roman" pitchFamily="18" charset="0"/>
                <a:cs typeface="Times New Roman" pitchFamily="18" charset="0"/>
              </a:rPr>
              <a:t>First-level WBS elements are the </a:t>
            </a:r>
            <a:r>
              <a:rPr lang="en-US" sz="2200" dirty="0" smtClean="0">
                <a:latin typeface="Times New Roman" pitchFamily="18" charset="0"/>
                <a:cs typeface="Times New Roman" pitchFamily="18" charset="0"/>
              </a:rPr>
              <a:t>workflows. </a:t>
            </a:r>
            <a:r>
              <a:rPr lang="en-US" sz="2200" dirty="0">
                <a:latin typeface="Times New Roman" pitchFamily="18" charset="0"/>
                <a:cs typeface="Times New Roman" pitchFamily="18" charset="0"/>
              </a:rPr>
              <a:t>These elements are usually allocated to a single team and constitute the structure of a project for the purposes of planning and comparison with other projects.</a:t>
            </a:r>
          </a:p>
          <a:p>
            <a:pPr marL="609600" indent="-609600" algn="just">
              <a:buFontTx/>
              <a:buAutoNum type="arabicPeriod"/>
            </a:pPr>
            <a:r>
              <a:rPr lang="en-US" sz="2200" dirty="0">
                <a:latin typeface="Times New Roman" pitchFamily="18" charset="0"/>
                <a:cs typeface="Times New Roman" pitchFamily="18" charset="0"/>
              </a:rPr>
              <a:t>Second-level elements are defined for each phase of the life </a:t>
            </a:r>
            <a:r>
              <a:rPr lang="en-US" sz="2200" dirty="0" smtClean="0">
                <a:latin typeface="Times New Roman" pitchFamily="18" charset="0"/>
                <a:cs typeface="Times New Roman" pitchFamily="18" charset="0"/>
              </a:rPr>
              <a:t>cycle. </a:t>
            </a:r>
            <a:r>
              <a:rPr lang="en-US" sz="2200" dirty="0">
                <a:latin typeface="Times New Roman" pitchFamily="18" charset="0"/>
                <a:cs typeface="Times New Roman" pitchFamily="18" charset="0"/>
              </a:rPr>
              <a:t>These elements allow the fidelity of the plan to evolve more naturally with the level of understanding of the requirements and architecture, and the risks therein</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152400" y="228600"/>
            <a:ext cx="8839200" cy="6477000"/>
          </a:xfrm>
        </p:spPr>
        <p:txBody>
          <a:bodyPr>
            <a:noAutofit/>
          </a:bodyPr>
          <a:lstStyle/>
          <a:p>
            <a:pPr marL="609600" indent="-609600" algn="just">
              <a:buFont typeface="+mj-lt"/>
              <a:buAutoNum type="arabicPeriod" startAt="3"/>
            </a:pPr>
            <a:r>
              <a:rPr lang="en-US" sz="2200" b="1" dirty="0" smtClean="0">
                <a:latin typeface="Times New Roman" pitchFamily="18" charset="0"/>
                <a:cs typeface="Times New Roman" pitchFamily="18" charset="0"/>
              </a:rPr>
              <a:t>Requirements workflow :</a:t>
            </a:r>
            <a:r>
              <a:rPr lang="en-US" sz="2200" dirty="0" smtClean="0">
                <a:latin typeface="Times New Roman" pitchFamily="18" charset="0"/>
                <a:cs typeface="Times New Roman" pitchFamily="18" charset="0"/>
              </a:rPr>
              <a:t> Analyzing the problem space and evolving the requirements artifacts.</a:t>
            </a:r>
          </a:p>
          <a:p>
            <a:pPr marL="609600" indent="-609600" algn="just">
              <a:buFont typeface="+mj-lt"/>
              <a:buAutoNum type="arabicPeriod" startAt="3"/>
            </a:pPr>
            <a:endParaRPr lang="en-US" sz="1200" b="1" dirty="0" smtClean="0">
              <a:latin typeface="Times New Roman" pitchFamily="18" charset="0"/>
              <a:cs typeface="Times New Roman" pitchFamily="18" charset="0"/>
            </a:endParaRPr>
          </a:p>
          <a:p>
            <a:pPr marL="609600" indent="-609600" algn="just">
              <a:buFont typeface="+mj-lt"/>
              <a:buAutoNum type="arabicPeriod" startAt="3"/>
            </a:pPr>
            <a:r>
              <a:rPr lang="en-US" sz="2200" b="1" dirty="0" smtClean="0">
                <a:latin typeface="Times New Roman" pitchFamily="18" charset="0"/>
                <a:cs typeface="Times New Roman" pitchFamily="18" charset="0"/>
              </a:rPr>
              <a:t>Design workflow :</a:t>
            </a:r>
            <a:r>
              <a:rPr lang="en-US" sz="2200" dirty="0" smtClean="0">
                <a:latin typeface="Times New Roman" pitchFamily="18" charset="0"/>
                <a:cs typeface="Times New Roman" pitchFamily="18" charset="0"/>
              </a:rPr>
              <a:t> Modeling the solution and evolving the architecture and design artifacts.</a:t>
            </a:r>
          </a:p>
          <a:p>
            <a:pPr marL="609600" indent="-609600" algn="just">
              <a:buFont typeface="+mj-lt"/>
              <a:buAutoNum type="arabicPeriod" startAt="3"/>
            </a:pPr>
            <a:endParaRPr lang="en-US" sz="1200" b="1" dirty="0" smtClean="0">
              <a:latin typeface="Times New Roman" pitchFamily="18" charset="0"/>
              <a:cs typeface="Times New Roman" pitchFamily="18" charset="0"/>
            </a:endParaRPr>
          </a:p>
          <a:p>
            <a:pPr marL="609600" indent="-609600" algn="just">
              <a:buFont typeface="+mj-lt"/>
              <a:buAutoNum type="arabicPeriod" startAt="3"/>
            </a:pPr>
            <a:r>
              <a:rPr lang="en-US" sz="2200" b="1" dirty="0" smtClean="0">
                <a:latin typeface="Times New Roman" pitchFamily="18" charset="0"/>
                <a:cs typeface="Times New Roman" pitchFamily="18" charset="0"/>
              </a:rPr>
              <a:t>Implementation workflow :</a:t>
            </a:r>
            <a:r>
              <a:rPr lang="en-US" sz="2200" dirty="0" smtClean="0">
                <a:latin typeface="Times New Roman" pitchFamily="18" charset="0"/>
                <a:cs typeface="Times New Roman" pitchFamily="18" charset="0"/>
              </a:rPr>
              <a:t> Programming the components and evolving the implementation and deployment artifacts.</a:t>
            </a:r>
          </a:p>
          <a:p>
            <a:pPr marL="609600" indent="-609600" algn="just">
              <a:buFont typeface="+mj-lt"/>
              <a:buAutoNum type="arabicPeriod" startAt="3"/>
            </a:pPr>
            <a:endParaRPr lang="en-US" sz="1200" b="1" dirty="0" smtClean="0">
              <a:latin typeface="Times New Roman" pitchFamily="18" charset="0"/>
              <a:cs typeface="Times New Roman" pitchFamily="18" charset="0"/>
            </a:endParaRPr>
          </a:p>
          <a:p>
            <a:pPr marL="609600" indent="-609600" algn="just">
              <a:buFont typeface="+mj-lt"/>
              <a:buAutoNum type="arabicPeriod" startAt="3"/>
            </a:pPr>
            <a:r>
              <a:rPr lang="en-US" sz="2200" b="1" dirty="0" smtClean="0">
                <a:latin typeface="Times New Roman" pitchFamily="18" charset="0"/>
                <a:cs typeface="Times New Roman" pitchFamily="18" charset="0"/>
              </a:rPr>
              <a:t>Assessment workflow :</a:t>
            </a:r>
            <a:r>
              <a:rPr lang="en-US" sz="2200" dirty="0" smtClean="0">
                <a:latin typeface="Times New Roman" pitchFamily="18" charset="0"/>
                <a:cs typeface="Times New Roman" pitchFamily="18" charset="0"/>
              </a:rPr>
              <a:t> Assessing the trends in process and product quality.</a:t>
            </a:r>
          </a:p>
          <a:p>
            <a:pPr marL="609600" indent="-609600" algn="just">
              <a:buFont typeface="+mj-lt"/>
              <a:buAutoNum type="arabicPeriod" startAt="3"/>
            </a:pPr>
            <a:endParaRPr lang="en-US" sz="1200" b="1" dirty="0" smtClean="0">
              <a:latin typeface="Times New Roman" pitchFamily="18" charset="0"/>
              <a:cs typeface="Times New Roman" pitchFamily="18" charset="0"/>
            </a:endParaRPr>
          </a:p>
          <a:p>
            <a:pPr marL="609600" indent="-609600" algn="just">
              <a:buFont typeface="+mj-lt"/>
              <a:buAutoNum type="arabicPeriod" startAt="3"/>
            </a:pPr>
            <a:r>
              <a:rPr lang="en-US" sz="2200" b="1" dirty="0" smtClean="0">
                <a:latin typeface="Times New Roman" pitchFamily="18" charset="0"/>
                <a:cs typeface="Times New Roman" pitchFamily="18" charset="0"/>
              </a:rPr>
              <a:t>Deployment workflow :</a:t>
            </a:r>
            <a:r>
              <a:rPr lang="en-US" sz="2200" dirty="0" smtClean="0">
                <a:latin typeface="Times New Roman" pitchFamily="18" charset="0"/>
                <a:cs typeface="Times New Roman" pitchFamily="18" charset="0"/>
              </a:rPr>
              <a:t> Transitioning the end products to the user.</a:t>
            </a:r>
            <a:endParaRPr lang="en-US" sz="2200" b="1" dirty="0" smtClean="0">
              <a:latin typeface="Times New Roman" pitchFamily="18" charset="0"/>
              <a:cs typeface="Times New Roman" pitchFamily="18" charset="0"/>
            </a:endParaRPr>
          </a:p>
          <a:p>
            <a:pPr marL="609600" indent="-609600" algn="just">
              <a:buFontTx/>
              <a:buAutoNum type="arabicPeriod" startAt="3"/>
            </a:pPr>
            <a:endParaRPr lang="en-US" sz="2200" b="1" dirty="0">
              <a:latin typeface="Times New Roman" pitchFamily="18" charset="0"/>
              <a:cs typeface="Times New Roman" pitchFamily="18" charset="0"/>
            </a:endParaRPr>
          </a:p>
          <a:p>
            <a:pPr marL="609600" indent="-609600" algn="just">
              <a:buFontTx/>
              <a:buNone/>
            </a:pPr>
            <a:endParaRPr lang="en-US" sz="2200" b="1" dirty="0">
              <a:latin typeface="Times New Roman" pitchFamily="18" charset="0"/>
              <a:cs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a:xfrm>
            <a:off x="152400" y="152400"/>
            <a:ext cx="8839200" cy="6553200"/>
          </a:xfrm>
        </p:spPr>
        <p:txBody>
          <a:bodyPr>
            <a:normAutofit/>
          </a:bodyPr>
          <a:lstStyle/>
          <a:p>
            <a:pPr marL="609600" indent="-609600" algn="just">
              <a:buFontTx/>
              <a:buAutoNum type="arabicPeriod"/>
            </a:pPr>
            <a:r>
              <a:rPr lang="en-US" sz="2200" dirty="0" smtClean="0">
                <a:latin typeface="Times New Roman" pitchFamily="18" charset="0"/>
                <a:cs typeface="Times New Roman" pitchFamily="18" charset="0"/>
              </a:rPr>
              <a:t>Third-level </a:t>
            </a:r>
            <a:r>
              <a:rPr lang="en-US" sz="2200" dirty="0">
                <a:latin typeface="Times New Roman" pitchFamily="18" charset="0"/>
                <a:cs typeface="Times New Roman" pitchFamily="18" charset="0"/>
              </a:rPr>
              <a:t>elements are defined for the focus of activities that produce the artifacts of each phase. These elements may be the lowest level in the hierarchy that collects the cost of a discrete artifact for a given phase, or they may be decomposed further into several lower level activities that, taken together, produce a single artifact.</a:t>
            </a:r>
          </a:p>
          <a:p>
            <a:pPr marL="609600" indent="-609600" algn="just">
              <a:buFontTx/>
              <a:buNone/>
            </a:pPr>
            <a:endParaRPr lang="en-US" sz="2200" dirty="0">
              <a:latin typeface="Times New Roman" pitchFamily="18" charset="0"/>
              <a:cs typeface="Times New Roman" pitchFamily="18" charset="0"/>
            </a:endParaRPr>
          </a:p>
          <a:p>
            <a:pPr marL="609600" indent="-609600" algn="just"/>
            <a:r>
              <a:rPr lang="en-US" sz="2200" dirty="0">
                <a:latin typeface="Times New Roman" pitchFamily="18" charset="0"/>
                <a:cs typeface="Times New Roman" pitchFamily="18" charset="0"/>
              </a:rPr>
              <a:t>A default WBS is consistent with the process framework </a:t>
            </a:r>
            <a:r>
              <a:rPr lang="en-US" sz="2200" dirty="0" smtClean="0">
                <a:latin typeface="Times New Roman" pitchFamily="18" charset="0"/>
                <a:cs typeface="Times New Roman" pitchFamily="18" charset="0"/>
              </a:rPr>
              <a:t>(phases</a:t>
            </a:r>
            <a:r>
              <a:rPr lang="en-US" sz="2200" dirty="0">
                <a:latin typeface="Times New Roman" pitchFamily="18" charset="0"/>
                <a:cs typeface="Times New Roman" pitchFamily="18" charset="0"/>
              </a:rPr>
              <a:t>, workflows, and artifacts </a:t>
            </a:r>
            <a:r>
              <a:rPr lang="en-US" sz="2200" dirty="0" smtClean="0">
                <a:latin typeface="Times New Roman" pitchFamily="18" charset="0"/>
                <a:cs typeface="Times New Roman" pitchFamily="18" charset="0"/>
              </a:rPr>
              <a:t>).</a:t>
            </a:r>
            <a:endParaRPr lang="en-US" sz="2200" dirty="0">
              <a:latin typeface="Times New Roman" pitchFamily="18" charset="0"/>
              <a:cs typeface="Times New Roman" pitchFamily="18" charset="0"/>
            </a:endParaRP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It </a:t>
            </a:r>
            <a:r>
              <a:rPr lang="en-US" sz="2200" dirty="0">
                <a:latin typeface="Times New Roman" pitchFamily="18" charset="0"/>
                <a:cs typeface="Times New Roman" pitchFamily="18" charset="0"/>
              </a:rPr>
              <a:t>provides a framework for estimating the costs and schedules of each element, allocating them across a project organization, and tracking expenditures.</a:t>
            </a:r>
          </a:p>
          <a:p>
            <a:pPr marL="609600" indent="-609600" algn="just">
              <a:buFontTx/>
              <a:buNone/>
            </a:pPr>
            <a:endParaRPr lang="en-US" sz="2200" dirty="0">
              <a:latin typeface="Times New Roman" pitchFamily="18" charset="0"/>
              <a:cs typeface="Times New Roman"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idx="1"/>
          </p:nvPr>
        </p:nvSpPr>
        <p:spPr>
          <a:xfrm>
            <a:off x="152400" y="152400"/>
            <a:ext cx="8839200" cy="6553200"/>
          </a:xfrm>
        </p:spPr>
        <p:txBody>
          <a:bodyPr>
            <a:noAutofit/>
          </a:bodyPr>
          <a:lstStyle/>
          <a:p>
            <a:pPr marL="609600" indent="-609600" algn="just">
              <a:buFontTx/>
              <a:buNone/>
            </a:pPr>
            <a:r>
              <a:rPr lang="en-US" sz="2200" b="1" dirty="0">
                <a:latin typeface="Times New Roman" pitchFamily="18" charset="0"/>
                <a:cs typeface="Times New Roman" pitchFamily="18" charset="0"/>
              </a:rPr>
              <a:t>Planning Guidelines</a:t>
            </a:r>
          </a:p>
          <a:p>
            <a:pPr marL="609600" indent="-609600" algn="just">
              <a:buFontTx/>
              <a:buNone/>
            </a:pPr>
            <a:endParaRPr lang="en-US" sz="1200" b="1" dirty="0">
              <a:latin typeface="Times New Roman" pitchFamily="18" charset="0"/>
              <a:cs typeface="Times New Roman" pitchFamily="18" charset="0"/>
            </a:endParaRPr>
          </a:p>
          <a:p>
            <a:pPr marL="609600" indent="-609600" algn="just"/>
            <a:r>
              <a:rPr lang="en-US" sz="2200" dirty="0">
                <a:latin typeface="Times New Roman" pitchFamily="18" charset="0"/>
                <a:cs typeface="Times New Roman" pitchFamily="18" charset="0"/>
              </a:rPr>
              <a:t>It is valuable but risky to make specific planning recommendations independent of project.</a:t>
            </a:r>
          </a:p>
          <a:p>
            <a:pPr marL="609600" indent="-609600" algn="just"/>
            <a:r>
              <a:rPr lang="en-US" sz="2200" dirty="0">
                <a:latin typeface="Times New Roman" pitchFamily="18" charset="0"/>
                <a:cs typeface="Times New Roman" pitchFamily="18" charset="0"/>
              </a:rPr>
              <a:t>It is valuable because people in management positions know that initial planning guidelines capture the expertise and experience of many other people.</a:t>
            </a:r>
          </a:p>
          <a:p>
            <a:pPr marL="609600" indent="-609600" algn="just"/>
            <a:r>
              <a:rPr lang="en-US" sz="2200" dirty="0">
                <a:latin typeface="Times New Roman" pitchFamily="18" charset="0"/>
                <a:cs typeface="Times New Roman" pitchFamily="18" charset="0"/>
              </a:rPr>
              <a:t>Project-independent planning </a:t>
            </a:r>
            <a:r>
              <a:rPr lang="en-US" sz="2200" dirty="0" smtClean="0">
                <a:latin typeface="Times New Roman" pitchFamily="18" charset="0"/>
                <a:cs typeface="Times New Roman" pitchFamily="18" charset="0"/>
              </a:rPr>
              <a:t>is risky</a:t>
            </a:r>
            <a:r>
              <a:rPr lang="en-US" sz="2200" dirty="0">
                <a:latin typeface="Times New Roman" pitchFamily="18" charset="0"/>
                <a:cs typeface="Times New Roman" pitchFamily="18" charset="0"/>
              </a:rPr>
              <a:t>.</a:t>
            </a:r>
          </a:p>
          <a:p>
            <a:pPr marL="609600" indent="-609600" algn="just"/>
            <a:r>
              <a:rPr lang="en-US" sz="2200" dirty="0">
                <a:latin typeface="Times New Roman" pitchFamily="18" charset="0"/>
                <a:cs typeface="Times New Roman" pitchFamily="18" charset="0"/>
              </a:rPr>
              <a:t>There is a risk that the guidelines may be adopted blindly without being adapted to specific project circumstances. There is also the risk of misinterpretation.</a:t>
            </a:r>
          </a:p>
          <a:p>
            <a:pPr marL="609600" indent="-609600" algn="just"/>
            <a:r>
              <a:rPr lang="en-US" sz="2200" dirty="0">
                <a:latin typeface="Times New Roman" pitchFamily="18" charset="0"/>
                <a:cs typeface="Times New Roman" pitchFamily="18" charset="0"/>
              </a:rPr>
              <a:t>Two simple planning guidelines should be considered when a project plan is being initiated or assessed.</a:t>
            </a:r>
          </a:p>
          <a:p>
            <a:pPr marL="609600" indent="-609600" algn="just">
              <a:buFontTx/>
              <a:buAutoNum type="arabicPeriod"/>
            </a:pPr>
            <a:endParaRPr lang="en-US" sz="1200" dirty="0">
              <a:latin typeface="Times New Roman" pitchFamily="18" charset="0"/>
              <a:cs typeface="Times New Roman" pitchFamily="18" charset="0"/>
            </a:endParaRPr>
          </a:p>
          <a:p>
            <a:pPr marL="609600" indent="-609600" algn="just">
              <a:buFontTx/>
              <a:buAutoNum type="arabicPeriod"/>
            </a:pPr>
            <a:r>
              <a:rPr lang="en-US" sz="2200" dirty="0">
                <a:latin typeface="Times New Roman" pitchFamily="18" charset="0"/>
                <a:cs typeface="Times New Roman" pitchFamily="18" charset="0"/>
              </a:rPr>
              <a:t>The first guideline prescribes a default allocation of costs among the first-level WBS elements.</a:t>
            </a:r>
          </a:p>
          <a:p>
            <a:pPr marL="609600" indent="-609600" algn="just">
              <a:buFontTx/>
              <a:buAutoNum type="arabicPeriod"/>
            </a:pPr>
            <a:r>
              <a:rPr lang="en-US" sz="2200" dirty="0">
                <a:latin typeface="Times New Roman" pitchFamily="18" charset="0"/>
                <a:cs typeface="Times New Roman" pitchFamily="18" charset="0"/>
              </a:rPr>
              <a:t>The second guideline prescribes the allocation of effort and schedule across the life cycle phases.</a:t>
            </a:r>
          </a:p>
          <a:p>
            <a:pPr marL="609600" indent="-609600" algn="just">
              <a:buFontTx/>
              <a:buNone/>
            </a:pP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idx="1"/>
          </p:nvPr>
        </p:nvSpPr>
        <p:spPr>
          <a:xfrm>
            <a:off x="152400" y="152400"/>
            <a:ext cx="8839200" cy="6553200"/>
          </a:xfrm>
        </p:spPr>
        <p:txBody>
          <a:bodyPr>
            <a:normAutofit/>
          </a:bodyPr>
          <a:lstStyle/>
          <a:p>
            <a:pPr marL="609600" indent="-609600">
              <a:buFontTx/>
              <a:buNone/>
            </a:pPr>
            <a:r>
              <a:rPr lang="en-US" sz="2200" b="1" dirty="0" smtClean="0">
                <a:latin typeface="Times New Roman" pitchFamily="18" charset="0"/>
                <a:cs typeface="Times New Roman" pitchFamily="18" charset="0"/>
              </a:rPr>
              <a:t>WBS </a:t>
            </a:r>
            <a:r>
              <a:rPr lang="en-US" sz="2200" b="1" dirty="0">
                <a:latin typeface="Times New Roman" pitchFamily="18" charset="0"/>
                <a:cs typeface="Times New Roman" pitchFamily="18" charset="0"/>
              </a:rPr>
              <a:t>budgeting defaults</a:t>
            </a:r>
          </a:p>
          <a:p>
            <a:pPr marL="609600" indent="-609600">
              <a:buFontTx/>
              <a:buNone/>
            </a:pPr>
            <a:r>
              <a:rPr lang="en-US" sz="2200" dirty="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marL="609600" indent="-609600">
              <a:buFontTx/>
              <a:buNone/>
            </a:pPr>
            <a:r>
              <a:rPr lang="en-US" sz="2200" b="1" dirty="0" smtClean="0">
                <a:latin typeface="Times New Roman" pitchFamily="18" charset="0"/>
                <a:cs typeface="Times New Roman" pitchFamily="18" charset="0"/>
              </a:rPr>
              <a:t>	FIRST-LEVEL</a:t>
            </a:r>
            <a:r>
              <a:rPr lang="en-US" sz="2200" b="1" dirty="0">
                <a:latin typeface="Times New Roman" pitchFamily="18" charset="0"/>
                <a:cs typeface="Times New Roman" pitchFamily="18" charset="0"/>
              </a:rPr>
              <a:t>				DEFAULT</a:t>
            </a:r>
          </a:p>
          <a:p>
            <a:pPr marL="609600" indent="-609600">
              <a:buFontTx/>
              <a:buNone/>
            </a:pPr>
            <a:r>
              <a:rPr lang="en-US" sz="2200" b="1" dirty="0">
                <a:latin typeface="Times New Roman" pitchFamily="18" charset="0"/>
                <a:cs typeface="Times New Roman" pitchFamily="18" charset="0"/>
              </a:rPr>
              <a:t>	</a:t>
            </a:r>
            <a:r>
              <a:rPr lang="en-US" sz="2200" b="1" dirty="0" smtClean="0">
                <a:latin typeface="Times New Roman" pitchFamily="18" charset="0"/>
                <a:cs typeface="Times New Roman" pitchFamily="18" charset="0"/>
              </a:rPr>
              <a:t>WBS </a:t>
            </a:r>
            <a:r>
              <a:rPr lang="en-US" sz="2200" b="1" dirty="0">
                <a:latin typeface="Times New Roman" pitchFamily="18" charset="0"/>
                <a:cs typeface="Times New Roman" pitchFamily="18" charset="0"/>
              </a:rPr>
              <a:t>ELEMENT		</a:t>
            </a:r>
            <a:r>
              <a:rPr lang="en-US" sz="2200" b="1" dirty="0" smtClean="0">
                <a:latin typeface="Times New Roman" pitchFamily="18" charset="0"/>
                <a:cs typeface="Times New Roman" pitchFamily="18" charset="0"/>
              </a:rPr>
              <a:t>	</a:t>
            </a:r>
            <a:r>
              <a:rPr lang="en-US" sz="2200" b="1" dirty="0">
                <a:latin typeface="Times New Roman" pitchFamily="18" charset="0"/>
                <a:cs typeface="Times New Roman" pitchFamily="18" charset="0"/>
              </a:rPr>
              <a:t>	</a:t>
            </a:r>
            <a:r>
              <a:rPr lang="en-US" sz="2200" b="1" dirty="0" smtClean="0">
                <a:latin typeface="Times New Roman" pitchFamily="18" charset="0"/>
                <a:cs typeface="Times New Roman" pitchFamily="18" charset="0"/>
              </a:rPr>
              <a:t>BUDGET</a:t>
            </a:r>
            <a:endParaRPr lang="en-US" sz="2200" b="1" dirty="0">
              <a:latin typeface="Times New Roman" pitchFamily="18" charset="0"/>
              <a:cs typeface="Times New Roman" pitchFamily="18" charset="0"/>
            </a:endParaRPr>
          </a:p>
          <a:p>
            <a:pPr marL="609600" indent="-609600">
              <a:buFontTx/>
              <a:buNone/>
            </a:pPr>
            <a:endParaRPr lang="en-US" sz="2200" b="1" dirty="0">
              <a:latin typeface="Times New Roman" pitchFamily="18" charset="0"/>
              <a:cs typeface="Times New Roman" pitchFamily="18" charset="0"/>
            </a:endParaRPr>
          </a:p>
          <a:p>
            <a:pPr marL="609600" indent="-609600">
              <a:buFontTx/>
              <a:buNone/>
            </a:pPr>
            <a:r>
              <a:rPr lang="en-US" sz="2200" dirty="0">
                <a:latin typeface="Times New Roman" pitchFamily="18" charset="0"/>
                <a:cs typeface="Times New Roman" pitchFamily="18" charset="0"/>
              </a:rPr>
              <a:t>		Management				    10 %</a:t>
            </a:r>
          </a:p>
          <a:p>
            <a:pPr marL="609600" indent="-609600">
              <a:buFontTx/>
              <a:buNone/>
            </a:pPr>
            <a:r>
              <a:rPr lang="en-US" sz="2200" dirty="0">
                <a:latin typeface="Times New Roman" pitchFamily="18" charset="0"/>
                <a:cs typeface="Times New Roman" pitchFamily="18" charset="0"/>
              </a:rPr>
              <a:t>		Environment				    10 %</a:t>
            </a:r>
          </a:p>
          <a:p>
            <a:pPr marL="609600" indent="-609600">
              <a:buFontTx/>
              <a:buNone/>
            </a:pPr>
            <a:r>
              <a:rPr lang="en-US" sz="2200" dirty="0">
                <a:latin typeface="Times New Roman" pitchFamily="18" charset="0"/>
                <a:cs typeface="Times New Roman" pitchFamily="18" charset="0"/>
              </a:rPr>
              <a:t>		Requirements				    10 %</a:t>
            </a:r>
          </a:p>
          <a:p>
            <a:pPr marL="609600" indent="-609600">
              <a:buFontTx/>
              <a:buNone/>
            </a:pPr>
            <a:r>
              <a:rPr lang="en-US" sz="2200" dirty="0">
                <a:latin typeface="Times New Roman" pitchFamily="18" charset="0"/>
                <a:cs typeface="Times New Roman" pitchFamily="18" charset="0"/>
              </a:rPr>
              <a:t>		Design					    15 %</a:t>
            </a:r>
          </a:p>
          <a:p>
            <a:pPr marL="609600" indent="-609600">
              <a:buFontTx/>
              <a:buNone/>
            </a:pPr>
            <a:r>
              <a:rPr lang="en-US" sz="2200" dirty="0">
                <a:latin typeface="Times New Roman" pitchFamily="18" charset="0"/>
                <a:cs typeface="Times New Roman" pitchFamily="18" charset="0"/>
              </a:rPr>
              <a:t>		Implementation				    25 %</a:t>
            </a:r>
          </a:p>
          <a:p>
            <a:pPr marL="609600" indent="-609600">
              <a:buFontTx/>
              <a:buNone/>
            </a:pPr>
            <a:r>
              <a:rPr lang="en-US" sz="2200" dirty="0">
                <a:latin typeface="Times New Roman" pitchFamily="18" charset="0"/>
                <a:cs typeface="Times New Roman" pitchFamily="18" charset="0"/>
              </a:rPr>
              <a:t>		Assessment				    25 %</a:t>
            </a:r>
          </a:p>
          <a:p>
            <a:pPr marL="609600" indent="-609600">
              <a:buFontTx/>
              <a:buNone/>
            </a:pPr>
            <a:r>
              <a:rPr lang="en-US" sz="2200" dirty="0">
                <a:latin typeface="Times New Roman" pitchFamily="18" charset="0"/>
                <a:cs typeface="Times New Roman" pitchFamily="18" charset="0"/>
              </a:rPr>
              <a:t>		Deployment				      5 %</a:t>
            </a:r>
          </a:p>
          <a:p>
            <a:pPr marL="609600" indent="-609600">
              <a:buFontTx/>
              <a:buNone/>
            </a:pPr>
            <a:r>
              <a:rPr lang="en-US" sz="2200" dirty="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marL="609600" indent="-609600">
              <a:buFontTx/>
              <a:buNone/>
            </a:pPr>
            <a:r>
              <a:rPr lang="en-US" sz="2200" dirty="0" smtClean="0">
                <a:latin typeface="Times New Roman" pitchFamily="18" charset="0"/>
                <a:cs typeface="Times New Roman" pitchFamily="18" charset="0"/>
              </a:rPr>
              <a:t>		Total</a:t>
            </a:r>
            <a:r>
              <a:rPr lang="en-US" sz="2200" dirty="0">
                <a:latin typeface="Times New Roman" pitchFamily="18" charset="0"/>
                <a:cs typeface="Times New Roman" pitchFamily="18" charset="0"/>
              </a:rPr>
              <a:t>					   100 %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type="body" idx="1"/>
          </p:nvPr>
        </p:nvSpPr>
        <p:spPr>
          <a:xfrm>
            <a:off x="152400" y="152400"/>
            <a:ext cx="8839200" cy="6553200"/>
          </a:xfrm>
        </p:spPr>
        <p:txBody>
          <a:bodyPr>
            <a:normAutofit fontScale="92500" lnSpcReduction="20000"/>
          </a:bodyPr>
          <a:lstStyle/>
          <a:p>
            <a:pPr>
              <a:buFontTx/>
              <a:buNone/>
            </a:pPr>
            <a:r>
              <a:rPr lang="en-US" sz="2200" b="1" dirty="0">
                <a:latin typeface="Times New Roman" pitchFamily="18" charset="0"/>
                <a:cs typeface="Times New Roman" pitchFamily="18" charset="0"/>
              </a:rPr>
              <a:t>Default distributions of effort and schedule by phase</a:t>
            </a:r>
            <a:endParaRPr lang="en-US" sz="2200" dirty="0">
              <a:latin typeface="Times New Roman" pitchFamily="18" charset="0"/>
              <a:cs typeface="Times New Roman" pitchFamily="18" charset="0"/>
            </a:endParaRPr>
          </a:p>
          <a:p>
            <a:pPr>
              <a:buFontTx/>
              <a:buNone/>
            </a:pPr>
            <a:endParaRPr lang="en-US" sz="800" dirty="0">
              <a:latin typeface="Times New Roman" pitchFamily="18" charset="0"/>
              <a:cs typeface="Times New Roman" pitchFamily="18" charset="0"/>
            </a:endParaRPr>
          </a:p>
          <a:p>
            <a:pPr>
              <a:buFontTx/>
              <a:buNone/>
            </a:pPr>
            <a:r>
              <a:rPr lang="en-US" sz="1700" b="1" dirty="0" smtClean="0">
                <a:latin typeface="Times New Roman" pitchFamily="18" charset="0"/>
                <a:cs typeface="Times New Roman" pitchFamily="18" charset="0"/>
              </a:rPr>
              <a:t>DOMAIN           INCEPTION         ELABORATION       CONSTRUCTION     TRANSITION</a:t>
            </a:r>
            <a:endParaRPr lang="en-US" sz="1700" b="1" dirty="0">
              <a:latin typeface="Times New Roman" pitchFamily="18" charset="0"/>
              <a:cs typeface="Times New Roman" pitchFamily="18" charset="0"/>
            </a:endParaRPr>
          </a:p>
          <a:p>
            <a:pPr>
              <a:buFontTx/>
              <a:buNone/>
            </a:pPr>
            <a:r>
              <a:rPr lang="en-US" sz="1700" dirty="0">
                <a:latin typeface="Times New Roman" pitchFamily="18" charset="0"/>
                <a:cs typeface="Times New Roman" pitchFamily="18" charset="0"/>
              </a:rPr>
              <a:t>Effort		</a:t>
            </a:r>
            <a:r>
              <a:rPr lang="en-US" sz="1700" b="1" dirty="0">
                <a:latin typeface="Times New Roman" pitchFamily="18" charset="0"/>
                <a:cs typeface="Times New Roman" pitchFamily="18" charset="0"/>
              </a:rPr>
              <a:t>     5 %		        20 %		          65 %	</a:t>
            </a:r>
            <a:r>
              <a:rPr lang="en-US" sz="1700" b="1" dirty="0" smtClean="0">
                <a:latin typeface="Times New Roman" pitchFamily="18" charset="0"/>
                <a:cs typeface="Times New Roman" pitchFamily="18" charset="0"/>
              </a:rPr>
              <a:t>        </a:t>
            </a:r>
            <a:r>
              <a:rPr lang="en-US" sz="1700" b="1" dirty="0">
                <a:latin typeface="Times New Roman" pitchFamily="18" charset="0"/>
                <a:cs typeface="Times New Roman" pitchFamily="18" charset="0"/>
              </a:rPr>
              <a:t>10 %</a:t>
            </a:r>
          </a:p>
          <a:p>
            <a:pPr>
              <a:buFontTx/>
              <a:buNone/>
            </a:pPr>
            <a:r>
              <a:rPr lang="en-US" sz="1700" dirty="0">
                <a:latin typeface="Times New Roman" pitchFamily="18" charset="0"/>
                <a:cs typeface="Times New Roman" pitchFamily="18" charset="0"/>
              </a:rPr>
              <a:t>Schedule		</a:t>
            </a:r>
            <a:r>
              <a:rPr lang="en-US" sz="1700" b="1" dirty="0">
                <a:latin typeface="Times New Roman" pitchFamily="18" charset="0"/>
                <a:cs typeface="Times New Roman" pitchFamily="18" charset="0"/>
              </a:rPr>
              <a:t>   10 %		        30 %		          50 %	</a:t>
            </a:r>
            <a:r>
              <a:rPr lang="en-US" sz="1700" b="1" dirty="0" smtClean="0">
                <a:latin typeface="Times New Roman" pitchFamily="18" charset="0"/>
                <a:cs typeface="Times New Roman" pitchFamily="18" charset="0"/>
              </a:rPr>
              <a:t>        </a:t>
            </a:r>
            <a:r>
              <a:rPr lang="en-US" sz="1700" b="1" dirty="0">
                <a:latin typeface="Times New Roman" pitchFamily="18" charset="0"/>
                <a:cs typeface="Times New Roman" pitchFamily="18" charset="0"/>
              </a:rPr>
              <a:t>10 %</a:t>
            </a:r>
          </a:p>
          <a:p>
            <a:pPr>
              <a:buFontTx/>
              <a:buNone/>
            </a:pPr>
            <a:endParaRPr lang="en-US" sz="1400" dirty="0">
              <a:latin typeface="Times New Roman" pitchFamily="18" charset="0"/>
              <a:cs typeface="Times New Roman" pitchFamily="18" charset="0"/>
            </a:endParaRPr>
          </a:p>
          <a:p>
            <a:pPr>
              <a:buFontTx/>
              <a:buNone/>
            </a:pPr>
            <a:r>
              <a:rPr lang="en-US" sz="2200" b="1" dirty="0">
                <a:latin typeface="Times New Roman" pitchFamily="18" charset="0"/>
                <a:cs typeface="Times New Roman" pitchFamily="18" charset="0"/>
              </a:rPr>
              <a:t>Evolution of planning </a:t>
            </a:r>
            <a:r>
              <a:rPr lang="en-US" sz="2200" b="1" dirty="0" smtClean="0">
                <a:latin typeface="Times New Roman" pitchFamily="18" charset="0"/>
                <a:cs typeface="Times New Roman" pitchFamily="18" charset="0"/>
              </a:rPr>
              <a:t>in WBS </a:t>
            </a:r>
            <a:r>
              <a:rPr lang="en-US" sz="2200" b="1" dirty="0">
                <a:latin typeface="Times New Roman" pitchFamily="18" charset="0"/>
                <a:cs typeface="Times New Roman" pitchFamily="18" charset="0"/>
              </a:rPr>
              <a:t>over the life cycle</a:t>
            </a:r>
          </a:p>
          <a:p>
            <a:pPr>
              <a:buFontTx/>
              <a:buNone/>
            </a:pPr>
            <a:endParaRPr lang="en-US" sz="1400" dirty="0">
              <a:latin typeface="Times New Roman" pitchFamily="18" charset="0"/>
              <a:cs typeface="Times New Roman" pitchFamily="18" charset="0"/>
            </a:endParaRPr>
          </a:p>
          <a:p>
            <a:pPr>
              <a:buFontTx/>
              <a:buNone/>
            </a:pPr>
            <a:r>
              <a:rPr lang="en-US" sz="1400" dirty="0">
                <a:latin typeface="Times New Roman" pitchFamily="18" charset="0"/>
                <a:cs typeface="Times New Roman" pitchFamily="18" charset="0"/>
              </a:rPr>
              <a:t>	</a:t>
            </a:r>
            <a:r>
              <a:rPr lang="en-US" sz="1600" dirty="0">
                <a:latin typeface="Times New Roman" pitchFamily="18" charset="0"/>
                <a:cs typeface="Times New Roman" pitchFamily="18" charset="0"/>
              </a:rPr>
              <a:t>			</a:t>
            </a:r>
            <a:r>
              <a:rPr lang="en-US" sz="1600" b="1" dirty="0">
                <a:latin typeface="Times New Roman" pitchFamily="18" charset="0"/>
                <a:cs typeface="Times New Roman" pitchFamily="18" charset="0"/>
              </a:rPr>
              <a:t>Inception		Elaboration</a:t>
            </a:r>
          </a:p>
          <a:p>
            <a:pPr>
              <a:buFontTx/>
              <a:buNone/>
            </a:pPr>
            <a:r>
              <a:rPr lang="en-US" sz="1600" b="1" dirty="0">
                <a:latin typeface="Times New Roman" pitchFamily="18" charset="0"/>
                <a:cs typeface="Times New Roman" pitchFamily="18" charset="0"/>
              </a:rPr>
              <a:t>	</a:t>
            </a:r>
            <a:r>
              <a:rPr lang="en-US" sz="1600" b="1" u="sng" dirty="0">
                <a:latin typeface="Times New Roman" pitchFamily="18" charset="0"/>
                <a:cs typeface="Times New Roman" pitchFamily="18" charset="0"/>
              </a:rPr>
              <a:t>WBS Element</a:t>
            </a:r>
            <a:r>
              <a:rPr lang="en-US" sz="1600" b="1" dirty="0">
                <a:latin typeface="Times New Roman" pitchFamily="18" charset="0"/>
                <a:cs typeface="Times New Roman" pitchFamily="18" charset="0"/>
              </a:rPr>
              <a:t>	</a:t>
            </a:r>
            <a:r>
              <a:rPr lang="en-US" sz="1600" b="1" u="sng" dirty="0">
                <a:latin typeface="Times New Roman" pitchFamily="18" charset="0"/>
                <a:cs typeface="Times New Roman" pitchFamily="18" charset="0"/>
              </a:rPr>
              <a:t>Fidelity</a:t>
            </a:r>
            <a:r>
              <a:rPr lang="en-US" sz="1600" b="1" dirty="0">
                <a:latin typeface="Times New Roman" pitchFamily="18" charset="0"/>
                <a:cs typeface="Times New Roman" pitchFamily="18" charset="0"/>
              </a:rPr>
              <a:t>				</a:t>
            </a:r>
            <a:r>
              <a:rPr lang="en-US" sz="1600" b="1" u="sng" dirty="0">
                <a:latin typeface="Times New Roman" pitchFamily="18" charset="0"/>
                <a:cs typeface="Times New Roman" pitchFamily="18" charset="0"/>
              </a:rPr>
              <a:t>WBS Element</a:t>
            </a:r>
            <a:r>
              <a:rPr lang="en-US" sz="1600" b="1" dirty="0">
                <a:latin typeface="Times New Roman" pitchFamily="18" charset="0"/>
                <a:cs typeface="Times New Roman" pitchFamily="18" charset="0"/>
              </a:rPr>
              <a:t>	</a:t>
            </a:r>
            <a:r>
              <a:rPr lang="en-US" sz="1600" b="1" u="sng" dirty="0">
                <a:latin typeface="Times New Roman" pitchFamily="18" charset="0"/>
                <a:cs typeface="Times New Roman" pitchFamily="18" charset="0"/>
              </a:rPr>
              <a:t>Fidelity</a:t>
            </a:r>
          </a:p>
          <a:p>
            <a:pPr>
              <a:buFontTx/>
              <a:buNone/>
            </a:pPr>
            <a:r>
              <a:rPr lang="en-US" sz="1600" b="1" dirty="0">
                <a:latin typeface="Times New Roman" pitchFamily="18" charset="0"/>
                <a:cs typeface="Times New Roman" pitchFamily="18" charset="0"/>
              </a:rPr>
              <a:t> 	Management	High				Management	High</a:t>
            </a:r>
          </a:p>
          <a:p>
            <a:pPr>
              <a:buFontTx/>
              <a:buNone/>
            </a:pP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Environment	Moderate				</a:t>
            </a:r>
            <a:r>
              <a:rPr lang="en-US" sz="1600" b="1" dirty="0">
                <a:latin typeface="Times New Roman" pitchFamily="18" charset="0"/>
                <a:cs typeface="Times New Roman" pitchFamily="18" charset="0"/>
              </a:rPr>
              <a:t>Environment	High</a:t>
            </a:r>
          </a:p>
          <a:p>
            <a:pPr>
              <a:buFontTx/>
              <a:buNone/>
            </a:pPr>
            <a:r>
              <a:rPr lang="en-US" sz="1600" b="1" dirty="0">
                <a:latin typeface="Times New Roman" pitchFamily="18" charset="0"/>
                <a:cs typeface="Times New Roman" pitchFamily="18" charset="0"/>
              </a:rPr>
              <a:t>	Requirements	High				Requirements	High </a:t>
            </a:r>
          </a:p>
          <a:p>
            <a:pPr>
              <a:buFontTx/>
              <a:buNone/>
            </a:pP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Design		Moderate				</a:t>
            </a:r>
            <a:r>
              <a:rPr lang="en-US" sz="1600" b="1" dirty="0">
                <a:latin typeface="Times New Roman" pitchFamily="18" charset="0"/>
                <a:cs typeface="Times New Roman" pitchFamily="18" charset="0"/>
              </a:rPr>
              <a:t>Design		High</a:t>
            </a:r>
          </a:p>
          <a:p>
            <a:pPr>
              <a:buFontTx/>
              <a:buNone/>
            </a:pPr>
            <a:r>
              <a:rPr lang="en-US" sz="1600" dirty="0">
                <a:latin typeface="Times New Roman" pitchFamily="18" charset="0"/>
                <a:cs typeface="Times New Roman" pitchFamily="18" charset="0"/>
              </a:rPr>
              <a:t>	Implementation	Low				Implementation	Moderate</a:t>
            </a:r>
          </a:p>
          <a:p>
            <a:pPr>
              <a:buFontTx/>
              <a:buNone/>
            </a:pPr>
            <a:r>
              <a:rPr lang="en-US" sz="1600" dirty="0">
                <a:latin typeface="Times New Roman" pitchFamily="18" charset="0"/>
                <a:cs typeface="Times New Roman" pitchFamily="18" charset="0"/>
              </a:rPr>
              <a:t>	Assessment	Low				Assessment		Moderate</a:t>
            </a:r>
          </a:p>
          <a:p>
            <a:pPr>
              <a:buFontTx/>
              <a:buNone/>
            </a:pPr>
            <a:r>
              <a:rPr lang="en-US" sz="1600" dirty="0">
                <a:latin typeface="Times New Roman" pitchFamily="18" charset="0"/>
                <a:cs typeface="Times New Roman" pitchFamily="18" charset="0"/>
              </a:rPr>
              <a:t>	Deployment	Low				Deployment	</a:t>
            </a:r>
            <a:r>
              <a:rPr lang="en-US" sz="1600" dirty="0" smtClean="0">
                <a:latin typeface="Times New Roman" pitchFamily="18" charset="0"/>
                <a:cs typeface="Times New Roman" pitchFamily="18" charset="0"/>
              </a:rPr>
              <a:t>Low</a:t>
            </a:r>
            <a:endParaRPr lang="en-US" sz="1600" dirty="0">
              <a:latin typeface="Times New Roman" pitchFamily="18" charset="0"/>
              <a:cs typeface="Times New Roman" pitchFamily="18" charset="0"/>
            </a:endParaRPr>
          </a:p>
          <a:p>
            <a:pPr>
              <a:buFontTx/>
              <a:buNone/>
            </a:pPr>
            <a:endParaRPr lang="en-US" sz="1600" b="1" dirty="0">
              <a:latin typeface="Times New Roman" pitchFamily="18" charset="0"/>
              <a:cs typeface="Times New Roman" pitchFamily="18" charset="0"/>
            </a:endParaRPr>
          </a:p>
          <a:p>
            <a:pPr>
              <a:buFontTx/>
              <a:buNone/>
            </a:pPr>
            <a:r>
              <a:rPr lang="en-US" sz="1600" b="1" dirty="0">
                <a:latin typeface="Times New Roman" pitchFamily="18" charset="0"/>
                <a:cs typeface="Times New Roman" pitchFamily="18" charset="0"/>
              </a:rPr>
              <a:t>				</a:t>
            </a:r>
            <a:endParaRPr lang="en-US" sz="1600" b="1" dirty="0" smtClean="0">
              <a:latin typeface="Times New Roman" pitchFamily="18" charset="0"/>
              <a:cs typeface="Times New Roman" pitchFamily="18" charset="0"/>
            </a:endParaRPr>
          </a:p>
          <a:p>
            <a:pPr>
              <a:buFontTx/>
              <a:buNone/>
            </a:pPr>
            <a:r>
              <a:rPr lang="en-US" sz="1600" b="1" dirty="0" smtClean="0">
                <a:latin typeface="Times New Roman" pitchFamily="18" charset="0"/>
                <a:cs typeface="Times New Roman" pitchFamily="18" charset="0"/>
              </a:rPr>
              <a:t>				Transition</a:t>
            </a:r>
            <a:r>
              <a:rPr lang="en-US" sz="1600" b="1" dirty="0">
                <a:latin typeface="Times New Roman" pitchFamily="18" charset="0"/>
                <a:cs typeface="Times New Roman" pitchFamily="18" charset="0"/>
              </a:rPr>
              <a:t>		Construction</a:t>
            </a:r>
          </a:p>
          <a:p>
            <a:pPr>
              <a:buFontTx/>
              <a:buNone/>
            </a:pPr>
            <a:r>
              <a:rPr lang="en-US" sz="1600" b="1" dirty="0">
                <a:latin typeface="Times New Roman" pitchFamily="18" charset="0"/>
                <a:cs typeface="Times New Roman" pitchFamily="18" charset="0"/>
              </a:rPr>
              <a:t>	 </a:t>
            </a:r>
            <a:r>
              <a:rPr lang="en-US" sz="1600" b="1" u="sng" dirty="0">
                <a:latin typeface="Times New Roman" pitchFamily="18" charset="0"/>
                <a:cs typeface="Times New Roman" pitchFamily="18" charset="0"/>
              </a:rPr>
              <a:t>WBS Element</a:t>
            </a:r>
            <a:r>
              <a:rPr lang="en-US" sz="1600" b="1" dirty="0">
                <a:latin typeface="Times New Roman" pitchFamily="18" charset="0"/>
                <a:cs typeface="Times New Roman" pitchFamily="18" charset="0"/>
              </a:rPr>
              <a:t>	</a:t>
            </a:r>
            <a:r>
              <a:rPr lang="en-US" sz="1600" b="1" u="sng" dirty="0">
                <a:latin typeface="Times New Roman" pitchFamily="18" charset="0"/>
                <a:cs typeface="Times New Roman" pitchFamily="18" charset="0"/>
              </a:rPr>
              <a:t>Fidelity</a:t>
            </a:r>
            <a:r>
              <a:rPr lang="en-US" sz="1600" b="1" dirty="0">
                <a:latin typeface="Times New Roman" pitchFamily="18" charset="0"/>
                <a:cs typeface="Times New Roman" pitchFamily="18" charset="0"/>
              </a:rPr>
              <a:t>				</a:t>
            </a:r>
            <a:r>
              <a:rPr lang="en-US" sz="1600" b="1" u="sng" dirty="0">
                <a:latin typeface="Times New Roman" pitchFamily="18" charset="0"/>
                <a:cs typeface="Times New Roman" pitchFamily="18" charset="0"/>
              </a:rPr>
              <a:t>WBS Element</a:t>
            </a:r>
            <a:r>
              <a:rPr lang="en-US" sz="1600" b="1" dirty="0">
                <a:latin typeface="Times New Roman" pitchFamily="18" charset="0"/>
                <a:cs typeface="Times New Roman" pitchFamily="18" charset="0"/>
              </a:rPr>
              <a:t>	</a:t>
            </a:r>
            <a:r>
              <a:rPr lang="en-US" sz="1600" b="1" u="sng" dirty="0">
                <a:latin typeface="Times New Roman" pitchFamily="18" charset="0"/>
                <a:cs typeface="Times New Roman" pitchFamily="18" charset="0"/>
              </a:rPr>
              <a:t>Fidelity</a:t>
            </a:r>
          </a:p>
          <a:p>
            <a:pPr>
              <a:buFontTx/>
              <a:buNone/>
            </a:pPr>
            <a:r>
              <a:rPr lang="en-US" sz="1600" b="1" dirty="0">
                <a:latin typeface="Times New Roman" pitchFamily="18" charset="0"/>
                <a:cs typeface="Times New Roman" pitchFamily="18" charset="0"/>
              </a:rPr>
              <a:t> 	Management	High				Management	High</a:t>
            </a:r>
          </a:p>
          <a:p>
            <a:pPr>
              <a:buFontTx/>
              <a:buNone/>
            </a:pP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Environment	</a:t>
            </a:r>
            <a:r>
              <a:rPr lang="en-US" sz="1600" b="1" dirty="0">
                <a:latin typeface="Times New Roman" pitchFamily="18" charset="0"/>
                <a:cs typeface="Times New Roman" pitchFamily="18" charset="0"/>
              </a:rPr>
              <a:t>High</a:t>
            </a:r>
            <a:r>
              <a:rPr lang="en-US" sz="1600" dirty="0">
                <a:latin typeface="Times New Roman" pitchFamily="18" charset="0"/>
                <a:cs typeface="Times New Roman" pitchFamily="18" charset="0"/>
              </a:rPr>
              <a:t>				</a:t>
            </a:r>
            <a:r>
              <a:rPr lang="en-US" sz="1600" b="1" dirty="0">
                <a:latin typeface="Times New Roman" pitchFamily="18" charset="0"/>
                <a:cs typeface="Times New Roman" pitchFamily="18" charset="0"/>
              </a:rPr>
              <a:t>Environment	High</a:t>
            </a:r>
          </a:p>
          <a:p>
            <a:pPr>
              <a:buFontTx/>
              <a:buNone/>
            </a:pP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Requirements	Low</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Requirements	Low</a:t>
            </a:r>
            <a:r>
              <a:rPr lang="en-US" sz="1600" b="1" dirty="0">
                <a:latin typeface="Times New Roman" pitchFamily="18" charset="0"/>
                <a:cs typeface="Times New Roman" pitchFamily="18" charset="0"/>
              </a:rPr>
              <a:t> </a:t>
            </a:r>
          </a:p>
          <a:p>
            <a:pPr>
              <a:buFontTx/>
              <a:buNone/>
            </a:pP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Design		Low				Design		Moderate</a:t>
            </a:r>
          </a:p>
          <a:p>
            <a:pPr>
              <a:buFontTx/>
              <a:buNone/>
            </a:pPr>
            <a:r>
              <a:rPr lang="en-US" sz="1600" dirty="0">
                <a:latin typeface="Times New Roman" pitchFamily="18" charset="0"/>
                <a:cs typeface="Times New Roman" pitchFamily="18" charset="0"/>
              </a:rPr>
              <a:t>	Implementation	Moderate				</a:t>
            </a:r>
            <a:r>
              <a:rPr lang="en-US" sz="1600" b="1" dirty="0">
                <a:latin typeface="Times New Roman" pitchFamily="18" charset="0"/>
                <a:cs typeface="Times New Roman" pitchFamily="18" charset="0"/>
              </a:rPr>
              <a:t>Implementation	High</a:t>
            </a:r>
          </a:p>
          <a:p>
            <a:pPr>
              <a:buFontTx/>
              <a:buNone/>
            </a:pPr>
            <a:r>
              <a:rPr lang="en-US" sz="1600" dirty="0">
                <a:latin typeface="Times New Roman" pitchFamily="18" charset="0"/>
                <a:cs typeface="Times New Roman" pitchFamily="18" charset="0"/>
              </a:rPr>
              <a:t>	</a:t>
            </a:r>
            <a:r>
              <a:rPr lang="en-US" sz="1600" b="1" dirty="0">
                <a:latin typeface="Times New Roman" pitchFamily="18" charset="0"/>
                <a:cs typeface="Times New Roman" pitchFamily="18" charset="0"/>
              </a:rPr>
              <a:t>Assessment	High</a:t>
            </a:r>
            <a:r>
              <a:rPr lang="en-US" sz="1600" dirty="0">
                <a:latin typeface="Times New Roman" pitchFamily="18" charset="0"/>
                <a:cs typeface="Times New Roman" pitchFamily="18" charset="0"/>
              </a:rPr>
              <a:t>				</a:t>
            </a:r>
            <a:r>
              <a:rPr lang="en-US" sz="1600" b="1" dirty="0">
                <a:latin typeface="Times New Roman" pitchFamily="18" charset="0"/>
                <a:cs typeface="Times New Roman" pitchFamily="18" charset="0"/>
              </a:rPr>
              <a:t>Assessment	</a:t>
            </a:r>
            <a:r>
              <a:rPr lang="en-US" sz="1600" b="1" dirty="0" smtClean="0">
                <a:latin typeface="Times New Roman" pitchFamily="18" charset="0"/>
                <a:cs typeface="Times New Roman" pitchFamily="18" charset="0"/>
              </a:rPr>
              <a:t>High</a:t>
            </a:r>
            <a:endParaRPr lang="en-US" sz="1600" b="1" dirty="0">
              <a:latin typeface="Times New Roman" pitchFamily="18" charset="0"/>
              <a:cs typeface="Times New Roman" pitchFamily="18" charset="0"/>
            </a:endParaRPr>
          </a:p>
          <a:p>
            <a:pPr>
              <a:buFontTx/>
              <a:buNone/>
            </a:pPr>
            <a:r>
              <a:rPr lang="en-US" sz="1600" dirty="0">
                <a:latin typeface="Times New Roman" pitchFamily="18" charset="0"/>
                <a:cs typeface="Times New Roman" pitchFamily="18" charset="0"/>
              </a:rPr>
              <a:t>	</a:t>
            </a:r>
            <a:r>
              <a:rPr lang="en-US" sz="1600" b="1" dirty="0">
                <a:latin typeface="Times New Roman" pitchFamily="18" charset="0"/>
                <a:cs typeface="Times New Roman" pitchFamily="18" charset="0"/>
              </a:rPr>
              <a:t>Deployment	High</a:t>
            </a:r>
            <a:r>
              <a:rPr lang="en-US" sz="1600" dirty="0">
                <a:latin typeface="Times New Roman" pitchFamily="18" charset="0"/>
                <a:cs typeface="Times New Roman" pitchFamily="18" charset="0"/>
              </a:rPr>
              <a:t>				Deployment	</a:t>
            </a:r>
            <a:r>
              <a:rPr lang="en-US" sz="1600" dirty="0" smtClean="0">
                <a:latin typeface="Times New Roman" pitchFamily="18" charset="0"/>
                <a:cs typeface="Times New Roman" pitchFamily="18" charset="0"/>
              </a:rPr>
              <a:t>Moderate</a:t>
            </a:r>
            <a:endParaRPr lang="en-US" sz="1600" dirty="0">
              <a:latin typeface="Times New Roman" pitchFamily="18" charset="0"/>
              <a:cs typeface="Times New Roman" pitchFamily="18" charset="0"/>
            </a:endParaRPr>
          </a:p>
        </p:txBody>
      </p:sp>
      <p:sp>
        <p:nvSpPr>
          <p:cNvPr id="76807" name="Line 7"/>
          <p:cNvSpPr>
            <a:spLocks noChangeShapeType="1"/>
          </p:cNvSpPr>
          <p:nvPr/>
        </p:nvSpPr>
        <p:spPr bwMode="auto">
          <a:xfrm>
            <a:off x="4190998" y="2057400"/>
            <a:ext cx="45719" cy="4343400"/>
          </a:xfrm>
          <a:prstGeom prst="line">
            <a:avLst/>
          </a:prstGeom>
          <a:noFill/>
          <a:ln w="9525">
            <a:solidFill>
              <a:schemeClr val="tx1"/>
            </a:solidFill>
            <a:round/>
          </a:ln>
          <a:effectLst/>
        </p:spPr>
        <p:txBody>
          <a:bodyPr/>
          <a:lstStyle/>
          <a:p>
            <a:endParaRPr lang="en-US"/>
          </a:p>
        </p:txBody>
      </p:sp>
      <p:sp>
        <p:nvSpPr>
          <p:cNvPr id="76808" name="Line 8"/>
          <p:cNvSpPr>
            <a:spLocks noChangeShapeType="1"/>
          </p:cNvSpPr>
          <p:nvPr/>
        </p:nvSpPr>
        <p:spPr bwMode="auto">
          <a:xfrm>
            <a:off x="228600" y="4419600"/>
            <a:ext cx="8458200" cy="0"/>
          </a:xfrm>
          <a:prstGeom prst="line">
            <a:avLst/>
          </a:prstGeom>
          <a:noFill/>
          <a:ln w="9525">
            <a:solidFill>
              <a:schemeClr val="tx1"/>
            </a:solidFill>
            <a:round/>
          </a:ln>
          <a:effectLst/>
        </p:spPr>
        <p:txBody>
          <a:bodyPr/>
          <a:lstStyle/>
          <a:p>
            <a:endParaRPr lang="en-US"/>
          </a:p>
        </p:txBody>
      </p:sp>
      <p:sp>
        <p:nvSpPr>
          <p:cNvPr id="76809" name="AutoShape 9"/>
          <p:cNvSpPr>
            <a:spLocks noChangeArrowheads="1"/>
          </p:cNvSpPr>
          <p:nvPr/>
        </p:nvSpPr>
        <p:spPr bwMode="auto">
          <a:xfrm>
            <a:off x="3733800" y="3048000"/>
            <a:ext cx="976313" cy="485775"/>
          </a:xfrm>
          <a:prstGeom prst="rightArrow">
            <a:avLst>
              <a:gd name="adj1" fmla="val 50000"/>
              <a:gd name="adj2" fmla="val 50245"/>
            </a:avLst>
          </a:prstGeom>
          <a:solidFill>
            <a:srgbClr val="D0CDD1"/>
          </a:solidFill>
          <a:ln w="9525">
            <a:solidFill>
              <a:schemeClr val="tx1"/>
            </a:solidFill>
            <a:miter lim="800000"/>
          </a:ln>
          <a:effectLst/>
        </p:spPr>
        <p:txBody>
          <a:bodyPr wrap="none" anchor="ctr"/>
          <a:lstStyle/>
          <a:p>
            <a:endParaRPr lang="en-US"/>
          </a:p>
        </p:txBody>
      </p:sp>
      <p:sp>
        <p:nvSpPr>
          <p:cNvPr id="76810" name="AutoShape 10"/>
          <p:cNvSpPr>
            <a:spLocks noChangeArrowheads="1"/>
          </p:cNvSpPr>
          <p:nvPr/>
        </p:nvSpPr>
        <p:spPr bwMode="auto">
          <a:xfrm>
            <a:off x="4267200" y="3962400"/>
            <a:ext cx="485775" cy="823913"/>
          </a:xfrm>
          <a:prstGeom prst="downArrow">
            <a:avLst>
              <a:gd name="adj1" fmla="val 50000"/>
              <a:gd name="adj2" fmla="val 42402"/>
            </a:avLst>
          </a:prstGeom>
          <a:solidFill>
            <a:srgbClr val="D0CDD1"/>
          </a:solidFill>
          <a:ln w="9525">
            <a:solidFill>
              <a:schemeClr val="tx1"/>
            </a:solidFill>
            <a:miter lim="800000"/>
          </a:ln>
          <a:effectLst/>
        </p:spPr>
        <p:txBody>
          <a:bodyPr wrap="none" anchor="ctr"/>
          <a:lstStyle/>
          <a:p>
            <a:endParaRPr lang="en-US"/>
          </a:p>
        </p:txBody>
      </p:sp>
      <p:sp>
        <p:nvSpPr>
          <p:cNvPr id="76811" name="AutoShape 11"/>
          <p:cNvSpPr>
            <a:spLocks noChangeArrowheads="1"/>
          </p:cNvSpPr>
          <p:nvPr/>
        </p:nvSpPr>
        <p:spPr bwMode="auto">
          <a:xfrm>
            <a:off x="3657600" y="5334000"/>
            <a:ext cx="976313" cy="485775"/>
          </a:xfrm>
          <a:prstGeom prst="leftArrow">
            <a:avLst>
              <a:gd name="adj1" fmla="val 50000"/>
              <a:gd name="adj2" fmla="val 50245"/>
            </a:avLst>
          </a:prstGeom>
          <a:solidFill>
            <a:srgbClr val="D0CDD1"/>
          </a:solidFill>
          <a:ln w="9525">
            <a:solidFill>
              <a:schemeClr val="tx1"/>
            </a:solidFill>
            <a:miter lim="800000"/>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p:cNvSpPr>
            <a:spLocks noGrp="1" noChangeArrowheads="1"/>
          </p:cNvSpPr>
          <p:nvPr>
            <p:ph type="body" idx="1"/>
          </p:nvPr>
        </p:nvSpPr>
        <p:spPr>
          <a:xfrm>
            <a:off x="152400" y="152400"/>
            <a:ext cx="8839200" cy="6553200"/>
          </a:xfrm>
        </p:spPr>
        <p:txBody>
          <a:bodyPr>
            <a:noAutofit/>
          </a:bodyPr>
          <a:lstStyle/>
          <a:p>
            <a:pPr marL="609600" indent="-609600" algn="just">
              <a:lnSpc>
                <a:spcPct val="80000"/>
              </a:lnSpc>
              <a:buFontTx/>
              <a:buNone/>
            </a:pPr>
            <a:r>
              <a:rPr lang="en-US" sz="2200" b="1" dirty="0">
                <a:latin typeface="Times New Roman" pitchFamily="18" charset="0"/>
                <a:cs typeface="Times New Roman" pitchFamily="18" charset="0"/>
              </a:rPr>
              <a:t>The Cost and Schedule Estimating Process</a:t>
            </a:r>
          </a:p>
          <a:p>
            <a:pPr marL="609600" indent="-609600" algn="just">
              <a:lnSpc>
                <a:spcPct val="80000"/>
              </a:lnSpc>
              <a:buFontTx/>
              <a:buNone/>
            </a:pPr>
            <a:endParaRPr lang="en-US" sz="1200" dirty="0">
              <a:latin typeface="Times New Roman" pitchFamily="18" charset="0"/>
              <a:cs typeface="Times New Roman" pitchFamily="18" charset="0"/>
            </a:endParaRPr>
          </a:p>
          <a:p>
            <a:pPr marL="609600" indent="-609600" algn="just">
              <a:lnSpc>
                <a:spcPct val="80000"/>
              </a:lnSpc>
            </a:pPr>
            <a:r>
              <a:rPr lang="en-US" sz="2200" dirty="0">
                <a:latin typeface="Times New Roman" pitchFamily="18" charset="0"/>
                <a:cs typeface="Times New Roman" pitchFamily="18" charset="0"/>
              </a:rPr>
              <a:t>Project plans need to be derived from two perspectives.</a:t>
            </a:r>
          </a:p>
          <a:p>
            <a:pPr marL="609600" indent="-609600" algn="just">
              <a:lnSpc>
                <a:spcPct val="80000"/>
              </a:lnSpc>
            </a:pPr>
            <a:endParaRPr lang="en-US" sz="2200" dirty="0" smtClean="0">
              <a:latin typeface="Times New Roman" pitchFamily="18" charset="0"/>
              <a:cs typeface="Times New Roman" pitchFamily="18" charset="0"/>
            </a:endParaRPr>
          </a:p>
          <a:p>
            <a:pPr marL="609600" indent="-609600" algn="just">
              <a:lnSpc>
                <a:spcPct val="80000"/>
              </a:lnSpc>
            </a:pPr>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first is a </a:t>
            </a:r>
            <a:r>
              <a:rPr lang="en-US" sz="2200" b="1" dirty="0">
                <a:latin typeface="Times New Roman" pitchFamily="18" charset="0"/>
                <a:cs typeface="Times New Roman" pitchFamily="18" charset="0"/>
              </a:rPr>
              <a:t>forward-looking</a:t>
            </a:r>
            <a:r>
              <a:rPr lang="en-US" sz="2200" dirty="0">
                <a:latin typeface="Times New Roman" pitchFamily="18" charset="0"/>
                <a:cs typeface="Times New Roman" pitchFamily="18" charset="0"/>
              </a:rPr>
              <a:t>, </a:t>
            </a:r>
            <a:r>
              <a:rPr lang="en-US" sz="2200" b="1" dirty="0">
                <a:latin typeface="Times New Roman" pitchFamily="18" charset="0"/>
                <a:cs typeface="Times New Roman" pitchFamily="18" charset="0"/>
              </a:rPr>
              <a:t>top-down approach.</a:t>
            </a:r>
          </a:p>
          <a:p>
            <a:pPr marL="609600" indent="-609600" algn="just">
              <a:lnSpc>
                <a:spcPct val="80000"/>
              </a:lnSpc>
            </a:pPr>
            <a:endParaRPr lang="en-US" sz="2200" dirty="0" smtClean="0">
              <a:latin typeface="Times New Roman" pitchFamily="18" charset="0"/>
              <a:cs typeface="Times New Roman" pitchFamily="18" charset="0"/>
            </a:endParaRPr>
          </a:p>
          <a:p>
            <a:pPr marL="609600" indent="-609600" algn="just">
              <a:lnSpc>
                <a:spcPct val="80000"/>
              </a:lnSpc>
            </a:pPr>
            <a:r>
              <a:rPr lang="en-US" sz="2200" dirty="0" smtClean="0">
                <a:latin typeface="Times New Roman" pitchFamily="18" charset="0"/>
                <a:cs typeface="Times New Roman" pitchFamily="18" charset="0"/>
              </a:rPr>
              <a:t>It </a:t>
            </a:r>
            <a:r>
              <a:rPr lang="en-US" sz="2200" dirty="0">
                <a:latin typeface="Times New Roman" pitchFamily="18" charset="0"/>
                <a:cs typeface="Times New Roman" pitchFamily="18" charset="0"/>
              </a:rPr>
              <a:t>starts with an understanding of the general requirements and constraints, derives a macro-level budget and schedule, then decomposes these elements into lower level budgets and intermediate milestones. </a:t>
            </a:r>
            <a:endParaRPr lang="en-US" sz="2200" dirty="0" smtClean="0">
              <a:latin typeface="Times New Roman" pitchFamily="18" charset="0"/>
              <a:cs typeface="Times New Roman" pitchFamily="18" charset="0"/>
            </a:endParaRPr>
          </a:p>
          <a:p>
            <a:pPr marL="609600" indent="-609600" algn="just">
              <a:lnSpc>
                <a:spcPct val="80000"/>
              </a:lnSpc>
            </a:pPr>
            <a:endParaRPr lang="en-US" sz="2200" dirty="0" smtClean="0">
              <a:latin typeface="Times New Roman" pitchFamily="18" charset="0"/>
              <a:cs typeface="Times New Roman" pitchFamily="18" charset="0"/>
            </a:endParaRPr>
          </a:p>
          <a:p>
            <a:pPr marL="609600" indent="-609600" algn="just">
              <a:lnSpc>
                <a:spcPct val="80000"/>
              </a:lnSpc>
            </a:pPr>
            <a:r>
              <a:rPr lang="en-US" sz="2200" dirty="0" smtClean="0">
                <a:latin typeface="Times New Roman" pitchFamily="18" charset="0"/>
                <a:cs typeface="Times New Roman" pitchFamily="18" charset="0"/>
              </a:rPr>
              <a:t>The </a:t>
            </a:r>
            <a:r>
              <a:rPr lang="en-US" sz="2200" dirty="0" smtClean="0">
                <a:latin typeface="Times New Roman" pitchFamily="18" charset="0"/>
                <a:cs typeface="Times New Roman" pitchFamily="18" charset="0"/>
              </a:rPr>
              <a:t>second is a </a:t>
            </a:r>
            <a:r>
              <a:rPr lang="en-US" sz="2200" b="1" dirty="0" smtClean="0">
                <a:latin typeface="Times New Roman" pitchFamily="18" charset="0"/>
                <a:cs typeface="Times New Roman" pitchFamily="18" charset="0"/>
              </a:rPr>
              <a:t>backward-looking, bottom-up approach.</a:t>
            </a:r>
          </a:p>
          <a:p>
            <a:pPr marL="609600" indent="-609600" algn="just">
              <a:lnSpc>
                <a:spcPct val="80000"/>
              </a:lnSpc>
            </a:pPr>
            <a:endParaRPr lang="en-US" sz="1200" dirty="0" smtClean="0">
              <a:latin typeface="Times New Roman" pitchFamily="18" charset="0"/>
              <a:cs typeface="Times New Roman" pitchFamily="18" charset="0"/>
            </a:endParaRPr>
          </a:p>
          <a:p>
            <a:pPr marL="609600" indent="-609600" algn="just">
              <a:lnSpc>
                <a:spcPct val="80000"/>
              </a:lnSpc>
            </a:pPr>
            <a:r>
              <a:rPr lang="en-US" sz="2200" dirty="0" smtClean="0">
                <a:latin typeface="Times New Roman" pitchFamily="18" charset="0"/>
                <a:cs typeface="Times New Roman" pitchFamily="18" charset="0"/>
              </a:rPr>
              <a:t>Start with the end in mind, analyze the micro-level budgets and schedules, then sum all these elements into the higher level budgets and intermediate milestones.</a:t>
            </a:r>
            <a:endParaRPr lang="en-US" sz="2200" dirty="0" smtClean="0">
              <a:latin typeface="Times New Roman" pitchFamily="18" charset="0"/>
              <a:cs typeface="Times New Roman" pitchFamily="18" charset="0"/>
            </a:endParaRPr>
          </a:p>
          <a:p>
            <a:pPr marL="609600" indent="-609600" algn="just">
              <a:lnSpc>
                <a:spcPct val="80000"/>
              </a:lnSpc>
            </a:pPr>
            <a:endParaRPr lang="en-US" sz="1200" dirty="0" smtClean="0">
              <a:latin typeface="Times New Roman" pitchFamily="18" charset="0"/>
              <a:cs typeface="Times New Roman"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152400" y="152400"/>
            <a:ext cx="8839200" cy="6553200"/>
          </a:xfrm>
        </p:spPr>
        <p:txBody>
          <a:bodyPr>
            <a:normAutofit/>
          </a:bodyPr>
          <a:lstStyle/>
          <a:p>
            <a:pPr marL="609600" indent="-609600" algn="just">
              <a:buFontTx/>
              <a:buNone/>
            </a:pPr>
            <a:r>
              <a:rPr lang="en-US" sz="2200" b="1" dirty="0" smtClean="0">
                <a:latin typeface="Times New Roman" pitchFamily="18" charset="0"/>
                <a:cs typeface="Times New Roman" pitchFamily="18" charset="0"/>
              </a:rPr>
              <a:t>Engineering stage planning emphasis</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Macro-level task estimation for production-stage artifacts</a:t>
            </a:r>
          </a:p>
          <a:p>
            <a:pPr marL="609600" indent="-609600" algn="just"/>
            <a:r>
              <a:rPr lang="en-US" sz="2200" dirty="0" smtClean="0">
                <a:latin typeface="Times New Roman" pitchFamily="18" charset="0"/>
                <a:cs typeface="Times New Roman" pitchFamily="18" charset="0"/>
              </a:rPr>
              <a:t>Micro-level task estimation for engineering artifacts</a:t>
            </a:r>
          </a:p>
          <a:p>
            <a:pPr marL="609600" indent="-609600" algn="just"/>
            <a:r>
              <a:rPr lang="en-US" sz="2200" dirty="0" smtClean="0">
                <a:latin typeface="Times New Roman" pitchFamily="18" charset="0"/>
                <a:cs typeface="Times New Roman" pitchFamily="18" charset="0"/>
              </a:rPr>
              <a:t>Stakeholder concurrence</a:t>
            </a:r>
          </a:p>
          <a:p>
            <a:pPr marL="609600" indent="-609600" algn="just"/>
            <a:r>
              <a:rPr lang="en-US" sz="2200" dirty="0" smtClean="0">
                <a:latin typeface="Times New Roman" pitchFamily="18" charset="0"/>
                <a:cs typeface="Times New Roman" pitchFamily="18" charset="0"/>
              </a:rPr>
              <a:t>Coarse-grained variance analysis of actual versus planned expenditures</a:t>
            </a:r>
          </a:p>
          <a:p>
            <a:pPr marL="609600" indent="-609600" algn="just"/>
            <a:r>
              <a:rPr lang="en-US" sz="2200" dirty="0" smtClean="0">
                <a:latin typeface="Times New Roman" pitchFamily="18" charset="0"/>
                <a:cs typeface="Times New Roman" pitchFamily="18" charset="0"/>
              </a:rPr>
              <a:t>Tuning the top-down project-independent planning guidelines into project-specific planning guidelines</a:t>
            </a:r>
          </a:p>
          <a:p>
            <a:pPr marL="609600" indent="-609600" algn="just"/>
            <a:r>
              <a:rPr lang="en-US" sz="2200" dirty="0" smtClean="0">
                <a:latin typeface="Times New Roman" pitchFamily="18" charset="0"/>
                <a:cs typeface="Times New Roman" pitchFamily="18" charset="0"/>
              </a:rPr>
              <a:t>WBS definition and elaboration</a:t>
            </a:r>
          </a:p>
          <a:p>
            <a:pPr marL="609600" indent="-609600" algn="just">
              <a:buNone/>
            </a:pPr>
            <a:endParaRPr lang="en-US" sz="2200" dirty="0" smtClean="0">
              <a:latin typeface="Times New Roman" pitchFamily="18" charset="0"/>
              <a:cs typeface="Times New Roman" pitchFamily="18" charset="0"/>
            </a:endParaRPr>
          </a:p>
          <a:p>
            <a:pPr marL="609600" indent="-609600" algn="just">
              <a:buNone/>
            </a:pPr>
            <a:r>
              <a:rPr lang="en-US" sz="2200" b="1" dirty="0" smtClean="0">
                <a:latin typeface="Times New Roman" pitchFamily="18" charset="0"/>
                <a:cs typeface="Times New Roman" pitchFamily="18" charset="0"/>
              </a:rPr>
              <a:t>Production stage planning emphasis</a:t>
            </a:r>
          </a:p>
          <a:p>
            <a:pPr marL="609600" indent="-609600" algn="just">
              <a:buNone/>
            </a:pPr>
            <a:endParaRPr lang="en-US" sz="2200" b="1"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Micro-level task estimation for production-stage artifacts</a:t>
            </a:r>
          </a:p>
          <a:p>
            <a:pPr marL="609600" indent="-609600" algn="just"/>
            <a:r>
              <a:rPr lang="en-US" sz="2200" dirty="0" smtClean="0">
                <a:latin typeface="Times New Roman" pitchFamily="18" charset="0"/>
                <a:cs typeface="Times New Roman" pitchFamily="18" charset="0"/>
              </a:rPr>
              <a:t>Macro-level task estimation for maintenance of engineering artifacts</a:t>
            </a:r>
          </a:p>
          <a:p>
            <a:pPr marL="609600" indent="-609600" algn="just"/>
            <a:r>
              <a:rPr lang="en-US" sz="2200" dirty="0" smtClean="0">
                <a:latin typeface="Times New Roman" pitchFamily="18" charset="0"/>
                <a:cs typeface="Times New Roman" pitchFamily="18" charset="0"/>
              </a:rPr>
              <a:t>Stakeholder concurrence</a:t>
            </a:r>
          </a:p>
          <a:p>
            <a:pPr marL="609600" indent="-609600" algn="just"/>
            <a:r>
              <a:rPr lang="en-US" sz="2200" dirty="0" smtClean="0">
                <a:latin typeface="Times New Roman" pitchFamily="18" charset="0"/>
                <a:cs typeface="Times New Roman" pitchFamily="18" charset="0"/>
              </a:rPr>
              <a:t>Fine-grained variance analysis of actual versus planned expenditures</a:t>
            </a:r>
            <a:endParaRPr lang="en-US" sz="2200" dirty="0">
              <a:latin typeface="Times New Roman" pitchFamily="18" charset="0"/>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152400" y="152400"/>
            <a:ext cx="8839200" cy="6553200"/>
          </a:xfrm>
        </p:spPr>
        <p:txBody>
          <a:bodyPr/>
          <a:lstStyle/>
          <a:p>
            <a:pPr marL="609600" indent="-609600">
              <a:buFontTx/>
              <a:buNone/>
            </a:pPr>
            <a:r>
              <a:rPr lang="en-US" sz="2200" b="1" dirty="0" smtClean="0">
                <a:latin typeface="Times New Roman" pitchFamily="18" charset="0"/>
                <a:cs typeface="Times New Roman" pitchFamily="18" charset="0"/>
              </a:rPr>
              <a:t>Planning </a:t>
            </a:r>
            <a:r>
              <a:rPr lang="en-US" sz="2200" b="1" dirty="0">
                <a:latin typeface="Times New Roman" pitchFamily="18" charset="0"/>
                <a:cs typeface="Times New Roman" pitchFamily="18" charset="0"/>
              </a:rPr>
              <a:t>balance throughout the life cycle</a:t>
            </a:r>
          </a:p>
          <a:p>
            <a:pPr marL="609600" indent="-609600">
              <a:buFontTx/>
              <a:buNone/>
            </a:pPr>
            <a:endParaRPr lang="en-US" sz="1600" b="1" dirty="0"/>
          </a:p>
          <a:p>
            <a:pPr marL="609600" indent="-609600">
              <a:buFontTx/>
              <a:buNone/>
            </a:pPr>
            <a:endParaRPr lang="en-US" sz="1600" b="1" dirty="0"/>
          </a:p>
          <a:p>
            <a:pPr marL="609600" indent="-609600">
              <a:buFontTx/>
              <a:buNone/>
            </a:pPr>
            <a:endParaRPr lang="en-US" sz="1600" b="1" dirty="0"/>
          </a:p>
        </p:txBody>
      </p:sp>
      <p:sp>
        <p:nvSpPr>
          <p:cNvPr id="79876" name="Rectangle 4"/>
          <p:cNvSpPr>
            <a:spLocks noChangeArrowheads="1"/>
          </p:cNvSpPr>
          <p:nvPr/>
        </p:nvSpPr>
        <p:spPr bwMode="auto">
          <a:xfrm>
            <a:off x="609600" y="2286000"/>
            <a:ext cx="3810000" cy="4572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Engineering Stage</a:t>
            </a:r>
          </a:p>
        </p:txBody>
      </p:sp>
      <p:sp>
        <p:nvSpPr>
          <p:cNvPr id="79877" name="Rectangle 5"/>
          <p:cNvSpPr>
            <a:spLocks noChangeArrowheads="1"/>
          </p:cNvSpPr>
          <p:nvPr/>
        </p:nvSpPr>
        <p:spPr bwMode="auto">
          <a:xfrm>
            <a:off x="4419600" y="2286000"/>
            <a:ext cx="3810000" cy="4572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Production Stage</a:t>
            </a:r>
          </a:p>
        </p:txBody>
      </p:sp>
      <p:sp>
        <p:nvSpPr>
          <p:cNvPr id="79878" name="Rectangle 6"/>
          <p:cNvSpPr>
            <a:spLocks noChangeArrowheads="1"/>
          </p:cNvSpPr>
          <p:nvPr/>
        </p:nvSpPr>
        <p:spPr bwMode="auto">
          <a:xfrm>
            <a:off x="609600" y="2743200"/>
            <a:ext cx="1905000" cy="4572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Inception </a:t>
            </a:r>
          </a:p>
        </p:txBody>
      </p:sp>
      <p:sp>
        <p:nvSpPr>
          <p:cNvPr id="79879" name="Rectangle 7"/>
          <p:cNvSpPr>
            <a:spLocks noChangeArrowheads="1"/>
          </p:cNvSpPr>
          <p:nvPr/>
        </p:nvSpPr>
        <p:spPr bwMode="auto">
          <a:xfrm>
            <a:off x="2514600" y="2743200"/>
            <a:ext cx="1905000" cy="4572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Elaboration </a:t>
            </a:r>
          </a:p>
        </p:txBody>
      </p:sp>
      <p:sp>
        <p:nvSpPr>
          <p:cNvPr id="79880" name="Rectangle 8"/>
          <p:cNvSpPr>
            <a:spLocks noChangeArrowheads="1"/>
          </p:cNvSpPr>
          <p:nvPr/>
        </p:nvSpPr>
        <p:spPr bwMode="auto">
          <a:xfrm>
            <a:off x="4419600" y="2743200"/>
            <a:ext cx="1905000" cy="4572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Construction </a:t>
            </a:r>
          </a:p>
        </p:txBody>
      </p:sp>
      <p:sp>
        <p:nvSpPr>
          <p:cNvPr id="79881" name="Rectangle 9"/>
          <p:cNvSpPr>
            <a:spLocks noChangeArrowheads="1"/>
          </p:cNvSpPr>
          <p:nvPr/>
        </p:nvSpPr>
        <p:spPr bwMode="auto">
          <a:xfrm>
            <a:off x="6324600" y="2743200"/>
            <a:ext cx="1905000" cy="457200"/>
          </a:xfrm>
          <a:prstGeom prst="rect">
            <a:avLst/>
          </a:prstGeom>
          <a:solidFill>
            <a:schemeClr val="accent1"/>
          </a:solidFill>
          <a:ln w="9525">
            <a:solidFill>
              <a:schemeClr val="tx1"/>
            </a:solidFill>
            <a:miter lim="800000"/>
          </a:ln>
          <a:effectLst/>
        </p:spPr>
        <p:txBody>
          <a:bodyPr wrap="none" anchor="ctr"/>
          <a:lstStyle/>
          <a:p>
            <a:pPr algn="ctr"/>
            <a:r>
              <a:rPr lang="en-US" b="1" dirty="0">
                <a:latin typeface="Times New Roman" pitchFamily="18" charset="0"/>
                <a:cs typeface="Times New Roman" pitchFamily="18" charset="0"/>
              </a:rPr>
              <a:t>Transition </a:t>
            </a:r>
          </a:p>
        </p:txBody>
      </p:sp>
      <p:sp>
        <p:nvSpPr>
          <p:cNvPr id="79883" name="Text Box 11"/>
          <p:cNvSpPr txBox="1">
            <a:spLocks noChangeArrowheads="1"/>
          </p:cNvSpPr>
          <p:nvPr/>
        </p:nvSpPr>
        <p:spPr bwMode="auto">
          <a:xfrm>
            <a:off x="990600" y="3505200"/>
            <a:ext cx="1905000" cy="646331"/>
          </a:xfrm>
          <a:prstGeom prst="rect">
            <a:avLst/>
          </a:prstGeom>
          <a:noFill/>
          <a:ln w="9525">
            <a:noFill/>
            <a:miter lim="800000"/>
          </a:ln>
          <a:effectLst/>
        </p:spPr>
        <p:txBody>
          <a:bodyPr>
            <a:spAutoFit/>
          </a:bodyPr>
          <a:lstStyle/>
          <a:p>
            <a:pPr>
              <a:spcBef>
                <a:spcPct val="50000"/>
              </a:spcBef>
            </a:pPr>
            <a:r>
              <a:rPr lang="en-US" b="1" dirty="0">
                <a:latin typeface="Times New Roman" pitchFamily="18" charset="0"/>
                <a:cs typeface="Times New Roman" pitchFamily="18" charset="0"/>
              </a:rPr>
              <a:t>Feasibility iterations </a:t>
            </a:r>
          </a:p>
        </p:txBody>
      </p:sp>
      <p:sp>
        <p:nvSpPr>
          <p:cNvPr id="79884" name="Text Box 12"/>
          <p:cNvSpPr txBox="1">
            <a:spLocks noChangeArrowheads="1"/>
          </p:cNvSpPr>
          <p:nvPr/>
        </p:nvSpPr>
        <p:spPr bwMode="auto">
          <a:xfrm>
            <a:off x="2514600" y="3429000"/>
            <a:ext cx="2286000" cy="646331"/>
          </a:xfrm>
          <a:prstGeom prst="rect">
            <a:avLst/>
          </a:prstGeom>
          <a:noFill/>
          <a:ln w="9525">
            <a:noFill/>
            <a:miter lim="800000"/>
          </a:ln>
          <a:effectLst/>
        </p:spPr>
        <p:txBody>
          <a:bodyPr wrap="square">
            <a:spAutoFit/>
          </a:bodyPr>
          <a:lstStyle/>
          <a:p>
            <a:pPr>
              <a:spcBef>
                <a:spcPct val="50000"/>
              </a:spcBef>
            </a:pPr>
            <a:r>
              <a:rPr lang="en-US" b="1" dirty="0">
                <a:latin typeface="Times New Roman" pitchFamily="18" charset="0"/>
                <a:cs typeface="Times New Roman" pitchFamily="18" charset="0"/>
              </a:rPr>
              <a:t>Architecture iterations</a:t>
            </a:r>
          </a:p>
        </p:txBody>
      </p:sp>
      <p:sp>
        <p:nvSpPr>
          <p:cNvPr id="79885" name="Text Box 13"/>
          <p:cNvSpPr txBox="1">
            <a:spLocks noChangeArrowheads="1"/>
          </p:cNvSpPr>
          <p:nvPr/>
        </p:nvSpPr>
        <p:spPr bwMode="auto">
          <a:xfrm>
            <a:off x="4572000" y="3505200"/>
            <a:ext cx="1981200" cy="369332"/>
          </a:xfrm>
          <a:prstGeom prst="rect">
            <a:avLst/>
          </a:prstGeom>
          <a:noFill/>
          <a:ln w="9525">
            <a:noFill/>
            <a:miter lim="800000"/>
          </a:ln>
          <a:effectLst/>
        </p:spPr>
        <p:txBody>
          <a:bodyPr>
            <a:spAutoFit/>
          </a:bodyPr>
          <a:lstStyle/>
          <a:p>
            <a:pPr>
              <a:spcBef>
                <a:spcPct val="50000"/>
              </a:spcBef>
            </a:pPr>
            <a:r>
              <a:rPr lang="en-US" b="1" dirty="0">
                <a:latin typeface="Times New Roman" pitchFamily="18" charset="0"/>
                <a:cs typeface="Times New Roman" pitchFamily="18" charset="0"/>
              </a:rPr>
              <a:t>Usable iterations</a:t>
            </a:r>
          </a:p>
        </p:txBody>
      </p:sp>
      <p:sp>
        <p:nvSpPr>
          <p:cNvPr id="79886" name="Text Box 14"/>
          <p:cNvSpPr txBox="1">
            <a:spLocks noChangeArrowheads="1"/>
          </p:cNvSpPr>
          <p:nvPr/>
        </p:nvSpPr>
        <p:spPr bwMode="auto">
          <a:xfrm>
            <a:off x="6477000" y="3505200"/>
            <a:ext cx="1981200" cy="369332"/>
          </a:xfrm>
          <a:prstGeom prst="rect">
            <a:avLst/>
          </a:prstGeom>
          <a:noFill/>
          <a:ln w="9525">
            <a:noFill/>
            <a:miter lim="800000"/>
          </a:ln>
          <a:effectLst/>
        </p:spPr>
        <p:txBody>
          <a:bodyPr wrap="square">
            <a:spAutoFit/>
          </a:bodyPr>
          <a:lstStyle/>
          <a:p>
            <a:pPr>
              <a:spcBef>
                <a:spcPct val="50000"/>
              </a:spcBef>
            </a:pPr>
            <a:r>
              <a:rPr lang="en-US" b="1" dirty="0">
                <a:latin typeface="Times New Roman" pitchFamily="18" charset="0"/>
                <a:cs typeface="Times New Roman" pitchFamily="18" charset="0"/>
              </a:rPr>
              <a:t>Product iterations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152400" y="152400"/>
            <a:ext cx="8839200" cy="6553200"/>
          </a:xfrm>
        </p:spPr>
        <p:txBody>
          <a:bodyPr>
            <a:normAutofit lnSpcReduction="10000"/>
          </a:bodyPr>
          <a:lstStyle/>
          <a:p>
            <a:pPr marL="609600" indent="-609600" algn="just">
              <a:buFontTx/>
              <a:buNone/>
            </a:pPr>
            <a:r>
              <a:rPr lang="en-US" sz="2200" b="1" dirty="0">
                <a:latin typeface="Times New Roman" pitchFamily="18" charset="0"/>
                <a:cs typeface="Times New Roman" pitchFamily="18" charset="0"/>
              </a:rPr>
              <a:t>The Iteration Planning Process</a:t>
            </a:r>
            <a:endParaRPr lang="en-US" sz="2200" dirty="0">
              <a:latin typeface="Times New Roman" pitchFamily="18" charset="0"/>
              <a:cs typeface="Times New Roman" pitchFamily="18" charset="0"/>
            </a:endParaRP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Another dimension of planning is concerned with defining the actual sequence of intermediate results.</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Planning the content and schedule of the major milestones and their intermediate iterations is the most tangible form of the overall risk management plan.</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An evolutionary build plan is important because there are always adjustments in build content and schedule as early speculation evolve into well-understood project circumstances.</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A generic build progression and general guidelines on the number of iterations in each phase are described next.</a:t>
            </a: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Iteration is used to mean a complete synchronization across the project with a planned and organized assessment of the entire project baseline. </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152400" y="152400"/>
            <a:ext cx="8839200" cy="6553200"/>
          </a:xfrm>
        </p:spPr>
        <p:txBody>
          <a:bodyPr>
            <a:normAutofit/>
          </a:bodyPr>
          <a:lstStyle/>
          <a:p>
            <a:pPr marL="609600" indent="-609600" algn="just"/>
            <a:r>
              <a:rPr lang="en-US" sz="2200" b="1" dirty="0" smtClean="0">
                <a:latin typeface="Times New Roman" pitchFamily="18" charset="0"/>
                <a:cs typeface="Times New Roman" pitchFamily="18" charset="0"/>
              </a:rPr>
              <a:t>Inception iterations</a:t>
            </a:r>
            <a:r>
              <a:rPr lang="en-US" sz="2200" dirty="0" smtClean="0">
                <a:latin typeface="Times New Roman" pitchFamily="18" charset="0"/>
                <a:cs typeface="Times New Roman" pitchFamily="18" charset="0"/>
              </a:rPr>
              <a:t> </a:t>
            </a:r>
          </a:p>
          <a:p>
            <a:pPr marL="1009650" lvl="1" indent="-609600" algn="just"/>
            <a:endParaRPr lang="en-US" sz="2000" dirty="0" smtClean="0">
              <a:latin typeface="Times New Roman" pitchFamily="18" charset="0"/>
              <a:cs typeface="Times New Roman" pitchFamily="18" charset="0"/>
            </a:endParaRPr>
          </a:p>
          <a:p>
            <a:pPr marL="1009650" lvl="1" indent="-609600" algn="just"/>
            <a:r>
              <a:rPr lang="en-US" sz="2000" dirty="0" smtClean="0">
                <a:latin typeface="Times New Roman" pitchFamily="18" charset="0"/>
                <a:cs typeface="Times New Roman" pitchFamily="18" charset="0"/>
              </a:rPr>
              <a:t>The early prototyping activities integrate the foundation components of a candidate architecture and provide an executable framework for elaborating the critical use cases of the system. </a:t>
            </a:r>
          </a:p>
          <a:p>
            <a:pPr marL="1009650" lvl="1" indent="-609600" algn="just"/>
            <a:endParaRPr lang="en-US" sz="2000" dirty="0" smtClean="0">
              <a:latin typeface="Times New Roman" pitchFamily="18" charset="0"/>
              <a:cs typeface="Times New Roman" pitchFamily="18" charset="0"/>
            </a:endParaRPr>
          </a:p>
          <a:p>
            <a:pPr marL="1009650" lvl="1" indent="-609600" algn="just"/>
            <a:r>
              <a:rPr lang="en-US" sz="2000" dirty="0" smtClean="0">
                <a:latin typeface="Times New Roman" pitchFamily="18" charset="0"/>
                <a:cs typeface="Times New Roman" pitchFamily="18" charset="0"/>
              </a:rPr>
              <a:t>This framework includes existing components, commercial components and custom prototypes sufficient to demonstrate a candidate architecture and sufficient requirements understanding to establish a credible business case, vision and software development plan.</a:t>
            </a:r>
          </a:p>
          <a:p>
            <a:pPr marL="1009650" lvl="1" indent="-609600" algn="just"/>
            <a:endParaRPr lang="en-US" sz="2000" dirty="0" smtClean="0">
              <a:latin typeface="Times New Roman" pitchFamily="18" charset="0"/>
              <a:cs typeface="Times New Roman" pitchFamily="18" charset="0"/>
            </a:endParaRPr>
          </a:p>
          <a:p>
            <a:pPr marL="1009650" lvl="1" indent="-609600" algn="just"/>
            <a:r>
              <a:rPr lang="en-US" sz="2000" dirty="0" smtClean="0">
                <a:latin typeface="Times New Roman" pitchFamily="18" charset="0"/>
                <a:cs typeface="Times New Roman" pitchFamily="18" charset="0"/>
              </a:rPr>
              <a:t>Large-scale, custom developments may require two iterations to achieve an acceptable prototype, but most projects should be able to get by with only one.</a:t>
            </a:r>
          </a:p>
          <a:p>
            <a:pPr marL="609600" indent="-609600" algn="just">
              <a:buNone/>
            </a:pPr>
            <a:endParaRPr lang="en-US" sz="2200" dirty="0" smtClean="0">
              <a:latin typeface="Times New Roman" pitchFamily="18" charset="0"/>
              <a:cs typeface="Times New Roman" pitchFamily="18"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152400" y="152400"/>
            <a:ext cx="8839200" cy="6553200"/>
          </a:xfrm>
        </p:spPr>
        <p:txBody>
          <a:bodyPr>
            <a:normAutofit/>
          </a:bodyPr>
          <a:lstStyle/>
          <a:p>
            <a:pPr marL="609600" indent="-609600" algn="just"/>
            <a:r>
              <a:rPr lang="en-US" sz="2200" b="1" dirty="0" smtClean="0">
                <a:latin typeface="Times New Roman" pitchFamily="18" charset="0"/>
                <a:cs typeface="Times New Roman" pitchFamily="18" charset="0"/>
              </a:rPr>
              <a:t>Elaboration iterations</a:t>
            </a:r>
            <a:r>
              <a:rPr lang="en-US" sz="2200" dirty="0" smtClean="0">
                <a:latin typeface="Times New Roman" pitchFamily="18" charset="0"/>
                <a:cs typeface="Times New Roman" pitchFamily="18" charset="0"/>
              </a:rPr>
              <a:t> </a:t>
            </a:r>
          </a:p>
          <a:p>
            <a:pPr marL="1009650" lvl="1" indent="-609600" algn="just"/>
            <a:endParaRPr lang="en-US" sz="2000" dirty="0" smtClean="0">
              <a:latin typeface="Times New Roman" pitchFamily="18" charset="0"/>
              <a:cs typeface="Times New Roman" pitchFamily="18" charset="0"/>
            </a:endParaRPr>
          </a:p>
          <a:p>
            <a:pPr marL="1009650" lvl="1" indent="-609600" algn="just"/>
            <a:r>
              <a:rPr lang="en-US" sz="2000" dirty="0" smtClean="0">
                <a:latin typeface="Times New Roman" pitchFamily="18" charset="0"/>
                <a:cs typeface="Times New Roman" pitchFamily="18" charset="0"/>
              </a:rPr>
              <a:t>These iterations result in an architecture, including a complete framework ad infrastructure for execution.</a:t>
            </a:r>
          </a:p>
          <a:p>
            <a:pPr marL="1009650" lvl="1" indent="-609600" algn="just"/>
            <a:endParaRPr lang="en-US" sz="2000" dirty="0" smtClean="0">
              <a:latin typeface="Times New Roman" pitchFamily="18" charset="0"/>
              <a:cs typeface="Times New Roman" pitchFamily="18" charset="0"/>
            </a:endParaRPr>
          </a:p>
          <a:p>
            <a:pPr marL="1009650" lvl="1" indent="-609600" algn="just"/>
            <a:r>
              <a:rPr lang="en-US" sz="2000" dirty="0" smtClean="0">
                <a:latin typeface="Times New Roman" pitchFamily="18" charset="0"/>
                <a:cs typeface="Times New Roman" pitchFamily="18" charset="0"/>
              </a:rPr>
              <a:t>Upon completion of an architecture iteration, few critical use cases should be demonstrable : </a:t>
            </a:r>
            <a:r>
              <a:rPr lang="en-US" sz="2000" b="1" dirty="0" smtClean="0">
                <a:latin typeface="Times New Roman" pitchFamily="18" charset="0"/>
                <a:cs typeface="Times New Roman" pitchFamily="18" charset="0"/>
              </a:rPr>
              <a:t>initializing the architecture</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injecting a scenario to drive the worst-case data processing flow through the system</a:t>
            </a:r>
            <a:r>
              <a:rPr lang="en-US" sz="2000" dirty="0" smtClean="0">
                <a:latin typeface="Times New Roman" pitchFamily="18" charset="0"/>
                <a:cs typeface="Times New Roman" pitchFamily="18" charset="0"/>
              </a:rPr>
              <a:t> and </a:t>
            </a:r>
            <a:r>
              <a:rPr lang="en-US" sz="2000" b="1" dirty="0" smtClean="0">
                <a:latin typeface="Times New Roman" pitchFamily="18" charset="0"/>
                <a:cs typeface="Times New Roman" pitchFamily="18" charset="0"/>
              </a:rPr>
              <a:t>injecting a scenario to drive the worst-case control flow through the system</a:t>
            </a:r>
            <a:r>
              <a:rPr lang="en-US" sz="2000" dirty="0" smtClean="0">
                <a:latin typeface="Times New Roman" pitchFamily="18" charset="0"/>
                <a:cs typeface="Times New Roman" pitchFamily="18" charset="0"/>
              </a:rPr>
              <a:t>.</a:t>
            </a:r>
          </a:p>
          <a:p>
            <a:pPr marL="1009650" lvl="1" indent="-609600" algn="just"/>
            <a:endParaRPr lang="en-US" sz="2000" dirty="0" smtClean="0">
              <a:latin typeface="Times New Roman" pitchFamily="18" charset="0"/>
              <a:cs typeface="Times New Roman" pitchFamily="18" charset="0"/>
            </a:endParaRPr>
          </a:p>
          <a:p>
            <a:pPr marL="1009650" lvl="1" indent="-609600" algn="just"/>
            <a:r>
              <a:rPr lang="en-US" sz="2000" dirty="0" smtClean="0">
                <a:latin typeface="Times New Roman" pitchFamily="18" charset="0"/>
                <a:cs typeface="Times New Roman" pitchFamily="18" charset="0"/>
              </a:rPr>
              <a:t>Most projects should plan on two iterations to achieve an acceptable architecture baseline.</a:t>
            </a:r>
          </a:p>
          <a:p>
            <a:pPr marL="1009650" lvl="1" indent="-609600" algn="just"/>
            <a:endParaRPr lang="en-US" sz="2000" dirty="0" smtClean="0">
              <a:latin typeface="Times New Roman" pitchFamily="18" charset="0"/>
              <a:cs typeface="Times New Roman" pitchFamily="18" charset="0"/>
            </a:endParaRPr>
          </a:p>
          <a:p>
            <a:pPr marL="1009650" lvl="1" indent="-609600" algn="just"/>
            <a:r>
              <a:rPr lang="en-US" sz="2000" dirty="0" smtClean="0">
                <a:latin typeface="Times New Roman" pitchFamily="18" charset="0"/>
                <a:cs typeface="Times New Roman" pitchFamily="18" charset="0"/>
              </a:rPr>
              <a:t>Unprecedented architectures may require additional iterations whereas projects built on well-established architecture framework can probably get by with a single iteration.</a:t>
            </a:r>
          </a:p>
          <a:p>
            <a:pPr marL="609600" indent="-609600" algn="just">
              <a:buNone/>
            </a:pPr>
            <a:endParaRPr lang="en-US" sz="22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152400" y="228600"/>
            <a:ext cx="8839200" cy="6400800"/>
          </a:xfrm>
        </p:spPr>
        <p:txBody>
          <a:bodyPr>
            <a:noAutofit/>
          </a:bodyPr>
          <a:lstStyle/>
          <a:p>
            <a:pPr marL="609600" indent="-609600" algn="just">
              <a:buFontTx/>
              <a:buNone/>
            </a:pPr>
            <a:r>
              <a:rPr lang="en-US" sz="2200" dirty="0">
                <a:latin typeface="Times New Roman" pitchFamily="18" charset="0"/>
                <a:cs typeface="Times New Roman" pitchFamily="18" charset="0"/>
              </a:rPr>
              <a:t>The principles of process framework are :</a:t>
            </a:r>
          </a:p>
          <a:p>
            <a:pPr marL="609600" indent="-609600" algn="just">
              <a:buFontTx/>
              <a:buNone/>
            </a:pPr>
            <a:endParaRPr lang="en-US" sz="1200" dirty="0">
              <a:latin typeface="Times New Roman" pitchFamily="18" charset="0"/>
              <a:cs typeface="Times New Roman" pitchFamily="18" charset="0"/>
            </a:endParaRPr>
          </a:p>
          <a:p>
            <a:pPr marL="609600" indent="-609600" algn="just">
              <a:buFontTx/>
              <a:buAutoNum type="arabicPeriod"/>
            </a:pPr>
            <a:r>
              <a:rPr lang="en-US" sz="2200" b="1" dirty="0" smtClean="0">
                <a:latin typeface="Times New Roman" pitchFamily="18" charset="0"/>
                <a:cs typeface="Times New Roman" pitchFamily="18" charset="0"/>
              </a:rPr>
              <a:t>Architecture-first </a:t>
            </a:r>
            <a:r>
              <a:rPr lang="en-US" sz="2200" b="1" dirty="0">
                <a:latin typeface="Times New Roman" pitchFamily="18" charset="0"/>
                <a:cs typeface="Times New Roman" pitchFamily="18" charset="0"/>
              </a:rPr>
              <a:t>approach :</a:t>
            </a:r>
            <a:r>
              <a:rPr lang="en-US" sz="2200" dirty="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marL="1009650" lvl="1" indent="-609600" algn="just">
              <a:buFont typeface="+mj-lt"/>
              <a:buAutoNum type="alphaLcParenR"/>
            </a:pPr>
            <a:r>
              <a:rPr lang="en-US" sz="2100" dirty="0" smtClean="0">
                <a:latin typeface="Times New Roman" pitchFamily="18" charset="0"/>
                <a:cs typeface="Times New Roman" pitchFamily="18" charset="0"/>
              </a:rPr>
              <a:t>Extensive </a:t>
            </a:r>
            <a:r>
              <a:rPr lang="en-US" sz="2100" dirty="0">
                <a:latin typeface="Times New Roman" pitchFamily="18" charset="0"/>
                <a:cs typeface="Times New Roman" pitchFamily="18" charset="0"/>
              </a:rPr>
              <a:t>requirements analysis, design implementation, and assessment activities are performed before the construction phase, when full-scale implementation is the focus. </a:t>
            </a:r>
            <a:endParaRPr lang="en-US" sz="2100" dirty="0" smtClean="0">
              <a:latin typeface="Times New Roman" pitchFamily="18" charset="0"/>
              <a:cs typeface="Times New Roman" pitchFamily="18" charset="0"/>
            </a:endParaRPr>
          </a:p>
          <a:p>
            <a:pPr marL="1009650" lvl="1" indent="-609600" algn="just">
              <a:buFont typeface="+mj-lt"/>
              <a:buAutoNum type="alphaLcParenR"/>
            </a:pPr>
            <a:r>
              <a:rPr lang="en-US" sz="2100" dirty="0" smtClean="0">
                <a:latin typeface="Times New Roman" pitchFamily="18" charset="0"/>
                <a:cs typeface="Times New Roman" pitchFamily="18" charset="0"/>
              </a:rPr>
              <a:t>This </a:t>
            </a:r>
            <a:r>
              <a:rPr lang="en-US" sz="2100" dirty="0">
                <a:latin typeface="Times New Roman" pitchFamily="18" charset="0"/>
                <a:cs typeface="Times New Roman" pitchFamily="18" charset="0"/>
              </a:rPr>
              <a:t>early life-cycle focus on implementing and testing the architecture must precede full-scale development and testing of all the components and must precede the downstream focus on completeness and quality of the entire breadth of the product features.</a:t>
            </a:r>
          </a:p>
          <a:p>
            <a:pPr marL="609600" indent="-609600" algn="just">
              <a:buFontTx/>
              <a:buAutoNum type="arabicPeriod"/>
            </a:pPr>
            <a:endParaRPr lang="en-US" sz="1200" dirty="0">
              <a:latin typeface="Times New Roman" pitchFamily="18" charset="0"/>
              <a:cs typeface="Times New Roman" pitchFamily="18" charset="0"/>
            </a:endParaRPr>
          </a:p>
          <a:p>
            <a:pPr marL="609600" indent="-609600" algn="just">
              <a:buFontTx/>
              <a:buAutoNum type="arabicPeriod"/>
            </a:pPr>
            <a:r>
              <a:rPr lang="en-US" sz="2200" b="1" dirty="0">
                <a:latin typeface="Times New Roman" pitchFamily="18" charset="0"/>
                <a:cs typeface="Times New Roman" pitchFamily="18" charset="0"/>
              </a:rPr>
              <a:t>Iterative </a:t>
            </a:r>
            <a:r>
              <a:rPr lang="en-US" sz="2200" b="1" dirty="0" smtClean="0">
                <a:latin typeface="Times New Roman" pitchFamily="18" charset="0"/>
                <a:cs typeface="Times New Roman" pitchFamily="18" charset="0"/>
              </a:rPr>
              <a:t>life-cycle </a:t>
            </a:r>
            <a:r>
              <a:rPr lang="en-US" sz="2200" b="1" dirty="0">
                <a:latin typeface="Times New Roman" pitchFamily="18" charset="0"/>
                <a:cs typeface="Times New Roman" pitchFamily="18" charset="0"/>
              </a:rPr>
              <a:t>process : </a:t>
            </a:r>
            <a:endParaRPr lang="en-US" sz="2200" b="1" dirty="0" smtClean="0">
              <a:latin typeface="Times New Roman" pitchFamily="18" charset="0"/>
              <a:cs typeface="Times New Roman" pitchFamily="18" charset="0"/>
            </a:endParaRPr>
          </a:p>
          <a:p>
            <a:pPr marL="1009650" lvl="1" indent="-609600" algn="just">
              <a:buFont typeface="+mj-lt"/>
              <a:buAutoNum type="alphaLcParenR"/>
            </a:pPr>
            <a:r>
              <a:rPr lang="en-US" sz="2100" dirty="0" smtClean="0">
                <a:latin typeface="Times New Roman" pitchFamily="18" charset="0"/>
                <a:cs typeface="Times New Roman" pitchFamily="18" charset="0"/>
              </a:rPr>
              <a:t>Each phase portrays </a:t>
            </a:r>
            <a:r>
              <a:rPr lang="en-US" sz="2100" dirty="0">
                <a:latin typeface="Times New Roman" pitchFamily="18" charset="0"/>
                <a:cs typeface="Times New Roman" pitchFamily="18" charset="0"/>
              </a:rPr>
              <a:t>at least two iterations of each workflow. </a:t>
            </a:r>
            <a:endParaRPr lang="en-US" sz="2100" dirty="0" smtClean="0">
              <a:latin typeface="Times New Roman" pitchFamily="18" charset="0"/>
              <a:cs typeface="Times New Roman" pitchFamily="18" charset="0"/>
            </a:endParaRPr>
          </a:p>
          <a:p>
            <a:pPr marL="1009650" lvl="1" indent="-609600" algn="just">
              <a:buFont typeface="+mj-lt"/>
              <a:buAutoNum type="alphaLcParenR"/>
            </a:pPr>
            <a:r>
              <a:rPr lang="en-US" sz="2100" dirty="0" smtClean="0">
                <a:latin typeface="Times New Roman" pitchFamily="18" charset="0"/>
                <a:cs typeface="Times New Roman" pitchFamily="18" charset="0"/>
              </a:rPr>
              <a:t>Some </a:t>
            </a:r>
            <a:r>
              <a:rPr lang="en-US" sz="2100" dirty="0">
                <a:latin typeface="Times New Roman" pitchFamily="18" charset="0"/>
                <a:cs typeface="Times New Roman" pitchFamily="18" charset="0"/>
              </a:rPr>
              <a:t>projects may require only one iteration in a phase; others may require several iterations. </a:t>
            </a:r>
            <a:endParaRPr lang="en-US" sz="2100" dirty="0" smtClean="0">
              <a:latin typeface="Times New Roman" pitchFamily="18" charset="0"/>
              <a:cs typeface="Times New Roman" pitchFamily="18" charset="0"/>
            </a:endParaRPr>
          </a:p>
          <a:p>
            <a:pPr marL="1009650" lvl="1" indent="-609600" algn="just">
              <a:buFont typeface="+mj-lt"/>
              <a:buAutoNum type="alphaLcParenR"/>
            </a:pPr>
            <a:r>
              <a:rPr lang="en-US" sz="2100" dirty="0" smtClean="0">
                <a:latin typeface="Times New Roman" pitchFamily="18" charset="0"/>
                <a:cs typeface="Times New Roman" pitchFamily="18" charset="0"/>
              </a:rPr>
              <a:t>The </a:t>
            </a:r>
            <a:r>
              <a:rPr lang="en-US" sz="2100" dirty="0">
                <a:latin typeface="Times New Roman" pitchFamily="18" charset="0"/>
                <a:cs typeface="Times New Roman" pitchFamily="18" charset="0"/>
              </a:rPr>
              <a:t>point is that the activities and artifacts of any given workflow may require more than one pass to achieve adequate results.</a:t>
            </a:r>
          </a:p>
          <a:p>
            <a:pPr marL="609600" indent="-609600" algn="just">
              <a:buFontTx/>
              <a:buAutoNum type="arabicPeriod"/>
            </a:pPr>
            <a:endParaRPr lang="en-US" sz="2200" b="1" dirty="0">
              <a:latin typeface="Times New Roman" pitchFamily="18" charset="0"/>
              <a:cs typeface="Times New Roman"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152400" y="152400"/>
            <a:ext cx="8839200" cy="6553200"/>
          </a:xfrm>
        </p:spPr>
        <p:txBody>
          <a:bodyPr>
            <a:normAutofit/>
          </a:bodyPr>
          <a:lstStyle/>
          <a:p>
            <a:pPr marL="609600" indent="-609600" algn="just"/>
            <a:r>
              <a:rPr lang="en-US" sz="2200" b="1" dirty="0" smtClean="0">
                <a:latin typeface="Times New Roman" pitchFamily="18" charset="0"/>
                <a:cs typeface="Times New Roman" pitchFamily="18" charset="0"/>
              </a:rPr>
              <a:t>Construction iterations</a:t>
            </a:r>
            <a:r>
              <a:rPr lang="en-US" sz="2200" dirty="0" smtClean="0">
                <a:latin typeface="Times New Roman" pitchFamily="18" charset="0"/>
                <a:cs typeface="Times New Roman" pitchFamily="18" charset="0"/>
              </a:rPr>
              <a:t> </a:t>
            </a:r>
          </a:p>
          <a:p>
            <a:pPr marL="1009650" lvl="1" indent="-609600" algn="just"/>
            <a:endParaRPr lang="en-US" sz="2000" dirty="0" smtClean="0">
              <a:latin typeface="Times New Roman" pitchFamily="18" charset="0"/>
              <a:cs typeface="Times New Roman" pitchFamily="18" charset="0"/>
            </a:endParaRPr>
          </a:p>
          <a:p>
            <a:pPr marL="1009650" lvl="1" indent="-609600" algn="just"/>
            <a:r>
              <a:rPr lang="en-US" sz="2000" dirty="0" smtClean="0">
                <a:latin typeface="Times New Roman" pitchFamily="18" charset="0"/>
                <a:cs typeface="Times New Roman" pitchFamily="18" charset="0"/>
              </a:rPr>
              <a:t>Most projects require at least two major construction iterations : </a:t>
            </a:r>
            <a:r>
              <a:rPr lang="en-US" sz="2000" b="1" dirty="0" smtClean="0">
                <a:latin typeface="Times New Roman" pitchFamily="18" charset="0"/>
                <a:cs typeface="Times New Roman" pitchFamily="18" charset="0"/>
              </a:rPr>
              <a:t>an alpha release and beta release</a:t>
            </a:r>
            <a:r>
              <a:rPr lang="en-US" sz="2000" dirty="0" smtClean="0">
                <a:latin typeface="Times New Roman" pitchFamily="18" charset="0"/>
                <a:cs typeface="Times New Roman" pitchFamily="18" charset="0"/>
              </a:rPr>
              <a:t>.</a:t>
            </a:r>
          </a:p>
          <a:p>
            <a:pPr marL="1009650" lvl="1" indent="-609600" algn="just"/>
            <a:endParaRPr lang="en-US" sz="2000" dirty="0" smtClean="0">
              <a:latin typeface="Times New Roman" pitchFamily="18" charset="0"/>
              <a:cs typeface="Times New Roman" pitchFamily="18" charset="0"/>
            </a:endParaRPr>
          </a:p>
          <a:p>
            <a:pPr marL="1009650" lvl="1" indent="-609600" algn="just"/>
            <a:r>
              <a:rPr lang="en-US" sz="2000" dirty="0" smtClean="0">
                <a:latin typeface="Times New Roman" pitchFamily="18" charset="0"/>
                <a:cs typeface="Times New Roman" pitchFamily="18" charset="0"/>
              </a:rPr>
              <a:t>An alpha release would include executable capability for all the critical use cases. It usually represents only about 70 % of the total product breadth and performs at quality levels below those expected in the final product.</a:t>
            </a:r>
          </a:p>
          <a:p>
            <a:pPr marL="1009650" lvl="1" indent="-609600" algn="just"/>
            <a:endParaRPr lang="en-US" sz="2000" dirty="0" smtClean="0">
              <a:latin typeface="Times New Roman" pitchFamily="18" charset="0"/>
              <a:cs typeface="Times New Roman" pitchFamily="18" charset="0"/>
            </a:endParaRPr>
          </a:p>
          <a:p>
            <a:pPr marL="1009650" lvl="1" indent="-609600" algn="just"/>
            <a:r>
              <a:rPr lang="en-US" sz="2000" dirty="0" smtClean="0">
                <a:latin typeface="Times New Roman" pitchFamily="18" charset="0"/>
                <a:cs typeface="Times New Roman" pitchFamily="18" charset="0"/>
              </a:rPr>
              <a:t>A beta release provides 95 % of the total product capability breadth and achieves some of the important quality attributes.</a:t>
            </a:r>
          </a:p>
          <a:p>
            <a:pPr marL="1009650" lvl="1" indent="-609600" algn="just"/>
            <a:endParaRPr lang="en-US" sz="2000" dirty="0" smtClean="0">
              <a:latin typeface="Times New Roman" pitchFamily="18" charset="0"/>
              <a:cs typeface="Times New Roman" pitchFamily="18" charset="0"/>
            </a:endParaRPr>
          </a:p>
          <a:p>
            <a:pPr marL="1009650" lvl="1" indent="-609600" algn="just"/>
            <a:r>
              <a:rPr lang="en-US" sz="2000" dirty="0" smtClean="0">
                <a:latin typeface="Times New Roman" pitchFamily="18" charset="0"/>
                <a:cs typeface="Times New Roman" pitchFamily="18" charset="0"/>
              </a:rPr>
              <a:t>A few more features need to be completed, and improvements in robustness and performance are necessary for the final product release to be acceptable.</a:t>
            </a:r>
          </a:p>
          <a:p>
            <a:pPr marL="1009650" lvl="1" indent="-609600" algn="just"/>
            <a:endParaRPr lang="en-US" sz="2000" dirty="0" smtClean="0">
              <a:latin typeface="Times New Roman" pitchFamily="18" charset="0"/>
              <a:cs typeface="Times New Roman" pitchFamily="18" charset="0"/>
            </a:endParaRPr>
          </a:p>
          <a:p>
            <a:pPr marL="1009650" lvl="1" indent="-609600" algn="just"/>
            <a:r>
              <a:rPr lang="en-US" sz="2000" dirty="0" smtClean="0">
                <a:latin typeface="Times New Roman" pitchFamily="18" charset="0"/>
                <a:cs typeface="Times New Roman" pitchFamily="18" charset="0"/>
              </a:rPr>
              <a:t>Most projects need at least two construction iterations, there are many reasons to add one or two more in order to manage risks or optimize resource expenditures.</a:t>
            </a:r>
            <a:endParaRPr lang="en-US" sz="2200" dirty="0" smtClean="0">
              <a:latin typeface="Times New Roman" pitchFamily="18" charset="0"/>
              <a:cs typeface="Times New Roman" pitchFamily="18"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152400" y="152400"/>
            <a:ext cx="8839200" cy="6553200"/>
          </a:xfrm>
        </p:spPr>
        <p:txBody>
          <a:bodyPr>
            <a:normAutofit/>
          </a:bodyPr>
          <a:lstStyle/>
          <a:p>
            <a:pPr marL="609600" indent="-609600" algn="just"/>
            <a:r>
              <a:rPr lang="en-US" sz="2200" b="1" dirty="0" smtClean="0">
                <a:latin typeface="Times New Roman" pitchFamily="18" charset="0"/>
                <a:cs typeface="Times New Roman" pitchFamily="18" charset="0"/>
              </a:rPr>
              <a:t>Transition iterations</a:t>
            </a:r>
            <a:r>
              <a:rPr lang="en-US" sz="2200" dirty="0" smtClean="0">
                <a:latin typeface="Times New Roman" pitchFamily="18" charset="0"/>
                <a:cs typeface="Times New Roman" pitchFamily="18" charset="0"/>
              </a:rPr>
              <a:t> </a:t>
            </a:r>
          </a:p>
          <a:p>
            <a:pPr marL="1009650" lvl="1" indent="-609600" algn="just"/>
            <a:endParaRPr lang="en-US" sz="2000" dirty="0" smtClean="0">
              <a:latin typeface="Times New Roman" pitchFamily="18" charset="0"/>
              <a:cs typeface="Times New Roman" pitchFamily="18" charset="0"/>
            </a:endParaRPr>
          </a:p>
          <a:p>
            <a:pPr marL="1009650" lvl="1" indent="-609600" algn="just"/>
            <a:r>
              <a:rPr lang="en-US" sz="2000" dirty="0" smtClean="0">
                <a:latin typeface="Times New Roman" pitchFamily="18" charset="0"/>
                <a:cs typeface="Times New Roman" pitchFamily="18" charset="0"/>
              </a:rPr>
              <a:t>Most projects use a single iteration to transition a beta release into the final product.</a:t>
            </a:r>
          </a:p>
          <a:p>
            <a:pPr marL="1009650" lvl="1" indent="-609600" algn="just"/>
            <a:endParaRPr lang="en-US" sz="2000" dirty="0" smtClean="0">
              <a:latin typeface="Times New Roman" pitchFamily="18" charset="0"/>
              <a:cs typeface="Times New Roman" pitchFamily="18" charset="0"/>
            </a:endParaRPr>
          </a:p>
          <a:p>
            <a:pPr marL="1009650" lvl="1" indent="-609600" algn="just"/>
            <a:r>
              <a:rPr lang="en-US" sz="2000" dirty="0" smtClean="0">
                <a:latin typeface="Times New Roman" pitchFamily="18" charset="0"/>
                <a:cs typeface="Times New Roman" pitchFamily="18" charset="0"/>
              </a:rPr>
              <a:t>Numerous informal, small-scale iterations may be necessary to resolve the defects, incorporate beta feedback, and incorporate performance improvements.</a:t>
            </a:r>
          </a:p>
          <a:p>
            <a:pPr marL="1009650" lvl="1" indent="-609600" algn="just"/>
            <a:endParaRPr lang="en-US" sz="2000" dirty="0" smtClean="0">
              <a:latin typeface="Times New Roman" pitchFamily="18" charset="0"/>
              <a:cs typeface="Times New Roman" pitchFamily="18" charset="0"/>
            </a:endParaRPr>
          </a:p>
          <a:p>
            <a:pPr marL="1009650" lvl="1" indent="-609600" algn="just"/>
            <a:r>
              <a:rPr lang="en-US" sz="2000" dirty="0" smtClean="0">
                <a:latin typeface="Times New Roman" pitchFamily="18" charset="0"/>
                <a:cs typeface="Times New Roman" pitchFamily="18" charset="0"/>
              </a:rPr>
              <a:t>Because of the overhead associated with a full-scale transition to the user community, most projects learn to live with single iteration between a beta release and the final product.</a:t>
            </a:r>
            <a:endParaRPr lang="en-US" sz="2200" dirty="0" smtClean="0">
              <a:latin typeface="Times New Roman" pitchFamily="18" charset="0"/>
              <a:cs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type="body" idx="1"/>
          </p:nvPr>
        </p:nvSpPr>
        <p:spPr>
          <a:xfrm>
            <a:off x="152400" y="152400"/>
            <a:ext cx="8839200" cy="6553200"/>
          </a:xfrm>
        </p:spPr>
        <p:txBody>
          <a:bodyPr>
            <a:normAutofit/>
          </a:bodyPr>
          <a:lstStyle/>
          <a:p>
            <a:pPr marL="609600" indent="-609600"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general guideline is that most projects will use between four and nine iterations. </a:t>
            </a:r>
            <a:endParaRPr lang="en-US" sz="2200" dirty="0" smtClean="0">
              <a:latin typeface="Times New Roman" pitchFamily="18" charset="0"/>
              <a:cs typeface="Times New Roman" pitchFamily="18" charset="0"/>
            </a:endParaRPr>
          </a:p>
          <a:p>
            <a:pPr marL="609600" indent="-609600" algn="just"/>
            <a:endParaRPr lang="en-US" sz="2200" dirty="0" smtClean="0">
              <a:latin typeface="Times New Roman" pitchFamily="18" charset="0"/>
              <a:cs typeface="Times New Roman" pitchFamily="18" charset="0"/>
            </a:endParaRPr>
          </a:p>
          <a:p>
            <a:pPr marL="609600" indent="-609600" algn="just"/>
            <a:r>
              <a:rPr lang="en-US" sz="2200" dirty="0" smtClean="0">
                <a:latin typeface="Times New Roman" pitchFamily="18" charset="0"/>
                <a:cs typeface="Times New Roman" pitchFamily="18" charset="0"/>
              </a:rPr>
              <a:t>The </a:t>
            </a:r>
            <a:r>
              <a:rPr lang="en-US" sz="2200" dirty="0">
                <a:latin typeface="Times New Roman" pitchFamily="18" charset="0"/>
                <a:cs typeface="Times New Roman" pitchFamily="18" charset="0"/>
              </a:rPr>
              <a:t>typical project would have the following six-iteration profile :</a:t>
            </a:r>
          </a:p>
          <a:p>
            <a:pPr marL="609600" indent="-609600" algn="just">
              <a:buFontTx/>
              <a:buAutoNum type="arabicPeriod"/>
            </a:pPr>
            <a:endParaRPr lang="en-US" sz="2200" dirty="0" smtClean="0">
              <a:latin typeface="Times New Roman" pitchFamily="18" charset="0"/>
              <a:cs typeface="Times New Roman" pitchFamily="18" charset="0"/>
            </a:endParaRPr>
          </a:p>
          <a:p>
            <a:pPr marL="609600" indent="-609600" algn="just">
              <a:buFontTx/>
              <a:buAutoNum type="arabicPeriod"/>
            </a:pPr>
            <a:r>
              <a:rPr lang="en-US" sz="2200" b="1" dirty="0" smtClean="0">
                <a:latin typeface="Times New Roman" pitchFamily="18" charset="0"/>
                <a:cs typeface="Times New Roman" pitchFamily="18" charset="0"/>
              </a:rPr>
              <a:t>One </a:t>
            </a:r>
            <a:r>
              <a:rPr lang="en-US" sz="2200" b="1" dirty="0">
                <a:latin typeface="Times New Roman" pitchFamily="18" charset="0"/>
                <a:cs typeface="Times New Roman" pitchFamily="18" charset="0"/>
              </a:rPr>
              <a:t>iteration in inception : an architecture prototype.</a:t>
            </a:r>
          </a:p>
          <a:p>
            <a:pPr marL="609600" indent="-609600" algn="just">
              <a:buFontTx/>
              <a:buAutoNum type="arabicPeriod"/>
            </a:pPr>
            <a:endParaRPr lang="en-US" sz="2200" dirty="0" smtClean="0">
              <a:latin typeface="Times New Roman" pitchFamily="18" charset="0"/>
              <a:cs typeface="Times New Roman" pitchFamily="18" charset="0"/>
            </a:endParaRPr>
          </a:p>
          <a:p>
            <a:pPr marL="609600" indent="-609600" algn="just">
              <a:buFontTx/>
              <a:buAutoNum type="arabicPeriod"/>
            </a:pPr>
            <a:r>
              <a:rPr lang="en-US" sz="2200" b="1" dirty="0" smtClean="0">
                <a:latin typeface="Times New Roman" pitchFamily="18" charset="0"/>
                <a:cs typeface="Times New Roman" pitchFamily="18" charset="0"/>
              </a:rPr>
              <a:t>Two </a:t>
            </a:r>
            <a:r>
              <a:rPr lang="en-US" sz="2200" b="1" dirty="0">
                <a:latin typeface="Times New Roman" pitchFamily="18" charset="0"/>
                <a:cs typeface="Times New Roman" pitchFamily="18" charset="0"/>
              </a:rPr>
              <a:t>iterations in elaboration : architecture prototype and architecture baseline.</a:t>
            </a:r>
          </a:p>
          <a:p>
            <a:pPr marL="609600" indent="-609600" algn="just">
              <a:buFontTx/>
              <a:buAutoNum type="arabicPeriod"/>
            </a:pPr>
            <a:endParaRPr lang="en-US" sz="2200" dirty="0" smtClean="0">
              <a:latin typeface="Times New Roman" pitchFamily="18" charset="0"/>
              <a:cs typeface="Times New Roman" pitchFamily="18" charset="0"/>
            </a:endParaRPr>
          </a:p>
          <a:p>
            <a:pPr marL="609600" indent="-609600" algn="just">
              <a:buFontTx/>
              <a:buAutoNum type="arabicPeriod"/>
            </a:pPr>
            <a:r>
              <a:rPr lang="en-US" sz="2200" b="1" dirty="0" smtClean="0">
                <a:latin typeface="Times New Roman" pitchFamily="18" charset="0"/>
                <a:cs typeface="Times New Roman" pitchFamily="18" charset="0"/>
              </a:rPr>
              <a:t>Two </a:t>
            </a:r>
            <a:r>
              <a:rPr lang="en-US" sz="2200" b="1" dirty="0">
                <a:latin typeface="Times New Roman" pitchFamily="18" charset="0"/>
                <a:cs typeface="Times New Roman" pitchFamily="18" charset="0"/>
              </a:rPr>
              <a:t>iterations in construction : alpha and bets releases.</a:t>
            </a:r>
          </a:p>
          <a:p>
            <a:pPr marL="609600" indent="-609600" algn="just">
              <a:buFontTx/>
              <a:buAutoNum type="arabicPeriod"/>
            </a:pPr>
            <a:endParaRPr lang="en-US" sz="2200" dirty="0" smtClean="0">
              <a:latin typeface="Times New Roman" pitchFamily="18" charset="0"/>
              <a:cs typeface="Times New Roman" pitchFamily="18" charset="0"/>
            </a:endParaRPr>
          </a:p>
          <a:p>
            <a:pPr marL="609600" indent="-609600" algn="just">
              <a:buFontTx/>
              <a:buAutoNum type="arabicPeriod"/>
            </a:pPr>
            <a:r>
              <a:rPr lang="en-US" sz="2200" b="1" dirty="0" smtClean="0">
                <a:latin typeface="Times New Roman" pitchFamily="18" charset="0"/>
                <a:cs typeface="Times New Roman" pitchFamily="18" charset="0"/>
              </a:rPr>
              <a:t>One </a:t>
            </a:r>
            <a:r>
              <a:rPr lang="en-US" sz="2200" b="1" dirty="0">
                <a:latin typeface="Times New Roman" pitchFamily="18" charset="0"/>
                <a:cs typeface="Times New Roman" pitchFamily="18" charset="0"/>
              </a:rPr>
              <a:t>iteration in transition : product release.</a:t>
            </a:r>
          </a:p>
          <a:p>
            <a:pPr marL="609600" indent="-609600" algn="just">
              <a:buFontTx/>
              <a:buNone/>
            </a:pPr>
            <a:endParaRPr lang="en-US" sz="2200" dirty="0">
              <a:latin typeface="Times New Roman" pitchFamily="18" charset="0"/>
              <a:cs typeface="Times New Roman" pitchFamily="18" charset="0"/>
            </a:endParaRPr>
          </a:p>
          <a:p>
            <a:pPr marL="609600" indent="-609600" algn="just">
              <a:buFontTx/>
              <a:buNone/>
            </a:pPr>
            <a:endParaRPr lang="en-US" sz="22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152400" y="228600"/>
            <a:ext cx="8839200" cy="6400800"/>
          </a:xfrm>
        </p:spPr>
        <p:txBody>
          <a:bodyPr>
            <a:noAutofit/>
          </a:bodyPr>
          <a:lstStyle/>
          <a:p>
            <a:pPr marL="609600" indent="-609600" algn="just">
              <a:buFont typeface="+mj-lt"/>
              <a:buAutoNum type="arabicPeriod" startAt="3"/>
            </a:pPr>
            <a:r>
              <a:rPr lang="en-US" sz="2200" b="1" dirty="0" smtClean="0">
                <a:latin typeface="Times New Roman" pitchFamily="18" charset="0"/>
                <a:cs typeface="Times New Roman" pitchFamily="18" charset="0"/>
              </a:rPr>
              <a:t>Round </a:t>
            </a:r>
            <a:r>
              <a:rPr lang="en-US" sz="2200" b="1" dirty="0">
                <a:latin typeface="Times New Roman" pitchFamily="18" charset="0"/>
                <a:cs typeface="Times New Roman" pitchFamily="18" charset="0"/>
              </a:rPr>
              <a:t>– trip engineering </a:t>
            </a:r>
            <a:endParaRPr lang="en-US" sz="2200" b="1" dirty="0" smtClean="0">
              <a:latin typeface="Times New Roman" pitchFamily="18" charset="0"/>
              <a:cs typeface="Times New Roman" pitchFamily="18" charset="0"/>
            </a:endParaRPr>
          </a:p>
          <a:p>
            <a:pPr marL="969963" indent="-565150" algn="just">
              <a:buFont typeface="+mj-lt"/>
              <a:buAutoNum type="alphaLcParenR"/>
            </a:pPr>
            <a:r>
              <a:rPr lang="en-US" sz="2100" dirty="0" smtClean="0">
                <a:latin typeface="Times New Roman" pitchFamily="18" charset="0"/>
                <a:cs typeface="Times New Roman" pitchFamily="18" charset="0"/>
              </a:rPr>
              <a:t>Raising </a:t>
            </a:r>
            <a:r>
              <a:rPr lang="en-US" sz="2100" dirty="0">
                <a:latin typeface="Times New Roman" pitchFamily="18" charset="0"/>
                <a:cs typeface="Times New Roman" pitchFamily="18" charset="0"/>
              </a:rPr>
              <a:t>the environment activities to a </a:t>
            </a:r>
            <a:r>
              <a:rPr lang="en-US" sz="2100" dirty="0" smtClean="0">
                <a:latin typeface="Times New Roman" pitchFamily="18" charset="0"/>
                <a:cs typeface="Times New Roman" pitchFamily="18" charset="0"/>
              </a:rPr>
              <a:t>first-class </a:t>
            </a:r>
            <a:r>
              <a:rPr lang="en-US" sz="2100" dirty="0">
                <a:latin typeface="Times New Roman" pitchFamily="18" charset="0"/>
                <a:cs typeface="Times New Roman" pitchFamily="18" charset="0"/>
              </a:rPr>
              <a:t>workflow is critical. </a:t>
            </a:r>
            <a:endParaRPr lang="en-US" sz="2100" dirty="0" smtClean="0">
              <a:latin typeface="Times New Roman" pitchFamily="18" charset="0"/>
              <a:cs typeface="Times New Roman" pitchFamily="18" charset="0"/>
            </a:endParaRPr>
          </a:p>
          <a:p>
            <a:pPr marL="969963" indent="-565150" algn="just">
              <a:buFont typeface="+mj-lt"/>
              <a:buAutoNum type="alphaLcParenR"/>
            </a:pPr>
            <a:r>
              <a:rPr lang="en-US" sz="2100" dirty="0" smtClean="0">
                <a:latin typeface="Times New Roman" pitchFamily="18" charset="0"/>
                <a:cs typeface="Times New Roman" pitchFamily="18" charset="0"/>
              </a:rPr>
              <a:t>The </a:t>
            </a:r>
            <a:r>
              <a:rPr lang="en-US" sz="2100" dirty="0">
                <a:latin typeface="Times New Roman" pitchFamily="18" charset="0"/>
                <a:cs typeface="Times New Roman" pitchFamily="18" charset="0"/>
              </a:rPr>
              <a:t>environment is the tangible embodiment of the project’s process, methods, and notations for producing the artifacts.</a:t>
            </a:r>
          </a:p>
          <a:p>
            <a:pPr marL="609600" indent="-609600" algn="just">
              <a:buFont typeface="+mj-lt"/>
              <a:buAutoNum type="arabicPeriod" startAt="3"/>
            </a:pPr>
            <a:endParaRPr lang="en-US" sz="1200" dirty="0">
              <a:latin typeface="Times New Roman" pitchFamily="18" charset="0"/>
              <a:cs typeface="Times New Roman" pitchFamily="18" charset="0"/>
            </a:endParaRPr>
          </a:p>
          <a:p>
            <a:pPr marL="609600" indent="-609600" algn="just">
              <a:buFont typeface="+mj-lt"/>
              <a:buAutoNum type="arabicPeriod" startAt="4"/>
            </a:pPr>
            <a:r>
              <a:rPr lang="en-US" sz="2200" b="1" dirty="0" smtClean="0">
                <a:latin typeface="Times New Roman" pitchFamily="18" charset="0"/>
                <a:cs typeface="Times New Roman" pitchFamily="18" charset="0"/>
              </a:rPr>
              <a:t>Demonstration </a:t>
            </a:r>
            <a:r>
              <a:rPr lang="en-US" sz="2200" b="1" dirty="0">
                <a:latin typeface="Times New Roman" pitchFamily="18" charset="0"/>
                <a:cs typeface="Times New Roman" pitchFamily="18" charset="0"/>
              </a:rPr>
              <a:t>– based </a:t>
            </a:r>
            <a:r>
              <a:rPr lang="en-US" sz="2200" b="1" dirty="0" smtClean="0">
                <a:latin typeface="Times New Roman" pitchFamily="18" charset="0"/>
                <a:cs typeface="Times New Roman" pitchFamily="18" charset="0"/>
              </a:rPr>
              <a:t>approach</a:t>
            </a:r>
          </a:p>
          <a:p>
            <a:pPr marL="969963" indent="-565150" algn="just">
              <a:buFont typeface="+mj-lt"/>
              <a:buAutoNum type="alphaLcParenR"/>
            </a:pPr>
            <a:r>
              <a:rPr lang="en-US" sz="2100" dirty="0" smtClean="0">
                <a:latin typeface="Times New Roman" pitchFamily="18" charset="0"/>
                <a:cs typeface="Times New Roman" pitchFamily="18" charset="0"/>
              </a:rPr>
              <a:t>Implementation and assessment activities are initiated early in the life cycle, reflecting the emphasis on constructing executable subsets of the evolving architecture.</a:t>
            </a:r>
            <a:endParaRPr lang="en-US" sz="2100" b="1" dirty="0" smtClean="0">
              <a:latin typeface="Times New Roman" pitchFamily="18" charset="0"/>
              <a:cs typeface="Times New Roman" pitchFamily="18" charset="0"/>
            </a:endParaRPr>
          </a:p>
          <a:p>
            <a:pPr marL="609600" indent="-609600" algn="just">
              <a:buNone/>
            </a:pPr>
            <a:endParaRPr lang="en-US" sz="1200" dirty="0" smtClean="0">
              <a:latin typeface="Times New Roman" pitchFamily="18" charset="0"/>
              <a:cs typeface="Times New Roman" pitchFamily="18" charset="0"/>
            </a:endParaRPr>
          </a:p>
          <a:p>
            <a:pPr marL="609600" indent="-609600" algn="just">
              <a:buNone/>
            </a:pPr>
            <a:r>
              <a:rPr lang="en-US" sz="2200" dirty="0" smtClean="0">
                <a:latin typeface="Times New Roman" pitchFamily="18" charset="0"/>
                <a:cs typeface="Times New Roman" pitchFamily="18" charset="0"/>
              </a:rPr>
              <a:t>	Some of the themes of the conventional process are not carried over in the workflows of the modern process. Their absence is equally important.</a:t>
            </a:r>
          </a:p>
          <a:p>
            <a:pPr marL="609600" indent="-609600" algn="just"/>
            <a:r>
              <a:rPr lang="en-US" sz="2200" b="1" dirty="0" smtClean="0">
                <a:latin typeface="Times New Roman" pitchFamily="18" charset="0"/>
                <a:cs typeface="Times New Roman" pitchFamily="18" charset="0"/>
              </a:rPr>
              <a:t>Documentation</a:t>
            </a:r>
            <a:r>
              <a:rPr lang="en-US" sz="2200" dirty="0" smtClean="0">
                <a:latin typeface="Times New Roman" pitchFamily="18" charset="0"/>
                <a:cs typeface="Times New Roman" pitchFamily="18" charset="0"/>
              </a:rPr>
              <a:t> is omitted because most documentation should be merely a secondary by-product of the other activities.</a:t>
            </a:r>
          </a:p>
          <a:p>
            <a:pPr marL="609600" indent="-609600" algn="just"/>
            <a:r>
              <a:rPr lang="en-US" sz="2200" b="1" dirty="0" smtClean="0">
                <a:latin typeface="Times New Roman" pitchFamily="18" charset="0"/>
                <a:cs typeface="Times New Roman" pitchFamily="18" charset="0"/>
              </a:rPr>
              <a:t>Quality assurance</a:t>
            </a:r>
            <a:r>
              <a:rPr lang="en-US" sz="2200" dirty="0" smtClean="0">
                <a:latin typeface="Times New Roman" pitchFamily="18" charset="0"/>
                <a:cs typeface="Times New Roman" pitchFamily="18" charset="0"/>
              </a:rPr>
              <a:t> is omitted because it is worked in all activities and not separated into a distinct workflow that operates independently from engineering or management,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152400" y="152400"/>
            <a:ext cx="8839200" cy="6553200"/>
          </a:xfrm>
        </p:spPr>
        <p:txBody>
          <a:bodyPr>
            <a:normAutofit/>
          </a:bodyPr>
          <a:lstStyle/>
          <a:p>
            <a:pPr>
              <a:buNone/>
            </a:pPr>
            <a:r>
              <a:rPr lang="en-US" sz="2200" b="1" dirty="0">
                <a:latin typeface="Times New Roman" pitchFamily="18" charset="0"/>
                <a:cs typeface="Times New Roman" pitchFamily="18" charset="0"/>
              </a:rPr>
              <a:t>Activity levels across the life – cycle phases</a:t>
            </a:r>
          </a:p>
          <a:p>
            <a:pPr>
              <a:buFontTx/>
              <a:buNone/>
            </a:pPr>
            <a:endParaRPr lang="en-US" sz="2200" dirty="0">
              <a:latin typeface="Times New Roman" pitchFamily="18" charset="0"/>
              <a:cs typeface="Times New Roman" pitchFamily="18" charset="0"/>
            </a:endParaRPr>
          </a:p>
        </p:txBody>
      </p:sp>
      <p:sp>
        <p:nvSpPr>
          <p:cNvPr id="48132" name="Rectangle 4"/>
          <p:cNvSpPr>
            <a:spLocks noChangeArrowheads="1"/>
          </p:cNvSpPr>
          <p:nvPr/>
        </p:nvSpPr>
        <p:spPr bwMode="auto">
          <a:xfrm>
            <a:off x="1219200" y="838200"/>
            <a:ext cx="1905000" cy="304800"/>
          </a:xfrm>
          <a:prstGeom prst="rect">
            <a:avLst/>
          </a:prstGeom>
          <a:solidFill>
            <a:schemeClr val="accent1"/>
          </a:solidFill>
          <a:ln w="9525">
            <a:solidFill>
              <a:schemeClr val="tx1"/>
            </a:solidFill>
            <a:miter lim="800000"/>
          </a:ln>
          <a:effectLst/>
        </p:spPr>
        <p:txBody>
          <a:bodyPr wrap="none" anchor="ctr"/>
          <a:lstStyle/>
          <a:p>
            <a:pPr algn="ctr"/>
            <a:r>
              <a:rPr lang="en-US" b="1"/>
              <a:t>Inception </a:t>
            </a:r>
          </a:p>
        </p:txBody>
      </p:sp>
      <p:sp>
        <p:nvSpPr>
          <p:cNvPr id="48133" name="Rectangle 5"/>
          <p:cNvSpPr>
            <a:spLocks noChangeArrowheads="1"/>
          </p:cNvSpPr>
          <p:nvPr/>
        </p:nvSpPr>
        <p:spPr bwMode="auto">
          <a:xfrm>
            <a:off x="3124200" y="838200"/>
            <a:ext cx="1981200" cy="304800"/>
          </a:xfrm>
          <a:prstGeom prst="rect">
            <a:avLst/>
          </a:prstGeom>
          <a:solidFill>
            <a:schemeClr val="accent1"/>
          </a:solidFill>
          <a:ln w="9525">
            <a:solidFill>
              <a:schemeClr val="tx1"/>
            </a:solidFill>
            <a:miter lim="800000"/>
          </a:ln>
          <a:effectLst/>
        </p:spPr>
        <p:txBody>
          <a:bodyPr wrap="none" anchor="ctr"/>
          <a:lstStyle/>
          <a:p>
            <a:pPr algn="ctr"/>
            <a:r>
              <a:rPr lang="en-US" b="1"/>
              <a:t>Elaboration </a:t>
            </a:r>
          </a:p>
        </p:txBody>
      </p:sp>
      <p:sp>
        <p:nvSpPr>
          <p:cNvPr id="48134" name="Rectangle 6"/>
          <p:cNvSpPr>
            <a:spLocks noChangeArrowheads="1"/>
          </p:cNvSpPr>
          <p:nvPr/>
        </p:nvSpPr>
        <p:spPr bwMode="auto">
          <a:xfrm>
            <a:off x="5105400" y="838200"/>
            <a:ext cx="1905000" cy="304800"/>
          </a:xfrm>
          <a:prstGeom prst="rect">
            <a:avLst/>
          </a:prstGeom>
          <a:solidFill>
            <a:schemeClr val="accent1"/>
          </a:solidFill>
          <a:ln w="9525">
            <a:solidFill>
              <a:schemeClr val="tx1"/>
            </a:solidFill>
            <a:miter lim="800000"/>
          </a:ln>
          <a:effectLst/>
        </p:spPr>
        <p:txBody>
          <a:bodyPr wrap="none" anchor="ctr"/>
          <a:lstStyle/>
          <a:p>
            <a:pPr algn="ctr"/>
            <a:r>
              <a:rPr lang="en-US" b="1"/>
              <a:t>Construction </a:t>
            </a:r>
          </a:p>
        </p:txBody>
      </p:sp>
      <p:sp>
        <p:nvSpPr>
          <p:cNvPr id="48135" name="Rectangle 7"/>
          <p:cNvSpPr>
            <a:spLocks noChangeArrowheads="1"/>
          </p:cNvSpPr>
          <p:nvPr/>
        </p:nvSpPr>
        <p:spPr bwMode="auto">
          <a:xfrm>
            <a:off x="7010400" y="838200"/>
            <a:ext cx="1828800" cy="304800"/>
          </a:xfrm>
          <a:prstGeom prst="rect">
            <a:avLst/>
          </a:prstGeom>
          <a:solidFill>
            <a:schemeClr val="accent1"/>
          </a:solidFill>
          <a:ln w="9525">
            <a:solidFill>
              <a:schemeClr val="tx1"/>
            </a:solidFill>
            <a:miter lim="800000"/>
          </a:ln>
          <a:effectLst/>
        </p:spPr>
        <p:txBody>
          <a:bodyPr wrap="none" anchor="ctr"/>
          <a:lstStyle/>
          <a:p>
            <a:pPr algn="ctr"/>
            <a:r>
              <a:rPr lang="en-US" b="1"/>
              <a:t>Transition </a:t>
            </a:r>
          </a:p>
        </p:txBody>
      </p:sp>
      <p:sp>
        <p:nvSpPr>
          <p:cNvPr id="48136" name="Line 8"/>
          <p:cNvSpPr>
            <a:spLocks noChangeShapeType="1"/>
          </p:cNvSpPr>
          <p:nvPr/>
        </p:nvSpPr>
        <p:spPr bwMode="auto">
          <a:xfrm>
            <a:off x="3124200" y="1143000"/>
            <a:ext cx="0" cy="4267200"/>
          </a:xfrm>
          <a:prstGeom prst="line">
            <a:avLst/>
          </a:prstGeom>
          <a:noFill/>
          <a:ln w="9525">
            <a:solidFill>
              <a:schemeClr val="tx1"/>
            </a:solidFill>
            <a:round/>
          </a:ln>
          <a:effectLst/>
        </p:spPr>
        <p:txBody>
          <a:bodyPr/>
          <a:lstStyle/>
          <a:p>
            <a:endParaRPr lang="en-US"/>
          </a:p>
        </p:txBody>
      </p:sp>
      <p:sp>
        <p:nvSpPr>
          <p:cNvPr id="48137" name="Line 9"/>
          <p:cNvSpPr>
            <a:spLocks noChangeShapeType="1"/>
          </p:cNvSpPr>
          <p:nvPr/>
        </p:nvSpPr>
        <p:spPr bwMode="auto">
          <a:xfrm>
            <a:off x="5105400" y="1143000"/>
            <a:ext cx="0" cy="4191000"/>
          </a:xfrm>
          <a:prstGeom prst="line">
            <a:avLst/>
          </a:prstGeom>
          <a:noFill/>
          <a:ln w="9525">
            <a:solidFill>
              <a:schemeClr val="tx1"/>
            </a:solidFill>
            <a:round/>
          </a:ln>
          <a:effectLst/>
        </p:spPr>
        <p:txBody>
          <a:bodyPr/>
          <a:lstStyle/>
          <a:p>
            <a:endParaRPr lang="en-US"/>
          </a:p>
        </p:txBody>
      </p:sp>
      <p:sp>
        <p:nvSpPr>
          <p:cNvPr id="48138" name="Line 10"/>
          <p:cNvSpPr>
            <a:spLocks noChangeShapeType="1"/>
          </p:cNvSpPr>
          <p:nvPr/>
        </p:nvSpPr>
        <p:spPr bwMode="auto">
          <a:xfrm>
            <a:off x="7010400" y="1143000"/>
            <a:ext cx="0" cy="4191000"/>
          </a:xfrm>
          <a:prstGeom prst="line">
            <a:avLst/>
          </a:prstGeom>
          <a:noFill/>
          <a:ln w="9525">
            <a:solidFill>
              <a:schemeClr val="tx1"/>
            </a:solidFill>
            <a:round/>
          </a:ln>
          <a:effectLst/>
        </p:spPr>
        <p:txBody>
          <a:bodyPr/>
          <a:lstStyle/>
          <a:p>
            <a:endParaRPr lang="en-US"/>
          </a:p>
        </p:txBody>
      </p:sp>
      <p:sp>
        <p:nvSpPr>
          <p:cNvPr id="48141" name="Rectangle 13"/>
          <p:cNvSpPr>
            <a:spLocks noChangeArrowheads="1"/>
          </p:cNvSpPr>
          <p:nvPr/>
        </p:nvSpPr>
        <p:spPr bwMode="auto">
          <a:xfrm>
            <a:off x="1219200" y="1447800"/>
            <a:ext cx="7620000" cy="1524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42" name="Line 14"/>
          <p:cNvSpPr>
            <a:spLocks noChangeShapeType="1"/>
          </p:cNvSpPr>
          <p:nvPr/>
        </p:nvSpPr>
        <p:spPr bwMode="auto">
          <a:xfrm>
            <a:off x="2133600" y="1447800"/>
            <a:ext cx="0" cy="152400"/>
          </a:xfrm>
          <a:prstGeom prst="line">
            <a:avLst/>
          </a:prstGeom>
          <a:noFill/>
          <a:ln w="9525">
            <a:solidFill>
              <a:schemeClr val="tx1"/>
            </a:solidFill>
            <a:round/>
          </a:ln>
          <a:effectLst/>
        </p:spPr>
        <p:txBody>
          <a:bodyPr/>
          <a:lstStyle/>
          <a:p>
            <a:endParaRPr lang="en-US"/>
          </a:p>
        </p:txBody>
      </p:sp>
      <p:sp>
        <p:nvSpPr>
          <p:cNvPr id="48143" name="Line 15"/>
          <p:cNvSpPr>
            <a:spLocks noChangeShapeType="1"/>
          </p:cNvSpPr>
          <p:nvPr/>
        </p:nvSpPr>
        <p:spPr bwMode="auto">
          <a:xfrm>
            <a:off x="4114800" y="1447800"/>
            <a:ext cx="0" cy="152400"/>
          </a:xfrm>
          <a:prstGeom prst="line">
            <a:avLst/>
          </a:prstGeom>
          <a:noFill/>
          <a:ln w="9525">
            <a:solidFill>
              <a:schemeClr val="tx1"/>
            </a:solidFill>
            <a:round/>
          </a:ln>
          <a:effectLst/>
        </p:spPr>
        <p:txBody>
          <a:bodyPr/>
          <a:lstStyle/>
          <a:p>
            <a:endParaRPr lang="en-US"/>
          </a:p>
        </p:txBody>
      </p:sp>
      <p:sp>
        <p:nvSpPr>
          <p:cNvPr id="48144" name="Line 16"/>
          <p:cNvSpPr>
            <a:spLocks noChangeShapeType="1"/>
          </p:cNvSpPr>
          <p:nvPr/>
        </p:nvSpPr>
        <p:spPr bwMode="auto">
          <a:xfrm>
            <a:off x="6019800" y="1447800"/>
            <a:ext cx="0" cy="152400"/>
          </a:xfrm>
          <a:prstGeom prst="line">
            <a:avLst/>
          </a:prstGeom>
          <a:noFill/>
          <a:ln w="9525">
            <a:solidFill>
              <a:schemeClr val="tx1"/>
            </a:solidFill>
            <a:round/>
          </a:ln>
          <a:effectLst/>
        </p:spPr>
        <p:txBody>
          <a:bodyPr/>
          <a:lstStyle/>
          <a:p>
            <a:endParaRPr lang="en-US"/>
          </a:p>
        </p:txBody>
      </p:sp>
      <p:sp>
        <p:nvSpPr>
          <p:cNvPr id="48145" name="Line 17"/>
          <p:cNvSpPr>
            <a:spLocks noChangeShapeType="1"/>
          </p:cNvSpPr>
          <p:nvPr/>
        </p:nvSpPr>
        <p:spPr bwMode="auto">
          <a:xfrm>
            <a:off x="5486400" y="1447800"/>
            <a:ext cx="0" cy="152400"/>
          </a:xfrm>
          <a:prstGeom prst="line">
            <a:avLst/>
          </a:prstGeom>
          <a:noFill/>
          <a:ln w="9525">
            <a:solidFill>
              <a:schemeClr val="tx1"/>
            </a:solidFill>
            <a:round/>
          </a:ln>
          <a:effectLst/>
        </p:spPr>
        <p:txBody>
          <a:bodyPr/>
          <a:lstStyle/>
          <a:p>
            <a:endParaRPr lang="en-US"/>
          </a:p>
        </p:txBody>
      </p:sp>
      <p:sp>
        <p:nvSpPr>
          <p:cNvPr id="48146" name="Line 18"/>
          <p:cNvSpPr>
            <a:spLocks noChangeShapeType="1"/>
          </p:cNvSpPr>
          <p:nvPr/>
        </p:nvSpPr>
        <p:spPr bwMode="auto">
          <a:xfrm>
            <a:off x="6553200" y="1447800"/>
            <a:ext cx="0" cy="152400"/>
          </a:xfrm>
          <a:prstGeom prst="line">
            <a:avLst/>
          </a:prstGeom>
          <a:noFill/>
          <a:ln w="9525">
            <a:solidFill>
              <a:schemeClr val="tx1"/>
            </a:solidFill>
            <a:round/>
          </a:ln>
          <a:effectLst/>
        </p:spPr>
        <p:txBody>
          <a:bodyPr/>
          <a:lstStyle/>
          <a:p>
            <a:endParaRPr lang="en-US"/>
          </a:p>
        </p:txBody>
      </p:sp>
      <p:sp>
        <p:nvSpPr>
          <p:cNvPr id="48147" name="Line 19"/>
          <p:cNvSpPr>
            <a:spLocks noChangeShapeType="1"/>
          </p:cNvSpPr>
          <p:nvPr/>
        </p:nvSpPr>
        <p:spPr bwMode="auto">
          <a:xfrm>
            <a:off x="7924800" y="1447800"/>
            <a:ext cx="0" cy="152400"/>
          </a:xfrm>
          <a:prstGeom prst="line">
            <a:avLst/>
          </a:prstGeom>
          <a:noFill/>
          <a:ln w="9525">
            <a:solidFill>
              <a:schemeClr val="tx1"/>
            </a:solidFill>
            <a:round/>
          </a:ln>
          <a:effectLst/>
        </p:spPr>
        <p:txBody>
          <a:bodyPr/>
          <a:lstStyle/>
          <a:p>
            <a:endParaRPr lang="en-US"/>
          </a:p>
        </p:txBody>
      </p:sp>
      <p:sp>
        <p:nvSpPr>
          <p:cNvPr id="48148" name="Rectangle 20"/>
          <p:cNvSpPr>
            <a:spLocks noChangeArrowheads="1"/>
          </p:cNvSpPr>
          <p:nvPr/>
        </p:nvSpPr>
        <p:spPr bwMode="auto">
          <a:xfrm>
            <a:off x="1219200" y="1905000"/>
            <a:ext cx="1905000" cy="1524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49" name="Line 21"/>
          <p:cNvSpPr>
            <a:spLocks noChangeShapeType="1"/>
          </p:cNvSpPr>
          <p:nvPr/>
        </p:nvSpPr>
        <p:spPr bwMode="auto">
          <a:xfrm>
            <a:off x="3124200" y="1447800"/>
            <a:ext cx="0" cy="152400"/>
          </a:xfrm>
          <a:prstGeom prst="line">
            <a:avLst/>
          </a:prstGeom>
          <a:noFill/>
          <a:ln w="9525">
            <a:solidFill>
              <a:schemeClr val="tx1"/>
            </a:solidFill>
            <a:round/>
          </a:ln>
          <a:effectLst/>
        </p:spPr>
        <p:txBody>
          <a:bodyPr/>
          <a:lstStyle/>
          <a:p>
            <a:endParaRPr lang="en-US"/>
          </a:p>
        </p:txBody>
      </p:sp>
      <p:sp>
        <p:nvSpPr>
          <p:cNvPr id="48150" name="Line 22"/>
          <p:cNvSpPr>
            <a:spLocks noChangeShapeType="1"/>
          </p:cNvSpPr>
          <p:nvPr/>
        </p:nvSpPr>
        <p:spPr bwMode="auto">
          <a:xfrm>
            <a:off x="5105400" y="1371600"/>
            <a:ext cx="0" cy="228600"/>
          </a:xfrm>
          <a:prstGeom prst="line">
            <a:avLst/>
          </a:prstGeom>
          <a:noFill/>
          <a:ln w="9525">
            <a:solidFill>
              <a:schemeClr val="tx1"/>
            </a:solidFill>
            <a:round/>
          </a:ln>
          <a:effectLst/>
        </p:spPr>
        <p:txBody>
          <a:bodyPr/>
          <a:lstStyle/>
          <a:p>
            <a:endParaRPr lang="en-US"/>
          </a:p>
        </p:txBody>
      </p:sp>
      <p:sp>
        <p:nvSpPr>
          <p:cNvPr id="48151" name="Line 23"/>
          <p:cNvSpPr>
            <a:spLocks noChangeShapeType="1"/>
          </p:cNvSpPr>
          <p:nvPr/>
        </p:nvSpPr>
        <p:spPr bwMode="auto">
          <a:xfrm>
            <a:off x="7010400" y="1447800"/>
            <a:ext cx="0" cy="152400"/>
          </a:xfrm>
          <a:prstGeom prst="line">
            <a:avLst/>
          </a:prstGeom>
          <a:noFill/>
          <a:ln w="9525">
            <a:solidFill>
              <a:schemeClr val="tx1"/>
            </a:solidFill>
            <a:round/>
          </a:ln>
          <a:effectLst/>
        </p:spPr>
        <p:txBody>
          <a:bodyPr/>
          <a:lstStyle/>
          <a:p>
            <a:endParaRPr lang="en-US"/>
          </a:p>
        </p:txBody>
      </p:sp>
      <p:sp>
        <p:nvSpPr>
          <p:cNvPr id="48152" name="Line 24"/>
          <p:cNvSpPr>
            <a:spLocks noChangeShapeType="1"/>
          </p:cNvSpPr>
          <p:nvPr/>
        </p:nvSpPr>
        <p:spPr bwMode="auto">
          <a:xfrm>
            <a:off x="2133600" y="1905000"/>
            <a:ext cx="0" cy="152400"/>
          </a:xfrm>
          <a:prstGeom prst="line">
            <a:avLst/>
          </a:prstGeom>
          <a:noFill/>
          <a:ln w="9525">
            <a:solidFill>
              <a:schemeClr val="tx1"/>
            </a:solidFill>
            <a:round/>
          </a:ln>
          <a:effectLst/>
        </p:spPr>
        <p:txBody>
          <a:bodyPr/>
          <a:lstStyle/>
          <a:p>
            <a:endParaRPr lang="en-US"/>
          </a:p>
        </p:txBody>
      </p:sp>
      <p:sp>
        <p:nvSpPr>
          <p:cNvPr id="48154" name="Rectangle 26"/>
          <p:cNvSpPr>
            <a:spLocks noChangeArrowheads="1"/>
          </p:cNvSpPr>
          <p:nvPr/>
        </p:nvSpPr>
        <p:spPr bwMode="auto">
          <a:xfrm>
            <a:off x="3124200" y="1828800"/>
            <a:ext cx="1981200" cy="2286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55" name="Line 27"/>
          <p:cNvSpPr>
            <a:spLocks noChangeShapeType="1"/>
          </p:cNvSpPr>
          <p:nvPr/>
        </p:nvSpPr>
        <p:spPr bwMode="auto">
          <a:xfrm>
            <a:off x="4114800" y="1828800"/>
            <a:ext cx="0" cy="228600"/>
          </a:xfrm>
          <a:prstGeom prst="line">
            <a:avLst/>
          </a:prstGeom>
          <a:noFill/>
          <a:ln w="9525">
            <a:solidFill>
              <a:schemeClr val="tx1"/>
            </a:solidFill>
            <a:round/>
          </a:ln>
          <a:effectLst/>
        </p:spPr>
        <p:txBody>
          <a:bodyPr/>
          <a:lstStyle/>
          <a:p>
            <a:endParaRPr lang="en-US"/>
          </a:p>
        </p:txBody>
      </p:sp>
      <p:sp>
        <p:nvSpPr>
          <p:cNvPr id="48156" name="Rectangle 28"/>
          <p:cNvSpPr>
            <a:spLocks noChangeArrowheads="1"/>
          </p:cNvSpPr>
          <p:nvPr/>
        </p:nvSpPr>
        <p:spPr bwMode="auto">
          <a:xfrm>
            <a:off x="5105400" y="1981200"/>
            <a:ext cx="3733800" cy="762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57" name="Line 29"/>
          <p:cNvSpPr>
            <a:spLocks noChangeShapeType="1"/>
          </p:cNvSpPr>
          <p:nvPr/>
        </p:nvSpPr>
        <p:spPr bwMode="auto">
          <a:xfrm>
            <a:off x="5486400" y="1981200"/>
            <a:ext cx="0" cy="76200"/>
          </a:xfrm>
          <a:prstGeom prst="line">
            <a:avLst/>
          </a:prstGeom>
          <a:noFill/>
          <a:ln w="9525">
            <a:solidFill>
              <a:schemeClr val="tx1"/>
            </a:solidFill>
            <a:round/>
          </a:ln>
          <a:effectLst/>
        </p:spPr>
        <p:txBody>
          <a:bodyPr/>
          <a:lstStyle/>
          <a:p>
            <a:endParaRPr lang="en-US"/>
          </a:p>
        </p:txBody>
      </p:sp>
      <p:sp>
        <p:nvSpPr>
          <p:cNvPr id="48158" name="Line 30"/>
          <p:cNvSpPr>
            <a:spLocks noChangeShapeType="1"/>
          </p:cNvSpPr>
          <p:nvPr/>
        </p:nvSpPr>
        <p:spPr bwMode="auto">
          <a:xfrm>
            <a:off x="6019800" y="1981200"/>
            <a:ext cx="0" cy="76200"/>
          </a:xfrm>
          <a:prstGeom prst="line">
            <a:avLst/>
          </a:prstGeom>
          <a:noFill/>
          <a:ln w="9525">
            <a:solidFill>
              <a:schemeClr val="tx1"/>
            </a:solidFill>
            <a:round/>
          </a:ln>
          <a:effectLst/>
        </p:spPr>
        <p:txBody>
          <a:bodyPr/>
          <a:lstStyle/>
          <a:p>
            <a:endParaRPr lang="en-US"/>
          </a:p>
        </p:txBody>
      </p:sp>
      <p:sp>
        <p:nvSpPr>
          <p:cNvPr id="48159" name="Line 31"/>
          <p:cNvSpPr>
            <a:spLocks noChangeShapeType="1"/>
          </p:cNvSpPr>
          <p:nvPr/>
        </p:nvSpPr>
        <p:spPr bwMode="auto">
          <a:xfrm>
            <a:off x="6553200" y="1981200"/>
            <a:ext cx="0" cy="76200"/>
          </a:xfrm>
          <a:prstGeom prst="line">
            <a:avLst/>
          </a:prstGeom>
          <a:noFill/>
          <a:ln w="9525">
            <a:solidFill>
              <a:schemeClr val="tx1"/>
            </a:solidFill>
            <a:round/>
          </a:ln>
          <a:effectLst/>
        </p:spPr>
        <p:txBody>
          <a:bodyPr/>
          <a:lstStyle/>
          <a:p>
            <a:endParaRPr lang="en-US"/>
          </a:p>
        </p:txBody>
      </p:sp>
      <p:sp>
        <p:nvSpPr>
          <p:cNvPr id="48160" name="Line 32"/>
          <p:cNvSpPr>
            <a:spLocks noChangeShapeType="1"/>
          </p:cNvSpPr>
          <p:nvPr/>
        </p:nvSpPr>
        <p:spPr bwMode="auto">
          <a:xfrm>
            <a:off x="7924800" y="1981200"/>
            <a:ext cx="0" cy="76200"/>
          </a:xfrm>
          <a:prstGeom prst="line">
            <a:avLst/>
          </a:prstGeom>
          <a:noFill/>
          <a:ln w="9525">
            <a:solidFill>
              <a:schemeClr val="tx1"/>
            </a:solidFill>
            <a:round/>
          </a:ln>
          <a:effectLst/>
        </p:spPr>
        <p:txBody>
          <a:bodyPr/>
          <a:lstStyle/>
          <a:p>
            <a:endParaRPr lang="en-US"/>
          </a:p>
        </p:txBody>
      </p:sp>
      <p:sp>
        <p:nvSpPr>
          <p:cNvPr id="48161" name="Line 33"/>
          <p:cNvSpPr>
            <a:spLocks noChangeShapeType="1"/>
          </p:cNvSpPr>
          <p:nvPr/>
        </p:nvSpPr>
        <p:spPr bwMode="auto">
          <a:xfrm>
            <a:off x="7010400" y="1981200"/>
            <a:ext cx="0" cy="76200"/>
          </a:xfrm>
          <a:prstGeom prst="line">
            <a:avLst/>
          </a:prstGeom>
          <a:noFill/>
          <a:ln w="9525">
            <a:solidFill>
              <a:schemeClr val="tx1"/>
            </a:solidFill>
            <a:round/>
          </a:ln>
          <a:effectLst/>
        </p:spPr>
        <p:txBody>
          <a:bodyPr/>
          <a:lstStyle/>
          <a:p>
            <a:endParaRPr lang="en-US"/>
          </a:p>
        </p:txBody>
      </p:sp>
      <p:sp>
        <p:nvSpPr>
          <p:cNvPr id="48162" name="Rectangle 34"/>
          <p:cNvSpPr>
            <a:spLocks noChangeArrowheads="1"/>
          </p:cNvSpPr>
          <p:nvPr/>
        </p:nvSpPr>
        <p:spPr bwMode="auto">
          <a:xfrm>
            <a:off x="1219200" y="2438400"/>
            <a:ext cx="914400" cy="1524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63" name="Rectangle 35"/>
          <p:cNvSpPr>
            <a:spLocks noChangeArrowheads="1"/>
          </p:cNvSpPr>
          <p:nvPr/>
        </p:nvSpPr>
        <p:spPr bwMode="auto">
          <a:xfrm>
            <a:off x="2133600" y="2286000"/>
            <a:ext cx="990600" cy="3048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64" name="Rectangle 36"/>
          <p:cNvSpPr>
            <a:spLocks noChangeArrowheads="1"/>
          </p:cNvSpPr>
          <p:nvPr/>
        </p:nvSpPr>
        <p:spPr bwMode="auto">
          <a:xfrm>
            <a:off x="3124200" y="2362200"/>
            <a:ext cx="990600" cy="2286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65" name="Rectangle 37"/>
          <p:cNvSpPr>
            <a:spLocks noChangeArrowheads="1"/>
          </p:cNvSpPr>
          <p:nvPr/>
        </p:nvSpPr>
        <p:spPr bwMode="auto">
          <a:xfrm>
            <a:off x="4114800" y="2438400"/>
            <a:ext cx="990600" cy="1524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66" name="Rectangle 38"/>
          <p:cNvSpPr>
            <a:spLocks noChangeArrowheads="1"/>
          </p:cNvSpPr>
          <p:nvPr/>
        </p:nvSpPr>
        <p:spPr bwMode="auto">
          <a:xfrm>
            <a:off x="5105400" y="2514600"/>
            <a:ext cx="1447800" cy="762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71" name="Rectangle 43"/>
          <p:cNvSpPr>
            <a:spLocks noChangeArrowheads="1"/>
          </p:cNvSpPr>
          <p:nvPr/>
        </p:nvSpPr>
        <p:spPr bwMode="auto">
          <a:xfrm>
            <a:off x="1219200" y="3048000"/>
            <a:ext cx="914400" cy="762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73" name="Rectangle 45"/>
          <p:cNvSpPr>
            <a:spLocks noChangeArrowheads="1"/>
          </p:cNvSpPr>
          <p:nvPr/>
        </p:nvSpPr>
        <p:spPr bwMode="auto">
          <a:xfrm>
            <a:off x="2133600" y="2971800"/>
            <a:ext cx="990600" cy="1524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75" name="Rectangle 47"/>
          <p:cNvSpPr>
            <a:spLocks noChangeArrowheads="1"/>
          </p:cNvSpPr>
          <p:nvPr/>
        </p:nvSpPr>
        <p:spPr bwMode="auto">
          <a:xfrm>
            <a:off x="3124200" y="2895600"/>
            <a:ext cx="990600" cy="2286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76" name="Rectangle 48"/>
          <p:cNvSpPr>
            <a:spLocks noChangeArrowheads="1"/>
          </p:cNvSpPr>
          <p:nvPr/>
        </p:nvSpPr>
        <p:spPr bwMode="auto">
          <a:xfrm>
            <a:off x="4114800" y="2819400"/>
            <a:ext cx="990600" cy="3048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77" name="Rectangle 49"/>
          <p:cNvSpPr>
            <a:spLocks noChangeArrowheads="1"/>
          </p:cNvSpPr>
          <p:nvPr/>
        </p:nvSpPr>
        <p:spPr bwMode="auto">
          <a:xfrm>
            <a:off x="5105400" y="2819400"/>
            <a:ext cx="381000" cy="3048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78" name="Rectangle 50"/>
          <p:cNvSpPr>
            <a:spLocks noChangeArrowheads="1"/>
          </p:cNvSpPr>
          <p:nvPr/>
        </p:nvSpPr>
        <p:spPr bwMode="auto">
          <a:xfrm>
            <a:off x="5486400" y="2895600"/>
            <a:ext cx="457200" cy="2286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79" name="Rectangle 51"/>
          <p:cNvSpPr>
            <a:spLocks noChangeArrowheads="1"/>
          </p:cNvSpPr>
          <p:nvPr/>
        </p:nvSpPr>
        <p:spPr bwMode="auto">
          <a:xfrm>
            <a:off x="5943600" y="2971800"/>
            <a:ext cx="533400" cy="1524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80" name="Rectangle 52"/>
          <p:cNvSpPr>
            <a:spLocks noChangeArrowheads="1"/>
          </p:cNvSpPr>
          <p:nvPr/>
        </p:nvSpPr>
        <p:spPr bwMode="auto">
          <a:xfrm>
            <a:off x="6477000" y="3048000"/>
            <a:ext cx="533400" cy="762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81" name="Rectangle 53"/>
          <p:cNvSpPr>
            <a:spLocks noChangeArrowheads="1"/>
          </p:cNvSpPr>
          <p:nvPr/>
        </p:nvSpPr>
        <p:spPr bwMode="auto">
          <a:xfrm>
            <a:off x="7010400" y="3048000"/>
            <a:ext cx="838200" cy="762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82" name="Rectangle 54"/>
          <p:cNvSpPr>
            <a:spLocks noChangeArrowheads="1"/>
          </p:cNvSpPr>
          <p:nvPr/>
        </p:nvSpPr>
        <p:spPr bwMode="auto">
          <a:xfrm>
            <a:off x="7848600" y="3048000"/>
            <a:ext cx="990600" cy="762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83" name="Rectangle 55"/>
          <p:cNvSpPr>
            <a:spLocks noChangeArrowheads="1"/>
          </p:cNvSpPr>
          <p:nvPr/>
        </p:nvSpPr>
        <p:spPr bwMode="auto">
          <a:xfrm>
            <a:off x="1219200" y="3657600"/>
            <a:ext cx="1905000" cy="762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84" name="Rectangle 56"/>
          <p:cNvSpPr>
            <a:spLocks noChangeArrowheads="1"/>
          </p:cNvSpPr>
          <p:nvPr/>
        </p:nvSpPr>
        <p:spPr bwMode="auto">
          <a:xfrm>
            <a:off x="3124200" y="3581400"/>
            <a:ext cx="990600" cy="1524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85" name="Rectangle 57"/>
          <p:cNvSpPr>
            <a:spLocks noChangeArrowheads="1"/>
          </p:cNvSpPr>
          <p:nvPr/>
        </p:nvSpPr>
        <p:spPr bwMode="auto">
          <a:xfrm>
            <a:off x="4114800" y="3581400"/>
            <a:ext cx="990600" cy="1524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86" name="Rectangle 58"/>
          <p:cNvSpPr>
            <a:spLocks noChangeArrowheads="1"/>
          </p:cNvSpPr>
          <p:nvPr/>
        </p:nvSpPr>
        <p:spPr bwMode="auto">
          <a:xfrm>
            <a:off x="5105400" y="3429000"/>
            <a:ext cx="381000" cy="3048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87" name="Rectangle 59"/>
          <p:cNvSpPr>
            <a:spLocks noChangeArrowheads="1"/>
          </p:cNvSpPr>
          <p:nvPr/>
        </p:nvSpPr>
        <p:spPr bwMode="auto">
          <a:xfrm>
            <a:off x="5486400" y="3352800"/>
            <a:ext cx="457200" cy="3810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89" name="Rectangle 61"/>
          <p:cNvSpPr>
            <a:spLocks noChangeArrowheads="1"/>
          </p:cNvSpPr>
          <p:nvPr/>
        </p:nvSpPr>
        <p:spPr bwMode="auto">
          <a:xfrm>
            <a:off x="5943600" y="3429000"/>
            <a:ext cx="533400" cy="3048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90" name="Rectangle 62"/>
          <p:cNvSpPr>
            <a:spLocks noChangeArrowheads="1"/>
          </p:cNvSpPr>
          <p:nvPr/>
        </p:nvSpPr>
        <p:spPr bwMode="auto">
          <a:xfrm>
            <a:off x="6477000" y="3505200"/>
            <a:ext cx="533400" cy="2286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91" name="Rectangle 63"/>
          <p:cNvSpPr>
            <a:spLocks noChangeArrowheads="1"/>
          </p:cNvSpPr>
          <p:nvPr/>
        </p:nvSpPr>
        <p:spPr bwMode="auto">
          <a:xfrm>
            <a:off x="7010400" y="3581400"/>
            <a:ext cx="838200" cy="1524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92" name="Rectangle 64"/>
          <p:cNvSpPr>
            <a:spLocks noChangeArrowheads="1"/>
          </p:cNvSpPr>
          <p:nvPr/>
        </p:nvSpPr>
        <p:spPr bwMode="auto">
          <a:xfrm>
            <a:off x="7848600" y="3657600"/>
            <a:ext cx="914400" cy="762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93" name="Rectangle 65"/>
          <p:cNvSpPr>
            <a:spLocks noChangeArrowheads="1"/>
          </p:cNvSpPr>
          <p:nvPr/>
        </p:nvSpPr>
        <p:spPr bwMode="auto">
          <a:xfrm>
            <a:off x="1219200" y="4419600"/>
            <a:ext cx="1905000" cy="762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94" name="Rectangle 66"/>
          <p:cNvSpPr>
            <a:spLocks noChangeArrowheads="1"/>
          </p:cNvSpPr>
          <p:nvPr/>
        </p:nvSpPr>
        <p:spPr bwMode="auto">
          <a:xfrm>
            <a:off x="3124200" y="4343400"/>
            <a:ext cx="990600" cy="1524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95" name="Rectangle 67"/>
          <p:cNvSpPr>
            <a:spLocks noChangeArrowheads="1"/>
          </p:cNvSpPr>
          <p:nvPr/>
        </p:nvSpPr>
        <p:spPr bwMode="auto">
          <a:xfrm>
            <a:off x="4114800" y="4343400"/>
            <a:ext cx="990600" cy="1524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98" name="Rectangle 70"/>
          <p:cNvSpPr>
            <a:spLocks noChangeArrowheads="1"/>
          </p:cNvSpPr>
          <p:nvPr/>
        </p:nvSpPr>
        <p:spPr bwMode="auto">
          <a:xfrm>
            <a:off x="5105400" y="4267200"/>
            <a:ext cx="381000" cy="2286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199" name="Rectangle 71"/>
          <p:cNvSpPr>
            <a:spLocks noChangeArrowheads="1"/>
          </p:cNvSpPr>
          <p:nvPr/>
        </p:nvSpPr>
        <p:spPr bwMode="auto">
          <a:xfrm>
            <a:off x="5486400" y="4267200"/>
            <a:ext cx="457200" cy="2286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200" name="Rectangle 72"/>
          <p:cNvSpPr>
            <a:spLocks noChangeArrowheads="1"/>
          </p:cNvSpPr>
          <p:nvPr/>
        </p:nvSpPr>
        <p:spPr bwMode="auto">
          <a:xfrm>
            <a:off x="5943600" y="4191000"/>
            <a:ext cx="533400" cy="3048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201" name="Rectangle 73"/>
          <p:cNvSpPr>
            <a:spLocks noChangeArrowheads="1"/>
          </p:cNvSpPr>
          <p:nvPr/>
        </p:nvSpPr>
        <p:spPr bwMode="auto">
          <a:xfrm>
            <a:off x="6477000" y="4191000"/>
            <a:ext cx="533400" cy="3048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202" name="Rectangle 74"/>
          <p:cNvSpPr>
            <a:spLocks noChangeArrowheads="1"/>
          </p:cNvSpPr>
          <p:nvPr/>
        </p:nvSpPr>
        <p:spPr bwMode="auto">
          <a:xfrm>
            <a:off x="7010400" y="4191000"/>
            <a:ext cx="838200" cy="3048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203" name="Rectangle 75"/>
          <p:cNvSpPr>
            <a:spLocks noChangeArrowheads="1"/>
          </p:cNvSpPr>
          <p:nvPr/>
        </p:nvSpPr>
        <p:spPr bwMode="auto">
          <a:xfrm>
            <a:off x="7848600" y="4267200"/>
            <a:ext cx="914400" cy="2286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204" name="Rectangle 76"/>
          <p:cNvSpPr>
            <a:spLocks noChangeArrowheads="1"/>
          </p:cNvSpPr>
          <p:nvPr/>
        </p:nvSpPr>
        <p:spPr bwMode="auto">
          <a:xfrm>
            <a:off x="3124200" y="5029200"/>
            <a:ext cx="1981200" cy="762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205" name="Line 77"/>
          <p:cNvSpPr>
            <a:spLocks noChangeShapeType="1"/>
          </p:cNvSpPr>
          <p:nvPr/>
        </p:nvSpPr>
        <p:spPr bwMode="auto">
          <a:xfrm>
            <a:off x="4114800" y="5029200"/>
            <a:ext cx="0" cy="76200"/>
          </a:xfrm>
          <a:prstGeom prst="line">
            <a:avLst/>
          </a:prstGeom>
          <a:noFill/>
          <a:ln w="9525">
            <a:solidFill>
              <a:schemeClr val="tx1"/>
            </a:solidFill>
            <a:round/>
          </a:ln>
          <a:effectLst/>
        </p:spPr>
        <p:txBody>
          <a:bodyPr/>
          <a:lstStyle/>
          <a:p>
            <a:endParaRPr lang="en-US"/>
          </a:p>
        </p:txBody>
      </p:sp>
      <p:sp>
        <p:nvSpPr>
          <p:cNvPr id="48206" name="Rectangle 78"/>
          <p:cNvSpPr>
            <a:spLocks noChangeArrowheads="1"/>
          </p:cNvSpPr>
          <p:nvPr/>
        </p:nvSpPr>
        <p:spPr bwMode="auto">
          <a:xfrm>
            <a:off x="5105400" y="5029200"/>
            <a:ext cx="381000" cy="762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207" name="Rectangle 79"/>
          <p:cNvSpPr>
            <a:spLocks noChangeArrowheads="1"/>
          </p:cNvSpPr>
          <p:nvPr/>
        </p:nvSpPr>
        <p:spPr bwMode="auto">
          <a:xfrm>
            <a:off x="5486400" y="5029200"/>
            <a:ext cx="914400" cy="762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208" name="Rectangle 80"/>
          <p:cNvSpPr>
            <a:spLocks noChangeArrowheads="1"/>
          </p:cNvSpPr>
          <p:nvPr/>
        </p:nvSpPr>
        <p:spPr bwMode="auto">
          <a:xfrm>
            <a:off x="6400800" y="4953000"/>
            <a:ext cx="609600" cy="1524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209" name="Rectangle 81"/>
          <p:cNvSpPr>
            <a:spLocks noChangeArrowheads="1"/>
          </p:cNvSpPr>
          <p:nvPr/>
        </p:nvSpPr>
        <p:spPr bwMode="auto">
          <a:xfrm>
            <a:off x="7010400" y="4876800"/>
            <a:ext cx="1676400" cy="228600"/>
          </a:xfrm>
          <a:prstGeom prst="rect">
            <a:avLst/>
          </a:prstGeom>
          <a:solidFill>
            <a:schemeClr val="accent1"/>
          </a:solidFill>
          <a:ln w="9525">
            <a:solidFill>
              <a:schemeClr val="tx1"/>
            </a:solidFill>
            <a:miter lim="800000"/>
          </a:ln>
          <a:effectLst/>
        </p:spPr>
        <p:txBody>
          <a:bodyPr wrap="none" anchor="ctr"/>
          <a:lstStyle/>
          <a:p>
            <a:endParaRPr lang="en-US"/>
          </a:p>
        </p:txBody>
      </p:sp>
      <p:sp>
        <p:nvSpPr>
          <p:cNvPr id="48210" name="Line 82"/>
          <p:cNvSpPr>
            <a:spLocks noChangeShapeType="1"/>
          </p:cNvSpPr>
          <p:nvPr/>
        </p:nvSpPr>
        <p:spPr bwMode="auto">
          <a:xfrm>
            <a:off x="7924800" y="4876800"/>
            <a:ext cx="0" cy="228600"/>
          </a:xfrm>
          <a:prstGeom prst="line">
            <a:avLst/>
          </a:prstGeom>
          <a:noFill/>
          <a:ln w="9525">
            <a:solidFill>
              <a:schemeClr val="tx1"/>
            </a:solidFill>
            <a:round/>
          </a:ln>
          <a:effectLst/>
        </p:spPr>
        <p:txBody>
          <a:bodyPr/>
          <a:lstStyle/>
          <a:p>
            <a:endParaRPr lang="en-US"/>
          </a:p>
        </p:txBody>
      </p:sp>
      <p:sp>
        <p:nvSpPr>
          <p:cNvPr id="48211" name="Text Box 83"/>
          <p:cNvSpPr txBox="1">
            <a:spLocks noChangeArrowheads="1"/>
          </p:cNvSpPr>
          <p:nvPr/>
        </p:nvSpPr>
        <p:spPr bwMode="auto">
          <a:xfrm>
            <a:off x="-76200" y="1371600"/>
            <a:ext cx="1524000" cy="369332"/>
          </a:xfrm>
          <a:prstGeom prst="rect">
            <a:avLst/>
          </a:prstGeom>
          <a:noFill/>
          <a:ln w="9525">
            <a:noFill/>
            <a:miter lim="800000"/>
          </a:ln>
          <a:effectLst/>
        </p:spPr>
        <p:txBody>
          <a:bodyPr wrap="square">
            <a:spAutoFit/>
          </a:bodyPr>
          <a:lstStyle/>
          <a:p>
            <a:pPr>
              <a:spcBef>
                <a:spcPct val="50000"/>
              </a:spcBef>
            </a:pPr>
            <a:r>
              <a:rPr lang="en-US" dirty="0">
                <a:latin typeface="Times New Roman" pitchFamily="18" charset="0"/>
                <a:cs typeface="Times New Roman" pitchFamily="18" charset="0"/>
              </a:rPr>
              <a:t>Management </a:t>
            </a:r>
          </a:p>
        </p:txBody>
      </p:sp>
      <p:sp>
        <p:nvSpPr>
          <p:cNvPr id="48212" name="Text Box 84"/>
          <p:cNvSpPr txBox="1">
            <a:spLocks noChangeArrowheads="1"/>
          </p:cNvSpPr>
          <p:nvPr/>
        </p:nvSpPr>
        <p:spPr bwMode="auto">
          <a:xfrm>
            <a:off x="-76200" y="1828800"/>
            <a:ext cx="1371600" cy="646331"/>
          </a:xfrm>
          <a:prstGeom prst="rect">
            <a:avLst/>
          </a:prstGeom>
          <a:noFill/>
          <a:ln w="9525">
            <a:noFill/>
            <a:miter lim="800000"/>
          </a:ln>
          <a:effectLst/>
        </p:spPr>
        <p:txBody>
          <a:bodyPr>
            <a:spAutoFit/>
          </a:bodyPr>
          <a:lstStyle/>
          <a:p>
            <a:pPr>
              <a:spcBef>
                <a:spcPct val="50000"/>
              </a:spcBef>
            </a:pPr>
            <a:r>
              <a:rPr lang="en-US" dirty="0">
                <a:latin typeface="Times New Roman" pitchFamily="18" charset="0"/>
                <a:cs typeface="Times New Roman" pitchFamily="18" charset="0"/>
              </a:rPr>
              <a:t>Environment </a:t>
            </a:r>
          </a:p>
        </p:txBody>
      </p:sp>
      <p:sp>
        <p:nvSpPr>
          <p:cNvPr id="48213" name="Text Box 85"/>
          <p:cNvSpPr txBox="1">
            <a:spLocks noChangeArrowheads="1"/>
          </p:cNvSpPr>
          <p:nvPr/>
        </p:nvSpPr>
        <p:spPr bwMode="auto">
          <a:xfrm>
            <a:off x="-76200" y="2362200"/>
            <a:ext cx="1295400" cy="646331"/>
          </a:xfrm>
          <a:prstGeom prst="rect">
            <a:avLst/>
          </a:prstGeom>
          <a:noFill/>
          <a:ln w="9525">
            <a:noFill/>
            <a:miter lim="800000"/>
          </a:ln>
          <a:effectLst/>
        </p:spPr>
        <p:txBody>
          <a:bodyPr>
            <a:spAutoFit/>
          </a:bodyPr>
          <a:lstStyle/>
          <a:p>
            <a:pPr>
              <a:spcBef>
                <a:spcPct val="50000"/>
              </a:spcBef>
            </a:pPr>
            <a:r>
              <a:rPr lang="en-US" dirty="0">
                <a:latin typeface="Times New Roman" pitchFamily="18" charset="0"/>
                <a:cs typeface="Times New Roman" pitchFamily="18" charset="0"/>
              </a:rPr>
              <a:t>Requirements </a:t>
            </a:r>
          </a:p>
        </p:txBody>
      </p:sp>
      <p:sp>
        <p:nvSpPr>
          <p:cNvPr id="48214" name="Text Box 86"/>
          <p:cNvSpPr txBox="1">
            <a:spLocks noChangeArrowheads="1"/>
          </p:cNvSpPr>
          <p:nvPr/>
        </p:nvSpPr>
        <p:spPr bwMode="auto">
          <a:xfrm>
            <a:off x="0" y="2895600"/>
            <a:ext cx="1219200" cy="369332"/>
          </a:xfrm>
          <a:prstGeom prst="rect">
            <a:avLst/>
          </a:prstGeom>
          <a:noFill/>
          <a:ln w="9525">
            <a:noFill/>
            <a:miter lim="800000"/>
          </a:ln>
          <a:effectLst/>
        </p:spPr>
        <p:txBody>
          <a:bodyPr>
            <a:spAutoFit/>
          </a:bodyPr>
          <a:lstStyle/>
          <a:p>
            <a:pPr>
              <a:spcBef>
                <a:spcPct val="50000"/>
              </a:spcBef>
            </a:pPr>
            <a:r>
              <a:rPr lang="en-US" dirty="0">
                <a:latin typeface="Times New Roman" pitchFamily="18" charset="0"/>
                <a:cs typeface="Times New Roman" pitchFamily="18" charset="0"/>
              </a:rPr>
              <a:t>Design </a:t>
            </a:r>
          </a:p>
        </p:txBody>
      </p:sp>
      <p:sp>
        <p:nvSpPr>
          <p:cNvPr id="48215" name="Text Box 87"/>
          <p:cNvSpPr txBox="1">
            <a:spLocks noChangeArrowheads="1"/>
          </p:cNvSpPr>
          <p:nvPr/>
        </p:nvSpPr>
        <p:spPr bwMode="auto">
          <a:xfrm>
            <a:off x="0" y="3429000"/>
            <a:ext cx="1447800" cy="646331"/>
          </a:xfrm>
          <a:prstGeom prst="rect">
            <a:avLst/>
          </a:prstGeom>
          <a:noFill/>
          <a:ln w="9525">
            <a:noFill/>
            <a:miter lim="800000"/>
          </a:ln>
          <a:effectLst/>
        </p:spPr>
        <p:txBody>
          <a:bodyPr>
            <a:spAutoFit/>
          </a:bodyPr>
          <a:lstStyle/>
          <a:p>
            <a:pPr>
              <a:spcBef>
                <a:spcPct val="50000"/>
              </a:spcBef>
            </a:pPr>
            <a:r>
              <a:rPr lang="en-US" dirty="0">
                <a:latin typeface="Times New Roman" pitchFamily="18" charset="0"/>
                <a:cs typeface="Times New Roman" pitchFamily="18" charset="0"/>
              </a:rPr>
              <a:t>Implementation </a:t>
            </a:r>
          </a:p>
        </p:txBody>
      </p:sp>
      <p:sp>
        <p:nvSpPr>
          <p:cNvPr id="48216" name="Text Box 88"/>
          <p:cNvSpPr txBox="1">
            <a:spLocks noChangeArrowheads="1"/>
          </p:cNvSpPr>
          <p:nvPr/>
        </p:nvSpPr>
        <p:spPr bwMode="auto">
          <a:xfrm>
            <a:off x="0" y="4343400"/>
            <a:ext cx="1219200" cy="646331"/>
          </a:xfrm>
          <a:prstGeom prst="rect">
            <a:avLst/>
          </a:prstGeom>
          <a:noFill/>
          <a:ln w="9525">
            <a:noFill/>
            <a:miter lim="800000"/>
          </a:ln>
          <a:effectLst/>
        </p:spPr>
        <p:txBody>
          <a:bodyPr>
            <a:spAutoFit/>
          </a:bodyPr>
          <a:lstStyle/>
          <a:p>
            <a:pPr>
              <a:spcBef>
                <a:spcPct val="50000"/>
              </a:spcBef>
            </a:pPr>
            <a:r>
              <a:rPr lang="en-US" dirty="0">
                <a:latin typeface="Times New Roman" pitchFamily="18" charset="0"/>
                <a:cs typeface="Times New Roman" pitchFamily="18" charset="0"/>
              </a:rPr>
              <a:t>Assessment </a:t>
            </a:r>
          </a:p>
        </p:txBody>
      </p:sp>
      <p:sp>
        <p:nvSpPr>
          <p:cNvPr id="48217" name="Text Box 89"/>
          <p:cNvSpPr txBox="1">
            <a:spLocks noChangeArrowheads="1"/>
          </p:cNvSpPr>
          <p:nvPr/>
        </p:nvSpPr>
        <p:spPr bwMode="auto">
          <a:xfrm>
            <a:off x="0" y="4953000"/>
            <a:ext cx="1371600" cy="369332"/>
          </a:xfrm>
          <a:prstGeom prst="rect">
            <a:avLst/>
          </a:prstGeom>
          <a:noFill/>
          <a:ln w="9525">
            <a:noFill/>
            <a:miter lim="800000"/>
          </a:ln>
          <a:effectLst/>
        </p:spPr>
        <p:txBody>
          <a:bodyPr wrap="square">
            <a:spAutoFit/>
          </a:bodyPr>
          <a:lstStyle/>
          <a:p>
            <a:pPr>
              <a:spcBef>
                <a:spcPct val="50000"/>
              </a:spcBef>
            </a:pPr>
            <a:r>
              <a:rPr lang="en-US" dirty="0">
                <a:latin typeface="Times New Roman" pitchFamily="18" charset="0"/>
                <a:cs typeface="Times New Roman" pitchFamily="18" charset="0"/>
              </a:rPr>
              <a:t>Deployment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1693</TotalTime>
  <Words>3304</Words>
  <Application>WPS Presentation</Application>
  <PresentationFormat>On-screen Show (4:3)</PresentationFormat>
  <Paragraphs>751</Paragraphs>
  <Slides>72</Slides>
  <Notes>0</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KPKR</dc:creator>
  <cp:lastModifiedBy>KPKR</cp:lastModifiedBy>
  <cp:revision>307</cp:revision>
  <dcterms:created xsi:type="dcterms:W3CDTF">2021-02-17T06:43:16Z</dcterms:created>
  <dcterms:modified xsi:type="dcterms:W3CDTF">2022-11-17T04:00:38Z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1033-11.1.0.10161</vt:lpwstr>
  </property>
</Properties>
</file>